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264" r:id="rId4"/>
    <p:sldId id="265" r:id="rId5"/>
    <p:sldId id="272" r:id="rId6"/>
    <p:sldId id="267" r:id="rId7"/>
    <p:sldId id="266" r:id="rId8"/>
    <p:sldId id="268" r:id="rId9"/>
    <p:sldId id="269" r:id="rId10"/>
    <p:sldId id="270" r:id="rId11"/>
    <p:sldId id="271" r:id="rId12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4" autoAdjust="0"/>
    <p:restoredTop sz="94660"/>
  </p:normalViewPr>
  <p:slideViewPr>
    <p:cSldViewPr snapToGrid="0">
      <p:cViewPr>
        <p:scale>
          <a:sx n="110" d="100"/>
          <a:sy n="110" d="100"/>
        </p:scale>
        <p:origin x="73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A8304-1355-4C70-BD29-E5B6D05B6DAC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4CBB2-A4A7-4C67-8931-BCC62CF615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93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C4CBB2-A4A7-4C67-8931-BCC62CF6155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A604FA-D6B9-45F0-9170-76A86B2DA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1A9CE8-C235-4278-9228-6996C6321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E2CE2C-1F41-4630-A64D-D9FB15D55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797C-84AB-49BD-B774-36B32508E881}" type="datetime1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0560B4-C67D-486B-8691-53F13294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16E5DE-1E2E-48BD-98DB-8B4D11AA6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BC80-E687-4310-A7BB-52943ECB1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41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0FEDB-E804-4E9A-918F-9B63B42DE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8F9600-7C6E-4730-8363-30C10E4DA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63F38C-A89B-4D59-9265-7F29DC3E8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EC0A-D48B-446D-9794-55D49CE1491F}" type="datetime1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A971F7-8272-4FFB-A590-6852A78D2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DE10E1-3CED-4724-A270-FC13CC33B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BC80-E687-4310-A7BB-52943ECB1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97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DCC3C9A-DBF3-47BF-ABA5-D27849995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35CF4F8-FD83-4F58-B229-CE855A659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3CE32D-A413-4F61-87A9-1A8BB4367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DEA1-548D-4EB3-AABA-97E6432D30AF}" type="datetime1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DC5AFA-143B-495B-8AD9-81D2B55B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1F5334-6B53-42E2-A387-A0390911E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BC80-E687-4310-A7BB-52943ECB1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028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2EAEEE-B9BD-4833-98C6-D3FAE418F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E3CDA08-D4C5-49C3-94EA-D1BEA9393A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2D6353-F9CB-4CCE-A7C9-AE34DAA78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EBDA-8DDE-4C03-9834-6A4F0E1D9B97}" type="datetime1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ED0014-3123-4760-A6CD-8287D06D9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986928-A4A1-4347-B39B-9C079891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73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7498E6-6D16-4694-9578-99FA9AC59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B72A2E-9725-4FF0-963D-FCA8BB72C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7AEAC8-0958-4B1A-8DFC-BFB96985F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04BA-124B-42D9-A685-4702CC01CD04}" type="datetime1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E2881A-61C1-49AE-8B22-C15854960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663F4C-08D3-4112-BBE2-886EE865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289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094276-E15E-47D3-82F0-D4313261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E2B08B1-D566-4BEC-8C4E-ED26D5595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348F66-E6F6-4963-B2D0-AD9D9496E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C880-0020-45AD-A07B-C27E34DCECB9}" type="datetime1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B993B5-B025-409C-8B16-0500DC6F8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B1896A-2A19-43B3-B5DC-6143A837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13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017D9-6FC7-4BE2-ADAB-1A12EB813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04CE1B-065D-4A63-B854-20D9B309A2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633C2A7-BE08-41AC-B6D2-145D45D26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6223817-BE3B-442F-9FCD-E85201972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09AA-01FA-4708-9150-303BCA6BF07A}" type="datetime1">
              <a:rPr lang="cs-CZ" smtClean="0"/>
              <a:t>05.11.2023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63EE4B-E0F3-46C2-93DC-CC6E625A9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C50C0E-43EA-483C-97A8-91763E8BE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065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22E8DC-28F8-4995-AEE9-43139D933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8EEEECE-FED5-458C-B8DB-922A2E0B2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2E80105-3833-40BB-9D00-0B4D3DC93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07F191C-BBAD-4A63-A8EF-DABD0198CB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3E98C52-4F57-409E-BD93-3AF1EA48B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CC4F0BD-7489-46EA-8BBB-EA171D2D2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5D5C-88B1-4E5A-92DC-1F9AAD7B46B0}" type="datetime1">
              <a:rPr lang="cs-CZ" smtClean="0"/>
              <a:t>05.11.2023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9C1B6C-58F7-4EBF-9994-658D7D65E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E9B10C4-2B7B-485B-BA6D-EAC567487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863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AAE61-52E6-48D1-B481-9FD185207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D8E193F-2C78-41AB-85E1-D337BE7BD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A818A-6DF3-40D4-84BE-CEFEEC39D285}" type="datetime1">
              <a:rPr lang="cs-CZ" smtClean="0"/>
              <a:t>05.11.2023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44A79D-965A-4932-909A-1D307FDD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38522F-4276-4B0F-A1C9-176EDD3E0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703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37D42F3-8705-4674-952B-F44008873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AD470-DAF6-457D-AB9D-0CD1BB04C379}" type="datetime1">
              <a:rPr lang="cs-CZ" smtClean="0"/>
              <a:t>05.11.2023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1A1ECC-1A72-4A20-86D4-CD69BD402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AEC668-CB20-462D-B265-FDD40BBB2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4620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53A3D-806C-4615-8247-C341A0096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5FCE88-0344-4AF7-BE6C-5478B65BC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051C149-781C-424B-9648-573CB7A7D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A2131F-710E-4E6F-8CC4-2854B757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10A4-7CAC-4F23-A77F-5C900B92E9D7}" type="datetime1">
              <a:rPr lang="cs-CZ" smtClean="0"/>
              <a:t>05.11.2023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4D25AB-1939-44F3-8BDA-46658D0D0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6A1944-2439-4967-B37E-EB108ADFA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05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0FB08-474A-45AA-BDEB-421841869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51A8A7-6A78-4DB1-B56D-899927977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15012D-E725-4D59-83C3-7679AD8CF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149D-CC17-459D-8CE0-1F1FE1FE949D}" type="datetime1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68CD86-9373-4356-BC9B-BC99B23C7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BDC790-36A4-4DB4-93C7-F441F71A2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BC80-E687-4310-A7BB-52943ECB1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679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39D352-D9A6-4F53-8E02-BC9DEBBC9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9E6F680-E9F4-4E7A-862B-DA3BC80FA3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0F58021-EA9F-4A9C-894B-1F4A60776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E0D994-FC70-4AA7-A135-68F7DFF1F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B2F6-0D27-4431-9FC8-40AAF9BE1CAE}" type="datetime1">
              <a:rPr lang="cs-CZ" smtClean="0"/>
              <a:t>05.11.2023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BFD70B-2D41-4DC0-912B-C08A380C7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C6A712-5C08-4D42-BBAC-2FCDFB82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9263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4036C-5F31-4C17-8C3F-4E2D30CDC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FC4FF8F-08B1-4F34-803E-D03210045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FF3463-C085-4108-B675-9BC562BFD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39C6-5104-47AE-AB97-16681FE410E8}" type="datetime1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F5E379-5F1A-4433-BB2E-FAE2BBF05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95897B-3AE9-4ED0-8823-7504C3E3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241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EDF80CF-258C-404F-B4A7-B5CA1A7440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76EB9B-8828-470B-A87D-576E5761D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6A6A72-F1EF-4B82-B656-161F0A53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9A3A-F93D-41AF-A438-328CABB62EDC}" type="datetime1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128171-F70C-49D0-A97D-1A573AB6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3FFC97-AA5B-41C7-B1B9-DDE6D9439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8151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2EAEEE-B9BD-4833-98C6-D3FAE418F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E3CDA08-D4C5-49C3-94EA-D1BEA9393A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2D6353-F9CB-4CCE-A7C9-AE34DAA78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F1F7-D814-4FB4-A516-D0A75BD8B272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ED0014-3123-4760-A6CD-8287D06D9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986928-A4A1-4347-B39B-9C079891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2359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7498E6-6D16-4694-9578-99FA9AC59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B72A2E-9725-4FF0-963D-FCA8BB72C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7AEAC8-0958-4B1A-8DFC-BFB96985F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F1F7-D814-4FB4-A516-D0A75BD8B272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E2881A-61C1-49AE-8B22-C15854960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663F4C-08D3-4112-BBE2-886EE865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0461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094276-E15E-47D3-82F0-D4313261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E2B08B1-D566-4BEC-8C4E-ED26D5595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348F66-E6F6-4963-B2D0-AD9D9496E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F1F7-D814-4FB4-A516-D0A75BD8B272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B993B5-B025-409C-8B16-0500DC6F8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B1896A-2A19-43B3-B5DC-6143A837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36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017D9-6FC7-4BE2-ADAB-1A12EB813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04CE1B-065D-4A63-B854-20D9B309A2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633C2A7-BE08-41AC-B6D2-145D45D26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6223817-BE3B-442F-9FCD-E85201972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F1F7-D814-4FB4-A516-D0A75BD8B272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63EE4B-E0F3-46C2-93DC-CC6E625A9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C50C0E-43EA-483C-97A8-91763E8BE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223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22E8DC-28F8-4995-AEE9-43139D933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8EEEECE-FED5-458C-B8DB-922A2E0B2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2E80105-3833-40BB-9D00-0B4D3DC93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07F191C-BBAD-4A63-A8EF-DABD0198CB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3E98C52-4F57-409E-BD93-3AF1EA48B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CC4F0BD-7489-46EA-8BBB-EA171D2D2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F1F7-D814-4FB4-A516-D0A75BD8B272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9C1B6C-58F7-4EBF-9994-658D7D65E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E9B10C4-2B7B-485B-BA6D-EAC567487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6904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AAE61-52E6-48D1-B481-9FD185207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D8E193F-2C78-41AB-85E1-D337BE7BD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F1F7-D814-4FB4-A516-D0A75BD8B272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44A79D-965A-4932-909A-1D307FDD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38522F-4276-4B0F-A1C9-176EDD3E0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1296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37D42F3-8705-4674-952B-F44008873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F1F7-D814-4FB4-A516-D0A75BD8B272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1A1ECC-1A72-4A20-86D4-CD69BD402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AEC668-CB20-462D-B265-FDD40BBB2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96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613471-0F1C-41B8-BD93-F79A6100B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86F076B-FE07-40EF-8642-25943B953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1240FC-8998-4AEE-A3C5-A77E6F935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77D5-6863-4849-A7E2-380600D9A54A}" type="datetime1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BA46E3-D026-4D78-9C14-199F5F063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C1674C-2B71-43BC-8702-5562D9761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BC80-E687-4310-A7BB-52943ECB1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9211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53A3D-806C-4615-8247-C341A0096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5FCE88-0344-4AF7-BE6C-5478B65BC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051C149-781C-424B-9648-573CB7A7D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A2131F-710E-4E6F-8CC4-2854B757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F1F7-D814-4FB4-A516-D0A75BD8B272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4D25AB-1939-44F3-8BDA-46658D0D0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6A1944-2439-4967-B37E-EB108ADFA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271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39D352-D9A6-4F53-8E02-BC9DEBBC9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9E6F680-E9F4-4E7A-862B-DA3BC80FA3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0F58021-EA9F-4A9C-894B-1F4A60776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E0D994-FC70-4AA7-A135-68F7DFF1F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F1F7-D814-4FB4-A516-D0A75BD8B272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BFD70B-2D41-4DC0-912B-C08A380C7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C6A712-5C08-4D42-BBAC-2FCDFB82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0703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4036C-5F31-4C17-8C3F-4E2D30CDC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FC4FF8F-08B1-4F34-803E-D03210045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FF3463-C085-4108-B675-9BC562BFD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F1F7-D814-4FB4-A516-D0A75BD8B272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F5E379-5F1A-4433-BB2E-FAE2BBF05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95897B-3AE9-4ED0-8823-7504C3E3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7375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EDF80CF-258C-404F-B4A7-B5CA1A7440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76EB9B-8828-470B-A87D-576E5761D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6A6A72-F1EF-4B82-B656-161F0A53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F1F7-D814-4FB4-A516-D0A75BD8B272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128171-F70C-49D0-A97D-1A573AB6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3FFC97-AA5B-41C7-B1B9-DDE6D9439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5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16CF71-4894-4CD9-9A2C-9B0756E5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C9CCED-60FD-4FC6-9CC9-ECCE009D7F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5D8ED6F-D415-478D-AED6-0EBFC1D22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59FA7C-EE73-4CCB-B691-C932168C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904E-B826-48A6-A18B-0D7AD15294F8}" type="datetime1">
              <a:rPr lang="cs-CZ" smtClean="0"/>
              <a:t>05.11.2023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594EEB-A7E3-4A8D-92D6-EE2DC5C30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6986B0-6941-43F8-838E-9F9B3657F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BC80-E687-4310-A7BB-52943ECB1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31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F37C1-AE9E-4136-999C-4535BF54E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BF3AAFD-B5C3-49CD-9B26-6F9C860B5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35E433-BF1C-4452-84B2-41F83EF34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9E6C815-7AAC-4B09-899E-7C0267D56D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EE352AE-BC82-4642-BA6D-D814A24D29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E06775D-D710-4810-8EE1-80B6FC3B4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0A39-7426-4D32-ABC0-A5E737884529}" type="datetime1">
              <a:rPr lang="cs-CZ" smtClean="0"/>
              <a:t>05.11.2023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E5F246A-96FA-48C5-AFC1-1AF134665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1D65F9E-1DAF-45D5-98C9-B310EA1CD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BC80-E687-4310-A7BB-52943ECB1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51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6CAA28-D7EE-4A44-AEBD-2F6FB3138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CA72A35-56BD-42CF-BDC6-239A649AE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76A0-CCAE-4597-8449-273AC34FDF0F}" type="datetime1">
              <a:rPr lang="cs-CZ" smtClean="0"/>
              <a:t>05.11.2023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02F1A5E-698C-493B-AFDD-BC1C03A8F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A73400A-188F-43B6-A80B-86520613B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BC80-E687-4310-A7BB-52943ECB1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8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91757EC-FD1B-475D-9383-7424B7ED6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F48F-7833-4A10-B112-2C8F6EFE618B}" type="datetime1">
              <a:rPr lang="cs-CZ" smtClean="0"/>
              <a:t>05.11.2023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F29845-D671-4ABB-B5C0-C21CA8EC7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74EAA0-84BC-427F-BD35-1F12A58D3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BC80-E687-4310-A7BB-52943ECB1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04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6F273-8159-4BBF-8FAA-C14948484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C04535-DAAA-493E-A307-DE6E7F04F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FEC9AFD-299B-4E02-90C9-FED2AA44C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AA3727-2B60-4E9B-9999-B0C91E5F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EEEE-E09E-4834-91EA-965EB4A13B3C}" type="datetime1">
              <a:rPr lang="cs-CZ" smtClean="0"/>
              <a:t>05.11.2023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9A562C0-2642-4AEB-864B-CE97B53D6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41379F-9B8F-47CF-AA2D-01ABDCC4B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BC80-E687-4310-A7BB-52943ECB1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44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90B295-A7B7-4589-BE99-0D84EDF42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974D039-FA60-472C-B336-DE458E452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2D19BBC-C941-42A0-BB00-739722C4C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8612E4-347B-4F3D-9945-3F2AD6A5B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A263-55CB-4D26-BAED-3DC9ABA5A13D}" type="datetime1">
              <a:rPr lang="cs-CZ" smtClean="0"/>
              <a:t>05.11.2023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F83905C-4C4D-410D-B68B-3E5C84EF1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94DB71-5451-44CC-BA6E-27B1F470C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BC80-E687-4310-A7BB-52943ECB1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12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7F1C45A-C8BC-4201-960D-80E9C90FB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BE6EC67-5844-4055-8CB3-9DDCC7757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3E822D-C9DD-4C0E-8640-C1E8C29DA7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6D770-6587-4B7A-B0E7-9464235CDBFD}" type="datetime1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E2463A-6B07-4576-B7D0-8BD1DA5C6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4C18EC-F77A-425F-A18D-66398C4EFB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BC80-E687-4310-A7BB-52943ECB1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96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6A854FC-0696-4BF0-A667-6717C71E3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9160E25-F550-4C5F-83F9-CA6F0ACD8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1F8832-FC2D-4AA0-845A-2EBBEC8C4F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01B42-06EF-4FBD-AE46-17726CF547B9}" type="datetime1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7ABB8-D392-4F26-B947-05328CE7B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48228D-146F-4A3A-9B76-D6589308A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46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6A854FC-0696-4BF0-A667-6717C71E3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9160E25-F550-4C5F-83F9-CA6F0ACD8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1F8832-FC2D-4AA0-845A-2EBBEC8C4F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AF1F7-D814-4FB4-A516-D0A75BD8B272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7ABB8-D392-4F26-B947-05328CE7B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48228D-146F-4A3A-9B76-D6589308A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B386A-0091-4424-9FD2-38A21D1E96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5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26" Type="http://schemas.openxmlformats.org/officeDocument/2006/relationships/image" Target="../media/image37.png"/><Relationship Id="rId3" Type="http://schemas.openxmlformats.org/officeDocument/2006/relationships/image" Target="../media/image14.png"/><Relationship Id="rId21" Type="http://schemas.openxmlformats.org/officeDocument/2006/relationships/image" Target="../media/image32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5" Type="http://schemas.openxmlformats.org/officeDocument/2006/relationships/image" Target="../media/image36.png"/><Relationship Id="rId2" Type="http://schemas.openxmlformats.org/officeDocument/2006/relationships/image" Target="../media/image5.png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29" Type="http://schemas.openxmlformats.org/officeDocument/2006/relationships/image" Target="../media/image4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24" Type="http://schemas.openxmlformats.org/officeDocument/2006/relationships/image" Target="../media/image35.png"/><Relationship Id="rId32" Type="http://schemas.openxmlformats.org/officeDocument/2006/relationships/image" Target="../media/image43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23" Type="http://schemas.openxmlformats.org/officeDocument/2006/relationships/image" Target="../media/image34.png"/><Relationship Id="rId28" Type="http://schemas.openxmlformats.org/officeDocument/2006/relationships/image" Target="../media/image39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31" Type="http://schemas.openxmlformats.org/officeDocument/2006/relationships/image" Target="../media/image42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Relationship Id="rId22" Type="http://schemas.openxmlformats.org/officeDocument/2006/relationships/image" Target="../media/image33.png"/><Relationship Id="rId27" Type="http://schemas.openxmlformats.org/officeDocument/2006/relationships/image" Target="../media/image38.png"/><Relationship Id="rId30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18" Type="http://schemas.openxmlformats.org/officeDocument/2006/relationships/image" Target="../media/image60.png"/><Relationship Id="rId3" Type="http://schemas.openxmlformats.org/officeDocument/2006/relationships/image" Target="../media/image45.png"/><Relationship Id="rId21" Type="http://schemas.openxmlformats.org/officeDocument/2006/relationships/image" Target="../media/image43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17" Type="http://schemas.openxmlformats.org/officeDocument/2006/relationships/image" Target="../media/image59.png"/><Relationship Id="rId2" Type="http://schemas.openxmlformats.org/officeDocument/2006/relationships/image" Target="../media/image44.png"/><Relationship Id="rId16" Type="http://schemas.openxmlformats.org/officeDocument/2006/relationships/image" Target="../media/image58.png"/><Relationship Id="rId20" Type="http://schemas.openxmlformats.org/officeDocument/2006/relationships/image" Target="../media/image6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24" Type="http://schemas.openxmlformats.org/officeDocument/2006/relationships/image" Target="../media/image65.png"/><Relationship Id="rId5" Type="http://schemas.openxmlformats.org/officeDocument/2006/relationships/image" Target="../media/image47.png"/><Relationship Id="rId15" Type="http://schemas.openxmlformats.org/officeDocument/2006/relationships/image" Target="../media/image57.png"/><Relationship Id="rId23" Type="http://schemas.openxmlformats.org/officeDocument/2006/relationships/image" Target="../media/image64.png"/><Relationship Id="rId10" Type="http://schemas.openxmlformats.org/officeDocument/2006/relationships/image" Target="../media/image52.png"/><Relationship Id="rId19" Type="http://schemas.openxmlformats.org/officeDocument/2006/relationships/image" Target="../media/image61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Relationship Id="rId22" Type="http://schemas.openxmlformats.org/officeDocument/2006/relationships/image" Target="../media/image63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6.png"/><Relationship Id="rId18" Type="http://schemas.openxmlformats.org/officeDocument/2006/relationships/image" Target="../media/image81.png"/><Relationship Id="rId26" Type="http://schemas.openxmlformats.org/officeDocument/2006/relationships/image" Target="../media/image89.png"/><Relationship Id="rId21" Type="http://schemas.openxmlformats.org/officeDocument/2006/relationships/image" Target="../media/image84.png"/><Relationship Id="rId34" Type="http://schemas.openxmlformats.org/officeDocument/2006/relationships/image" Target="../media/image97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17" Type="http://schemas.openxmlformats.org/officeDocument/2006/relationships/image" Target="../media/image310.png"/><Relationship Id="rId25" Type="http://schemas.openxmlformats.org/officeDocument/2006/relationships/image" Target="../media/image88.png"/><Relationship Id="rId33" Type="http://schemas.openxmlformats.org/officeDocument/2006/relationships/image" Target="../media/image96.png"/><Relationship Id="rId38" Type="http://schemas.openxmlformats.org/officeDocument/2006/relationships/image" Target="../media/image101.png"/><Relationship Id="rId2" Type="http://schemas.openxmlformats.org/officeDocument/2006/relationships/image" Target="../media/image66.png"/><Relationship Id="rId16" Type="http://schemas.openxmlformats.org/officeDocument/2006/relationships/image" Target="../media/image79.png"/><Relationship Id="rId20" Type="http://schemas.openxmlformats.org/officeDocument/2006/relationships/image" Target="../media/image83.png"/><Relationship Id="rId29" Type="http://schemas.openxmlformats.org/officeDocument/2006/relationships/image" Target="../media/image9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90.png"/><Relationship Id="rId11" Type="http://schemas.openxmlformats.org/officeDocument/2006/relationships/image" Target="../media/image74.png"/><Relationship Id="rId24" Type="http://schemas.openxmlformats.org/officeDocument/2006/relationships/image" Target="../media/image87.png"/><Relationship Id="rId32" Type="http://schemas.openxmlformats.org/officeDocument/2006/relationships/image" Target="../media/image95.png"/><Relationship Id="rId37" Type="http://schemas.openxmlformats.org/officeDocument/2006/relationships/image" Target="../media/image100.png"/><Relationship Id="rId5" Type="http://schemas.openxmlformats.org/officeDocument/2006/relationships/image" Target="../media/image69.png"/><Relationship Id="rId15" Type="http://schemas.openxmlformats.org/officeDocument/2006/relationships/image" Target="../media/image78.png"/><Relationship Id="rId23" Type="http://schemas.openxmlformats.org/officeDocument/2006/relationships/image" Target="../media/image86.png"/><Relationship Id="rId28" Type="http://schemas.openxmlformats.org/officeDocument/2006/relationships/image" Target="../media/image91.png"/><Relationship Id="rId36" Type="http://schemas.openxmlformats.org/officeDocument/2006/relationships/image" Target="../media/image99.png"/><Relationship Id="rId10" Type="http://schemas.openxmlformats.org/officeDocument/2006/relationships/image" Target="../media/image73.png"/><Relationship Id="rId19" Type="http://schemas.openxmlformats.org/officeDocument/2006/relationships/image" Target="../media/image82.png"/><Relationship Id="rId31" Type="http://schemas.openxmlformats.org/officeDocument/2006/relationships/image" Target="../media/image94.png"/><Relationship Id="rId4" Type="http://schemas.openxmlformats.org/officeDocument/2006/relationships/image" Target="../media/image4.png"/><Relationship Id="rId9" Type="http://schemas.openxmlformats.org/officeDocument/2006/relationships/image" Target="../media/image72.png"/><Relationship Id="rId14" Type="http://schemas.openxmlformats.org/officeDocument/2006/relationships/image" Target="../media/image77.png"/><Relationship Id="rId22" Type="http://schemas.openxmlformats.org/officeDocument/2006/relationships/image" Target="../media/image85.png"/><Relationship Id="rId27" Type="http://schemas.openxmlformats.org/officeDocument/2006/relationships/image" Target="../media/image90.png"/><Relationship Id="rId30" Type="http://schemas.openxmlformats.org/officeDocument/2006/relationships/image" Target="../media/image93.png"/><Relationship Id="rId35" Type="http://schemas.openxmlformats.org/officeDocument/2006/relationships/image" Target="../media/image98.png"/><Relationship Id="rId8" Type="http://schemas.openxmlformats.org/officeDocument/2006/relationships/image" Target="../media/image71.png"/><Relationship Id="rId3" Type="http://schemas.openxmlformats.org/officeDocument/2006/relationships/image" Target="../media/image67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3.png"/><Relationship Id="rId18" Type="http://schemas.openxmlformats.org/officeDocument/2006/relationships/image" Target="../media/image118.png"/><Relationship Id="rId26" Type="http://schemas.openxmlformats.org/officeDocument/2006/relationships/image" Target="../media/image126.png"/><Relationship Id="rId21" Type="http://schemas.openxmlformats.org/officeDocument/2006/relationships/image" Target="../media/image121.png"/><Relationship Id="rId34" Type="http://schemas.openxmlformats.org/officeDocument/2006/relationships/image" Target="../media/image134.png"/><Relationship Id="rId7" Type="http://schemas.openxmlformats.org/officeDocument/2006/relationships/image" Target="../media/image6.png"/><Relationship Id="rId12" Type="http://schemas.openxmlformats.org/officeDocument/2006/relationships/image" Target="../media/image112.png"/><Relationship Id="rId17" Type="http://schemas.openxmlformats.org/officeDocument/2006/relationships/image" Target="../media/image117.png"/><Relationship Id="rId25" Type="http://schemas.openxmlformats.org/officeDocument/2006/relationships/image" Target="../media/image125.png"/><Relationship Id="rId33" Type="http://schemas.openxmlformats.org/officeDocument/2006/relationships/image" Target="../media/image133.png"/><Relationship Id="rId2" Type="http://schemas.openxmlformats.org/officeDocument/2006/relationships/image" Target="../media/image102.png"/><Relationship Id="rId16" Type="http://schemas.openxmlformats.org/officeDocument/2006/relationships/image" Target="../media/image116.png"/><Relationship Id="rId20" Type="http://schemas.openxmlformats.org/officeDocument/2006/relationships/image" Target="../media/image120.png"/><Relationship Id="rId29" Type="http://schemas.openxmlformats.org/officeDocument/2006/relationships/image" Target="../media/image129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6.png"/><Relationship Id="rId11" Type="http://schemas.openxmlformats.org/officeDocument/2006/relationships/image" Target="../media/image111.png"/><Relationship Id="rId24" Type="http://schemas.openxmlformats.org/officeDocument/2006/relationships/image" Target="../media/image124.png"/><Relationship Id="rId32" Type="http://schemas.openxmlformats.org/officeDocument/2006/relationships/image" Target="../media/image132.png"/><Relationship Id="rId37" Type="http://schemas.openxmlformats.org/officeDocument/2006/relationships/image" Target="../media/image8.png"/><Relationship Id="rId5" Type="http://schemas.openxmlformats.org/officeDocument/2006/relationships/image" Target="../media/image105.png"/><Relationship Id="rId15" Type="http://schemas.openxmlformats.org/officeDocument/2006/relationships/image" Target="../media/image115.png"/><Relationship Id="rId23" Type="http://schemas.openxmlformats.org/officeDocument/2006/relationships/image" Target="../media/image123.png"/><Relationship Id="rId28" Type="http://schemas.openxmlformats.org/officeDocument/2006/relationships/image" Target="../media/image128.png"/><Relationship Id="rId36" Type="http://schemas.openxmlformats.org/officeDocument/2006/relationships/image" Target="../media/image7.png"/><Relationship Id="rId10" Type="http://schemas.openxmlformats.org/officeDocument/2006/relationships/image" Target="../media/image110.png"/><Relationship Id="rId19" Type="http://schemas.openxmlformats.org/officeDocument/2006/relationships/image" Target="../media/image119.png"/><Relationship Id="rId31" Type="http://schemas.openxmlformats.org/officeDocument/2006/relationships/image" Target="../media/image131.png"/><Relationship Id="rId4" Type="http://schemas.openxmlformats.org/officeDocument/2006/relationships/image" Target="../media/image104.png"/><Relationship Id="rId9" Type="http://schemas.openxmlformats.org/officeDocument/2006/relationships/image" Target="../media/image109.png"/><Relationship Id="rId14" Type="http://schemas.openxmlformats.org/officeDocument/2006/relationships/image" Target="../media/image114.png"/><Relationship Id="rId22" Type="http://schemas.openxmlformats.org/officeDocument/2006/relationships/image" Target="../media/image122.png"/><Relationship Id="rId27" Type="http://schemas.openxmlformats.org/officeDocument/2006/relationships/image" Target="../media/image127.png"/><Relationship Id="rId30" Type="http://schemas.openxmlformats.org/officeDocument/2006/relationships/image" Target="../media/image130.png"/><Relationship Id="rId35" Type="http://schemas.openxmlformats.org/officeDocument/2006/relationships/image" Target="../media/image135.png"/><Relationship Id="rId8" Type="http://schemas.openxmlformats.org/officeDocument/2006/relationships/image" Target="../media/image108.png"/><Relationship Id="rId3" Type="http://schemas.openxmlformats.org/officeDocument/2006/relationships/image" Target="../media/image103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8.png"/><Relationship Id="rId18" Type="http://schemas.openxmlformats.org/officeDocument/2006/relationships/image" Target="../media/image153.png"/><Relationship Id="rId26" Type="http://schemas.openxmlformats.org/officeDocument/2006/relationships/image" Target="../media/image161.png"/><Relationship Id="rId39" Type="http://schemas.openxmlformats.org/officeDocument/2006/relationships/image" Target="../media/image9.png"/><Relationship Id="rId21" Type="http://schemas.openxmlformats.org/officeDocument/2006/relationships/image" Target="../media/image156.png"/><Relationship Id="rId34" Type="http://schemas.openxmlformats.org/officeDocument/2006/relationships/image" Target="../media/image169.png"/><Relationship Id="rId42" Type="http://schemas.openxmlformats.org/officeDocument/2006/relationships/image" Target="../media/image177.png"/><Relationship Id="rId7" Type="http://schemas.openxmlformats.org/officeDocument/2006/relationships/image" Target="../media/image14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1.png"/><Relationship Id="rId20" Type="http://schemas.openxmlformats.org/officeDocument/2006/relationships/image" Target="../media/image155.png"/><Relationship Id="rId29" Type="http://schemas.openxmlformats.org/officeDocument/2006/relationships/image" Target="../media/image164.png"/><Relationship Id="rId41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41.png"/><Relationship Id="rId11" Type="http://schemas.openxmlformats.org/officeDocument/2006/relationships/image" Target="../media/image146.png"/><Relationship Id="rId24" Type="http://schemas.openxmlformats.org/officeDocument/2006/relationships/image" Target="../media/image159.png"/><Relationship Id="rId32" Type="http://schemas.openxmlformats.org/officeDocument/2006/relationships/image" Target="../media/image167.png"/><Relationship Id="rId37" Type="http://schemas.openxmlformats.org/officeDocument/2006/relationships/image" Target="../media/image172.png"/><Relationship Id="rId40" Type="http://schemas.openxmlformats.org/officeDocument/2006/relationships/image" Target="../media/image10.png"/><Relationship Id="rId5" Type="http://schemas.openxmlformats.org/officeDocument/2006/relationships/image" Target="../media/image140.png"/><Relationship Id="rId15" Type="http://schemas.openxmlformats.org/officeDocument/2006/relationships/image" Target="../media/image150.png"/><Relationship Id="rId23" Type="http://schemas.openxmlformats.org/officeDocument/2006/relationships/image" Target="../media/image158.png"/><Relationship Id="rId28" Type="http://schemas.openxmlformats.org/officeDocument/2006/relationships/image" Target="../media/image163.png"/><Relationship Id="rId36" Type="http://schemas.openxmlformats.org/officeDocument/2006/relationships/image" Target="../media/image171.png"/><Relationship Id="rId10" Type="http://schemas.openxmlformats.org/officeDocument/2006/relationships/image" Target="../media/image145.png"/><Relationship Id="rId19" Type="http://schemas.openxmlformats.org/officeDocument/2006/relationships/image" Target="../media/image154.png"/><Relationship Id="rId31" Type="http://schemas.openxmlformats.org/officeDocument/2006/relationships/image" Target="../media/image166.png"/><Relationship Id="rId4" Type="http://schemas.openxmlformats.org/officeDocument/2006/relationships/image" Target="../media/image139.png"/><Relationship Id="rId9" Type="http://schemas.openxmlformats.org/officeDocument/2006/relationships/image" Target="../media/image144.png"/><Relationship Id="rId14" Type="http://schemas.openxmlformats.org/officeDocument/2006/relationships/image" Target="../media/image149.png"/><Relationship Id="rId22" Type="http://schemas.openxmlformats.org/officeDocument/2006/relationships/image" Target="../media/image157.png"/><Relationship Id="rId27" Type="http://schemas.openxmlformats.org/officeDocument/2006/relationships/image" Target="../media/image162.png"/><Relationship Id="rId30" Type="http://schemas.openxmlformats.org/officeDocument/2006/relationships/image" Target="../media/image165.png"/><Relationship Id="rId35" Type="http://schemas.openxmlformats.org/officeDocument/2006/relationships/image" Target="../media/image170.png"/><Relationship Id="rId43" Type="http://schemas.openxmlformats.org/officeDocument/2006/relationships/image" Target="../media/image178.png"/><Relationship Id="rId8" Type="http://schemas.openxmlformats.org/officeDocument/2006/relationships/image" Target="../media/image143.png"/><Relationship Id="rId3" Type="http://schemas.openxmlformats.org/officeDocument/2006/relationships/image" Target="../media/image138.png"/><Relationship Id="rId12" Type="http://schemas.openxmlformats.org/officeDocument/2006/relationships/image" Target="../media/image147.png"/><Relationship Id="rId17" Type="http://schemas.openxmlformats.org/officeDocument/2006/relationships/image" Target="../media/image152.png"/><Relationship Id="rId25" Type="http://schemas.openxmlformats.org/officeDocument/2006/relationships/image" Target="../media/image160.png"/><Relationship Id="rId33" Type="http://schemas.openxmlformats.org/officeDocument/2006/relationships/image" Target="../media/image168.png"/><Relationship Id="rId38" Type="http://schemas.openxmlformats.org/officeDocument/2006/relationships/image" Target="../media/image173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0.png"/><Relationship Id="rId18" Type="http://schemas.openxmlformats.org/officeDocument/2006/relationships/image" Target="../media/image195.png"/><Relationship Id="rId26" Type="http://schemas.openxmlformats.org/officeDocument/2006/relationships/image" Target="../media/image203.png"/><Relationship Id="rId21" Type="http://schemas.openxmlformats.org/officeDocument/2006/relationships/image" Target="../media/image198.png"/><Relationship Id="rId34" Type="http://schemas.openxmlformats.org/officeDocument/2006/relationships/image" Target="../media/image211.png"/><Relationship Id="rId7" Type="http://schemas.openxmlformats.org/officeDocument/2006/relationships/image" Target="../media/image184.png"/><Relationship Id="rId12" Type="http://schemas.openxmlformats.org/officeDocument/2006/relationships/image" Target="../media/image189.png"/><Relationship Id="rId17" Type="http://schemas.openxmlformats.org/officeDocument/2006/relationships/image" Target="../media/image194.png"/><Relationship Id="rId25" Type="http://schemas.openxmlformats.org/officeDocument/2006/relationships/image" Target="../media/image202.png"/><Relationship Id="rId33" Type="http://schemas.openxmlformats.org/officeDocument/2006/relationships/image" Target="../media/image210.png"/><Relationship Id="rId38" Type="http://schemas.openxmlformats.org/officeDocument/2006/relationships/image" Target="../media/image215.png"/><Relationship Id="rId2" Type="http://schemas.openxmlformats.org/officeDocument/2006/relationships/image" Target="../media/image179.png"/><Relationship Id="rId16" Type="http://schemas.openxmlformats.org/officeDocument/2006/relationships/image" Target="../media/image193.png"/><Relationship Id="rId20" Type="http://schemas.openxmlformats.org/officeDocument/2006/relationships/image" Target="../media/image197.png"/><Relationship Id="rId29" Type="http://schemas.openxmlformats.org/officeDocument/2006/relationships/image" Target="../media/image206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83.png"/><Relationship Id="rId11" Type="http://schemas.openxmlformats.org/officeDocument/2006/relationships/image" Target="../media/image188.png"/><Relationship Id="rId24" Type="http://schemas.openxmlformats.org/officeDocument/2006/relationships/image" Target="../media/image201.png"/><Relationship Id="rId32" Type="http://schemas.openxmlformats.org/officeDocument/2006/relationships/image" Target="../media/image209.png"/><Relationship Id="rId37" Type="http://schemas.openxmlformats.org/officeDocument/2006/relationships/image" Target="../media/image214.png"/><Relationship Id="rId5" Type="http://schemas.openxmlformats.org/officeDocument/2006/relationships/image" Target="../media/image182.png"/><Relationship Id="rId15" Type="http://schemas.openxmlformats.org/officeDocument/2006/relationships/image" Target="../media/image192.png"/><Relationship Id="rId23" Type="http://schemas.openxmlformats.org/officeDocument/2006/relationships/image" Target="../media/image200.png"/><Relationship Id="rId28" Type="http://schemas.openxmlformats.org/officeDocument/2006/relationships/image" Target="../media/image205.png"/><Relationship Id="rId36" Type="http://schemas.openxmlformats.org/officeDocument/2006/relationships/image" Target="../media/image213.png"/><Relationship Id="rId10" Type="http://schemas.openxmlformats.org/officeDocument/2006/relationships/image" Target="../media/image187.png"/><Relationship Id="rId19" Type="http://schemas.openxmlformats.org/officeDocument/2006/relationships/image" Target="../media/image196.png"/><Relationship Id="rId31" Type="http://schemas.openxmlformats.org/officeDocument/2006/relationships/image" Target="../media/image208.png"/><Relationship Id="rId4" Type="http://schemas.openxmlformats.org/officeDocument/2006/relationships/image" Target="../media/image181.png"/><Relationship Id="rId9" Type="http://schemas.openxmlformats.org/officeDocument/2006/relationships/image" Target="../media/image186.png"/><Relationship Id="rId14" Type="http://schemas.openxmlformats.org/officeDocument/2006/relationships/image" Target="../media/image191.png"/><Relationship Id="rId22" Type="http://schemas.openxmlformats.org/officeDocument/2006/relationships/image" Target="../media/image199.png"/><Relationship Id="rId27" Type="http://schemas.openxmlformats.org/officeDocument/2006/relationships/image" Target="../media/image204.png"/><Relationship Id="rId30" Type="http://schemas.openxmlformats.org/officeDocument/2006/relationships/image" Target="../media/image207.png"/><Relationship Id="rId35" Type="http://schemas.openxmlformats.org/officeDocument/2006/relationships/image" Target="../media/image212.png"/><Relationship Id="rId8" Type="http://schemas.openxmlformats.org/officeDocument/2006/relationships/image" Target="../media/image185.png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89E704F-A6ED-4A0F-B146-4EA13E3E7D65}"/>
              </a:ext>
            </a:extLst>
          </p:cNvPr>
          <p:cNvSpPr/>
          <p:nvPr/>
        </p:nvSpPr>
        <p:spPr>
          <a:xfrm>
            <a:off x="3051993" y="2598003"/>
            <a:ext cx="608801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Mezinárodní ekonomie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7605CB-1E2E-4B2E-9F1F-9FEC3447F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17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7610"/>
    </mc:Choice>
    <mc:Fallback xmlns="">
      <p:transition spd="slow" advTm="32761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A39B5D5A-79B1-4998-9067-9F8F595F5EF1}"/>
              </a:ext>
            </a:extLst>
          </p:cNvPr>
          <p:cNvSpPr/>
          <p:nvPr/>
        </p:nvSpPr>
        <p:spPr>
          <a:xfrm>
            <a:off x="1792067" y="121534"/>
            <a:ext cx="860786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SMĚNA DVOU ZEMÍ V MODELU VÍCEFAKTOROVÉ EKONOMIKY (</a:t>
            </a: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 specifických faktorů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C32B80BE-FD79-4644-9060-2193897525EE}"/>
              </a:ext>
            </a:extLst>
          </p:cNvPr>
          <p:cNvSpPr txBox="1"/>
          <p:nvPr/>
        </p:nvSpPr>
        <p:spPr>
          <a:xfrm>
            <a:off x="1164493" y="740949"/>
            <a:ext cx="10113108" cy="2542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ricardiánském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modelu mezinárodního obchodu mezi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dvěma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zeměmi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vede směna ke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specializaci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obou zemí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 ta odvětví, kde je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jediný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uznávaný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výrobní faktor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práce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relativně efektivněji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využit.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Kromě toho předpokládá model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volný pohyb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faktoru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práce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mezi odvětvími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Ani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země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ani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jedinci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nemohou být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mezinárodní směnou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poškozeni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Z modelu vyplývají pouze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pozitivní účinky směny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Nepřihlíží se zde k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efektům mezinárodní směny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 rozdělování důchodů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15EBBE23-F475-45AD-8821-F69B01CA3284}"/>
              </a:ext>
            </a:extLst>
          </p:cNvPr>
          <p:cNvSpPr txBox="1"/>
          <p:nvPr/>
        </p:nvSpPr>
        <p:spPr>
          <a:xfrm>
            <a:off x="1687357" y="3342253"/>
            <a:ext cx="8503904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Existují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dva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hlavní důvody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proč má mezinárodní obchod vliv na rozdělování důchodů: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B5A9D228-7A43-4C10-9115-1AFCA067DAE8}"/>
              </a:ext>
            </a:extLst>
          </p:cNvPr>
          <p:cNvSpPr txBox="1"/>
          <p:nvPr/>
        </p:nvSpPr>
        <p:spPr>
          <a:xfrm>
            <a:off x="1704166" y="3937959"/>
            <a:ext cx="8783668" cy="88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nemohou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být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okamžitě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nebo alespoň bez nákladů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přesunuty do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jiného odvětví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Jednotlivá odvětví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liší v tom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které výrobní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faktory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požadují.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9E31FACC-FF60-4AE0-86C0-9D3A5806AEE1}"/>
              </a:ext>
            </a:extLst>
          </p:cNvPr>
          <p:cNvSpPr txBox="1"/>
          <p:nvPr/>
        </p:nvSpPr>
        <p:spPr>
          <a:xfrm>
            <a:off x="1088064" y="5103643"/>
            <a:ext cx="9702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 těchto dvou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důvodů se už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nejeví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všechny účinky mezinárodní směny jako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jednoznačně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pozitivní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277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65A834F-0586-40E9-BE24-402802AC2D6E}"/>
              </a:ext>
            </a:extLst>
          </p:cNvPr>
          <p:cNvSpPr txBox="1"/>
          <p:nvPr/>
        </p:nvSpPr>
        <p:spPr>
          <a:xfrm>
            <a:off x="464949" y="140206"/>
            <a:ext cx="11535462" cy="1791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Realistická analýza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efektů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mezinárodní směny musí jít za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rámec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ricardiánského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modelu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Jsou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dvě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hlavní změny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které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charakterizují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specifických faktorů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(byl vytvořen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P. </a:t>
            </a:r>
            <a:r>
              <a:rPr kumimoji="0" lang="cs-CZ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Samuelsonem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R. W. Jonesem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na počátku 20. století, patří ke zdrojovým modelům mezinárodní směny) oproti modelu </a:t>
            </a:r>
            <a:r>
              <a:rPr kumimoji="0" lang="cs-CZ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ricardiánskému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Práce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není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jediným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výrobním faktorem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Mezinárodní obchod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může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ovlivnit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rozdělování důchodů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 zemi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9F0FF774-0231-47BA-8F72-D8AB79AAFE42}"/>
                  </a:ext>
                </a:extLst>
              </p:cNvPr>
              <p:cNvSpPr txBox="1"/>
              <p:nvPr/>
            </p:nvSpPr>
            <p:spPr>
              <a:xfrm>
                <a:off x="1114648" y="1966068"/>
                <a:ext cx="10236063" cy="25297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ts val="2700"/>
                  </a:lnSpc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Předpoklady modelu</a:t>
                </a:r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:</a:t>
                </a:r>
              </a:p>
              <a:p>
                <a:pPr lvl="0">
                  <a:lnSpc>
                    <a:spcPts val="2700"/>
                  </a:lnSpc>
                </a:pP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1. </a:t>
                </a:r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Světová ekonomika se skládá </a:t>
                </a: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ze dvou zemí </a:t>
                </a:r>
                <a14:m>
                  <m:oMath xmlns:m="http://schemas.openxmlformats.org/officeDocument/2006/math">
                    <m:r>
                      <a:rPr kumimoji="0" lang="cs-CZ" sz="1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𝑨</m:t>
                    </m:r>
                  </m:oMath>
                </a14:m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cs-CZ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</a:t>
                </a:r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cs-CZ" sz="1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𝑩</m:t>
                    </m:r>
                  </m:oMath>
                </a14:m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</a:t>
                </a:r>
              </a:p>
              <a:p>
                <a:pPr lvl="0">
                  <a:lnSpc>
                    <a:spcPts val="2700"/>
                  </a:lnSpc>
                </a:pP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2. </a:t>
                </a:r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 každé zemi se vyrábějí </a:t>
                </a: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dva finální statky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cs-CZ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cs-CZ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𝒒</m:t>
                        </m:r>
                      </m:e>
                      <m:sub>
                        <m:r>
                          <a:rPr kumimoji="0" lang="cs-CZ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cs-CZ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cs-CZ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𝒒</m:t>
                        </m:r>
                      </m:e>
                      <m:sub>
                        <m:r>
                          <a:rPr kumimoji="0" lang="cs-CZ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1600" dirty="0">
                    <a:solidFill>
                      <a:prstClr val="black"/>
                    </a:solidFill>
                  </a:rPr>
                  <a:t> (</a:t>
                </a:r>
                <a:r>
                  <a:rPr lang="cs-CZ" sz="1600" b="1" dirty="0">
                    <a:solidFill>
                      <a:srgbClr val="00B050"/>
                    </a:solidFill>
                  </a:rPr>
                  <a:t>průmyslové</a:t>
                </a:r>
                <a:r>
                  <a:rPr lang="cs-CZ" sz="1600" dirty="0">
                    <a:solidFill>
                      <a:prstClr val="black"/>
                    </a:solidFill>
                  </a:rPr>
                  <a:t> statky a </a:t>
                </a:r>
                <a:r>
                  <a:rPr lang="cs-CZ" sz="1600" b="1" dirty="0">
                    <a:solidFill>
                      <a:srgbClr val="0070C0"/>
                    </a:solidFill>
                  </a:rPr>
                  <a:t>potraviny</a:t>
                </a:r>
                <a:r>
                  <a:rPr lang="cs-CZ" sz="1600" dirty="0">
                    <a:solidFill>
                      <a:prstClr val="black"/>
                    </a:solidFill>
                  </a:rPr>
                  <a:t>),</a:t>
                </a:r>
                <a:endParaRPr kumimoji="0" lang="cs-CZ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lnSpc>
                    <a:spcPct val="150000"/>
                  </a:lnSpc>
                  <a:defRPr/>
                </a:pP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3. </a:t>
                </a:r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Obě země jsou vybaveny </a:t>
                </a: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dvěma</a:t>
                </a: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specifickými faktory </a:t>
                </a:r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(kapitál (</a:t>
                </a:r>
                <a14:m>
                  <m:oMath xmlns:m="http://schemas.openxmlformats.org/officeDocument/2006/math">
                    <m:r>
                      <a:rPr kumimoji="0" lang="cs-CZ" sz="1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𝑲</m:t>
                    </m:r>
                  </m:oMath>
                </a14:m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 a půda (</a:t>
                </a:r>
                <a14:m>
                  <m:oMath xmlns:m="http://schemas.openxmlformats.org/officeDocument/2006/math">
                    <m:r>
                      <a:rPr kumimoji="0" lang="cs-CZ" sz="1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𝑻</m:t>
                    </m:r>
                  </m:oMath>
                </a14:m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)) a </a:t>
                </a: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jedním</a:t>
                </a:r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mobilním faktorem </a:t>
                </a:r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(práce (</a:t>
                </a:r>
                <a14:m>
                  <m:oMath xmlns:m="http://schemas.openxmlformats.org/officeDocument/2006/math">
                    <m:r>
                      <a:rPr kumimoji="0" lang="cs-CZ" sz="1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𝑳</m:t>
                    </m:r>
                  </m:oMath>
                </a14:m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)).</a:t>
                </a:r>
                <a:r>
                  <a:rPr lang="cs-CZ" sz="1600" b="1" dirty="0">
                    <a:solidFill>
                      <a:srgbClr val="00B050"/>
                    </a:solidFill>
                  </a:rPr>
                  <a:t> </a:t>
                </a:r>
              </a:p>
              <a:p>
                <a:pPr lvl="0">
                  <a:lnSpc>
                    <a:spcPct val="150000"/>
                  </a:lnSpc>
                  <a:defRPr/>
                </a:pP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4. </a:t>
                </a:r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Obě země jsou odlišně vybaveny specifickými faktory (např. země </a:t>
                </a:r>
                <a14:m>
                  <m:oMath xmlns:m="http://schemas.openxmlformats.org/officeDocument/2006/math">
                    <m:r>
                      <a:rPr kumimoji="0" lang="cs-CZ" sz="1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𝑨</m:t>
                    </m:r>
                  </m:oMath>
                </a14:m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má </a:t>
                </a: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více </a:t>
                </a: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kapitálu</a:t>
                </a:r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země </a:t>
                </a:r>
                <a14:m>
                  <m:oMath xmlns:m="http://schemas.openxmlformats.org/officeDocument/2006/math">
                    <m:r>
                      <a:rPr kumimoji="0" lang="cs-CZ" sz="16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𝑩</m:t>
                    </m:r>
                  </m:oMath>
                </a14:m>
                <a:r>
                  <a:rPr kumimoji="0" lang="cs-CZ" sz="16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má </a:t>
                </a: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více </a:t>
                </a: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půdy</a:t>
                </a:r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),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ts val="2700"/>
                  </a:lnSpc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5. Výnosy z rozsahu</a:t>
                </a: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*</a:t>
                </a:r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produkce obou finálních statků jsou </a:t>
                </a: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klesající</a:t>
                </a: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**</a:t>
                </a:r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ts val="2700"/>
                  </a:lnSpc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6. </a:t>
                </a:r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Obě země používají přibližně </a:t>
                </a: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stejné technologie</a:t>
                </a:r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</a:t>
                </a:r>
              </a:p>
            </p:txBody>
          </p:sp>
        </mc:Choice>
        <mc:Fallback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9F0FF774-0231-47BA-8F72-D8AB79AAFE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648" y="1966068"/>
                <a:ext cx="10236063" cy="2529795"/>
              </a:xfrm>
              <a:prstGeom prst="rect">
                <a:avLst/>
              </a:prstGeom>
              <a:blipFill>
                <a:blip r:embed="rId2"/>
                <a:stretch>
                  <a:fillRect l="-357" b="-21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0C2E5254-068B-4677-8827-64F21B3754BB}"/>
                  </a:ext>
                </a:extLst>
              </p:cNvPr>
              <p:cNvSpPr txBox="1"/>
              <p:nvPr/>
            </p:nvSpPr>
            <p:spPr>
              <a:xfrm>
                <a:off x="388394" y="5763687"/>
                <a:ext cx="10841471" cy="9541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* </a:t>
                </a:r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Výnosy z rozsahu 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charakterizuje změna </a:t>
                </a:r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výstupu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(množství statku a služeb </a:t>
                </a:r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- </a:t>
                </a:r>
                <a14:m>
                  <m:oMath xmlns:m="http://schemas.openxmlformats.org/officeDocument/2006/math">
                    <m:r>
                      <a:rPr kumimoji="0" lang="cs-CZ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𝑄</m:t>
                    </m:r>
                  </m:oMath>
                </a14:m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 v důsledku proporcionální změny </a:t>
                </a:r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vstupů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(výrobní faktory – V.F. ).</a:t>
                </a:r>
                <a:endParaRPr kumimoji="0" lang="cs-CZ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** </a:t>
                </a:r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Rostoucí výnosy 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z rozsahu znázorňují situaci, kdy při zvyšování jednotek všech </a:t>
                </a:r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vstupů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přírůstek výstupu 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roste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Klesající výnosy 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z rozsahu znázorňují situaci, kdy se při zvyšování jednotek všech </a:t>
                </a:r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vstupů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přírůstek </a:t>
                </a:r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výstupu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snižuje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Konstantní výnosy 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z rozsahu znázorňují situaci, kdy při zvyšování jednotek všech vstupů je přírůstek výstupu 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stejný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</a:p>
            </p:txBody>
          </p:sp>
        </mc:Choice>
        <mc:Fallback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0C2E5254-068B-4677-8827-64F21B3754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94" y="5763687"/>
                <a:ext cx="10841471" cy="954107"/>
              </a:xfrm>
              <a:prstGeom prst="rect">
                <a:avLst/>
              </a:prstGeom>
              <a:blipFill>
                <a:blip r:embed="rId3"/>
                <a:stretch>
                  <a:fillRect l="-169" t="-637" b="-57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EA15E0E5-F304-4CF4-4C05-15162C3519E3}"/>
                  </a:ext>
                </a:extLst>
              </p:cNvPr>
              <p:cNvSpPr txBox="1"/>
              <p:nvPr/>
            </p:nvSpPr>
            <p:spPr>
              <a:xfrm>
                <a:off x="388394" y="4600262"/>
                <a:ext cx="11612017" cy="7921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Průmyslové</a:t>
                </a: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𝒒</m:t>
                        </m:r>
                      </m:e>
                      <m:sub>
                        <m:r>
                          <a:rPr kumimoji="0" lang="en-US" sz="1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</a:t>
                </a:r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statky jsou vytvářeny užitím faktoru práce </a:t>
                </a:r>
                <a14:m>
                  <m:oMath xmlns:m="http://schemas.openxmlformats.org/officeDocument/2006/math">
                    <m:r>
                      <a:rPr kumimoji="0" lang="cs-CZ" sz="16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𝑳</m:t>
                    </m:r>
                  </m:oMath>
                </a14:m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 kapitálu </a:t>
                </a:r>
                <a14:m>
                  <m:oMath xmlns:m="http://schemas.openxmlformats.org/officeDocument/2006/math">
                    <m:r>
                      <a:rPr kumimoji="0" lang="cs-CZ" sz="16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𝑲</m:t>
                    </m:r>
                  </m:oMath>
                </a14:m>
                <a:r>
                  <a:rPr kumimoji="0" lang="ru-RU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(</a:t>
                </a:r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nikoliv půdy </a:t>
                </a:r>
                <a14:m>
                  <m:oMath xmlns:m="http://schemas.openxmlformats.org/officeDocument/2006/math">
                    <m:r>
                      <a:rPr kumimoji="0" lang="cs-CZ" sz="16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𝑻</m:t>
                    </m:r>
                  </m:oMath>
                </a14:m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), </a:t>
                </a:r>
                <a:r>
                  <a:rPr kumimoji="0" lang="cs-CZ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potraviny</a:t>
                </a: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1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𝒒</m:t>
                        </m:r>
                      </m:e>
                      <m:sub>
                        <m:r>
                          <a:rPr kumimoji="0" lang="en-US" sz="16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</m:sub>
                    </m:sSub>
                  </m:oMath>
                </a14:m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</a:t>
                </a:r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jsou vytvářeny užitím faktorů práce </a:t>
                </a:r>
                <a14:m>
                  <m:oMath xmlns:m="http://schemas.openxmlformats.org/officeDocument/2006/math">
                    <m:r>
                      <a:rPr kumimoji="0" lang="cs-CZ" sz="16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𝑳</m:t>
                    </m:r>
                    <m:r>
                      <a:rPr kumimoji="0" lang="cs-CZ" sz="16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 půdy </a:t>
                </a:r>
                <a14:m>
                  <m:oMath xmlns:m="http://schemas.openxmlformats.org/officeDocument/2006/math">
                    <m:r>
                      <a:rPr kumimoji="0" lang="cs-CZ" sz="16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𝑻</m:t>
                    </m:r>
                  </m:oMath>
                </a14:m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(nikoliv kapitálu </a:t>
                </a:r>
                <a14:m>
                  <m:oMath xmlns:m="http://schemas.openxmlformats.org/officeDocument/2006/math">
                    <m:r>
                      <a:rPr kumimoji="0" lang="cs-CZ" sz="16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𝑲</m:t>
                    </m:r>
                  </m:oMath>
                </a14:m>
                <a:r>
                  <a:rPr kumimoji="0" lang="cs-CZ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).  </a:t>
                </a:r>
              </a:p>
            </p:txBody>
          </p:sp>
        </mc:Choice>
        <mc:Fallback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EA15E0E5-F304-4CF4-4C05-15162C3519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94" y="4600262"/>
                <a:ext cx="11612017" cy="792140"/>
              </a:xfrm>
              <a:prstGeom prst="rect">
                <a:avLst/>
              </a:prstGeom>
              <a:blipFill>
                <a:blip r:embed="rId4"/>
                <a:stretch>
                  <a:fillRect l="-315" b="-92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661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A6B6DD91-CE01-48E5-BA12-D3B241E73D99}"/>
                  </a:ext>
                </a:extLst>
              </p:cNvPr>
              <p:cNvSpPr/>
              <p:nvPr/>
            </p:nvSpPr>
            <p:spPr>
              <a:xfrm>
                <a:off x="1675771" y="103498"/>
                <a:ext cx="10162001" cy="229223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b="1" dirty="0"/>
                  <a:t>Ekonomika vyrábí dva statky: oděvy s využitím práce a kapitálu a potraviny s využitím práce a půdy. Půda je specifická pro odvětví výroby potravin a fyzický kapitál pro odvětví výroby oděvů. Množství půdy v zemi 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𝟗𝟎𝟎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 a množství fyzického kapitálu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𝑲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𝟒𝟎𝟎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jednotek. Práce je mobilní faktor, jeho množství v zemi 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jednotek. Produkční funkce výroby obou statků byly odhadnuty v následujících tvarech:</a:t>
                </a:r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  <m:sSub>
                          <m:sSubPr>
                            <m:ctrlPr>
                              <a:rPr lang="cs-CZ" sz="1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rad>
                  </m:oMath>
                </a14:m>
                <a:r>
                  <a:rPr lang="cs-CZ" sz="1400" b="1" dirty="0">
                    <a:solidFill>
                      <a:srgbClr val="00B050"/>
                    </a:solidFill>
                  </a:rPr>
                  <a:t> </a:t>
                </a:r>
                <a:r>
                  <a:rPr lang="cs-CZ" sz="1400" b="1" dirty="0"/>
                  <a:t>pro odvětví produkce oděvů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sz="1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  <m:sSub>
                          <m:sSubPr>
                            <m:ctrlPr>
                              <a:rPr lang="cs-CZ" sz="1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rad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/>
                  <a:t> </a:t>
                </a:r>
                <a:r>
                  <a:rPr lang="cs-CZ" sz="1400" b="1" dirty="0"/>
                  <a:t>u</a:t>
                </a:r>
                <a:r>
                  <a:rPr lang="en-US" sz="1400" b="1" dirty="0"/>
                  <a:t> </a:t>
                </a:r>
                <a:r>
                  <a:rPr lang="cs-CZ" sz="1400" b="1" dirty="0"/>
                  <a:t>potravin. Ceny obou statků, které se neliší od cen na světovém trhu, jsou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cs-CZ" sz="1400" b="1" dirty="0"/>
                  <a:t>, resp.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cs-CZ" sz="1400" b="1" dirty="0"/>
                  <a:t>.</a:t>
                </a:r>
              </a:p>
              <a:p>
                <a:r>
                  <a:rPr lang="cs-CZ" sz="1400" b="1" dirty="0"/>
                  <a:t>Určete:</a:t>
                </a:r>
              </a:p>
              <a:p>
                <a:r>
                  <a:rPr lang="cs-CZ" sz="1400" b="1" dirty="0"/>
                  <a:t>a) funkce mezních produktů práce obou statků</a:t>
                </a:r>
              </a:p>
              <a:p>
                <a:r>
                  <a:rPr lang="cs-CZ" sz="1400" b="1" dirty="0"/>
                  <a:t>b) rovnici hranice výrobních možností dané ekonomiky</a:t>
                </a:r>
              </a:p>
              <a:p>
                <a:r>
                  <a:rPr lang="cs-CZ" sz="1400" b="1" dirty="0"/>
                  <a:t>c) množství práce v obou odvětvích</a:t>
                </a:r>
              </a:p>
              <a:p>
                <a:r>
                  <a:rPr lang="cs-CZ" sz="1400" b="1" dirty="0"/>
                  <a:t>d) kolik jednotek oděvů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1400" b="1" dirty="0"/>
                  <a:t>)a potravin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1400" b="1" dirty="0"/>
                  <a:t>) bude daná ekonomika vyrábět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A6B6DD91-CE01-48E5-BA12-D3B241E73D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771" y="103498"/>
                <a:ext cx="10162001" cy="2292231"/>
              </a:xfrm>
              <a:prstGeom prst="rect">
                <a:avLst/>
              </a:prstGeom>
              <a:blipFill>
                <a:blip r:embed="rId2"/>
                <a:stretch>
                  <a:fillRect l="-120" t="-265" b="-15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délník 2">
            <a:extLst>
              <a:ext uri="{FF2B5EF4-FFF2-40B4-BE49-F238E27FC236}">
                <a16:creationId xmlns:a16="http://schemas.microsoft.com/office/drawing/2014/main" id="{F8C0AE6F-3833-4EF0-81BF-FCCF38C0D2D7}"/>
              </a:ext>
            </a:extLst>
          </p:cNvPr>
          <p:cNvSpPr/>
          <p:nvPr/>
        </p:nvSpPr>
        <p:spPr>
          <a:xfrm>
            <a:off x="174814" y="219780"/>
            <a:ext cx="1406852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St. </a:t>
            </a:r>
            <a:r>
              <a:rPr lang="cs-CZ" sz="1400" dirty="0"/>
              <a:t>6</a:t>
            </a:r>
            <a:r>
              <a:rPr lang="en-US" sz="1400" dirty="0"/>
              <a:t>7./</a:t>
            </a:r>
            <a:r>
              <a:rPr lang="cs-CZ" sz="1400" dirty="0"/>
              <a:t>3.6.</a:t>
            </a:r>
            <a:r>
              <a:rPr lang="en-US" sz="1400" dirty="0"/>
              <a:t> </a:t>
            </a:r>
            <a:r>
              <a:rPr lang="cs-CZ" sz="1400" dirty="0"/>
              <a:t>Příklady k řešení</a:t>
            </a:r>
            <a:r>
              <a:rPr lang="en-US" sz="1400" dirty="0"/>
              <a:t>/</a:t>
            </a:r>
            <a:r>
              <a:rPr lang="cs-CZ" sz="1400" dirty="0"/>
              <a:t>č.p. 1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E840225-A149-4B7C-B296-61FA1AD2F594}"/>
              </a:ext>
            </a:extLst>
          </p:cNvPr>
          <p:cNvSpPr txBox="1"/>
          <p:nvPr/>
        </p:nvSpPr>
        <p:spPr>
          <a:xfrm>
            <a:off x="339566" y="2221196"/>
            <a:ext cx="32893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b="1" dirty="0"/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76B8B634-43F2-4D2F-8B19-DCDE010FE33C}"/>
                  </a:ext>
                </a:extLst>
              </p:cNvPr>
              <p:cNvSpPr txBox="1"/>
              <p:nvPr/>
            </p:nvSpPr>
            <p:spPr>
              <a:xfrm>
                <a:off x="380911" y="2709552"/>
                <a:ext cx="971130" cy="3262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76B8B634-43F2-4D2F-8B19-DCDE010FE3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11" y="2709552"/>
                <a:ext cx="971130" cy="3262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3B8A669E-E5FF-4492-8A8A-4E4CC184C302}"/>
                  </a:ext>
                </a:extLst>
              </p:cNvPr>
              <p:cNvSpPr txBox="1"/>
              <p:nvPr/>
            </p:nvSpPr>
            <p:spPr>
              <a:xfrm>
                <a:off x="1266666" y="2709551"/>
                <a:ext cx="971130" cy="3262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3B8A669E-E5FF-4492-8A8A-4E4CC184C3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666" y="2709551"/>
                <a:ext cx="971130" cy="3262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Skupina 10">
            <a:extLst>
              <a:ext uri="{FF2B5EF4-FFF2-40B4-BE49-F238E27FC236}">
                <a16:creationId xmlns:a16="http://schemas.microsoft.com/office/drawing/2014/main" id="{9976B8C2-7F46-43D9-B741-10EB1B54319C}"/>
              </a:ext>
            </a:extLst>
          </p:cNvPr>
          <p:cNvGrpSpPr/>
          <p:nvPr/>
        </p:nvGrpSpPr>
        <p:grpSpPr>
          <a:xfrm>
            <a:off x="380911" y="2657917"/>
            <a:ext cx="1856885" cy="438150"/>
            <a:chOff x="229020" y="3481388"/>
            <a:chExt cx="1856885" cy="438150"/>
          </a:xfrm>
        </p:grpSpPr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74CFF454-8F92-4D97-8765-77C44B32E7D2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7EA76108-5AF7-49EA-A543-6B15BB5C9F6F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Obdélník 11">
            <a:extLst>
              <a:ext uri="{FF2B5EF4-FFF2-40B4-BE49-F238E27FC236}">
                <a16:creationId xmlns:a16="http://schemas.microsoft.com/office/drawing/2014/main" id="{CB178E88-BC04-4102-8088-94250828B1CA}"/>
              </a:ext>
            </a:extLst>
          </p:cNvPr>
          <p:cNvSpPr/>
          <p:nvPr/>
        </p:nvSpPr>
        <p:spPr>
          <a:xfrm>
            <a:off x="1501167" y="3228590"/>
            <a:ext cx="16496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400" b="1" dirty="0">
                <a:solidFill>
                  <a:prstClr val="black"/>
                </a:solidFill>
              </a:rPr>
              <a:t>Vzorce pro výpočet: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189CBDBD-2367-41CB-95F1-8D6F6A0604A4}"/>
                  </a:ext>
                </a:extLst>
              </p:cNvPr>
              <p:cNvSpPr txBox="1"/>
              <p:nvPr/>
            </p:nvSpPr>
            <p:spPr>
              <a:xfrm>
                <a:off x="1549017" y="3596983"/>
                <a:ext cx="1483167" cy="53655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189CBDBD-2367-41CB-95F1-8D6F6A0604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017" y="3596983"/>
                <a:ext cx="1483167" cy="5365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CA75EECE-24F9-4368-8ED3-2128000F7D58}"/>
                  </a:ext>
                </a:extLst>
              </p:cNvPr>
              <p:cNvSpPr txBox="1"/>
              <p:nvPr/>
            </p:nvSpPr>
            <p:spPr>
              <a:xfrm>
                <a:off x="1549017" y="4294612"/>
                <a:ext cx="1483167" cy="53655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CA75EECE-24F9-4368-8ED3-2128000F7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017" y="4294612"/>
                <a:ext cx="1483167" cy="5365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52E7A238-9F13-42F8-B684-6AA9B6180891}"/>
                  </a:ext>
                </a:extLst>
              </p:cNvPr>
              <p:cNvSpPr txBox="1"/>
              <p:nvPr/>
            </p:nvSpPr>
            <p:spPr>
              <a:xfrm>
                <a:off x="1549017" y="4968455"/>
                <a:ext cx="1333442" cy="50154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𝒅𝒚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52E7A238-9F13-42F8-B684-6AA9B6180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017" y="4968455"/>
                <a:ext cx="1333442" cy="501548"/>
              </a:xfrm>
              <a:prstGeom prst="rect">
                <a:avLst/>
              </a:prstGeom>
              <a:blipFill>
                <a:blip r:embed="rId7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FB95AC0D-EFF4-4A57-B975-93B2349FD282}"/>
                  </a:ext>
                </a:extLst>
              </p:cNvPr>
              <p:cNvSpPr txBox="1"/>
              <p:nvPr/>
            </p:nvSpPr>
            <p:spPr>
              <a:xfrm>
                <a:off x="11153226" y="3099618"/>
                <a:ext cx="656966" cy="5874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FB95AC0D-EFF4-4A57-B975-93B2349FD2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3226" y="3099618"/>
                <a:ext cx="656966" cy="5874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>
                <a:extLst>
                  <a:ext uri="{FF2B5EF4-FFF2-40B4-BE49-F238E27FC236}">
                    <a16:creationId xmlns:a16="http://schemas.microsoft.com/office/drawing/2014/main" id="{E886D5A7-A201-4F94-97C4-A25BC85F7530}"/>
                  </a:ext>
                </a:extLst>
              </p:cNvPr>
              <p:cNvSpPr/>
              <p:nvPr/>
            </p:nvSpPr>
            <p:spPr>
              <a:xfrm>
                <a:off x="3544090" y="3155299"/>
                <a:ext cx="1570238" cy="3857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  <m:sSub>
                                    <m:sSubPr>
                                      <m:ctrlP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7" name="Obdélník 16">
                <a:extLst>
                  <a:ext uri="{FF2B5EF4-FFF2-40B4-BE49-F238E27FC236}">
                    <a16:creationId xmlns:a16="http://schemas.microsoft.com/office/drawing/2014/main" id="{E886D5A7-A201-4F94-97C4-A25BC85F75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4090" y="3155299"/>
                <a:ext cx="1570238" cy="38574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>
                <a:extLst>
                  <a:ext uri="{FF2B5EF4-FFF2-40B4-BE49-F238E27FC236}">
                    <a16:creationId xmlns:a16="http://schemas.microsoft.com/office/drawing/2014/main" id="{9472C160-3263-43AA-82FD-BD6B311CE410}"/>
                  </a:ext>
                </a:extLst>
              </p:cNvPr>
              <p:cNvSpPr/>
              <p:nvPr/>
            </p:nvSpPr>
            <p:spPr>
              <a:xfrm>
                <a:off x="4881259" y="3160301"/>
                <a:ext cx="1331647" cy="3807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</m:rad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8" name="Obdélník 17">
                <a:extLst>
                  <a:ext uri="{FF2B5EF4-FFF2-40B4-BE49-F238E27FC236}">
                    <a16:creationId xmlns:a16="http://schemas.microsoft.com/office/drawing/2014/main" id="{9472C160-3263-43AA-82FD-BD6B311CE4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259" y="3160301"/>
                <a:ext cx="1331647" cy="38074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>
                <a:extLst>
                  <a:ext uri="{FF2B5EF4-FFF2-40B4-BE49-F238E27FC236}">
                    <a16:creationId xmlns:a16="http://schemas.microsoft.com/office/drawing/2014/main" id="{993E16A1-2171-4E22-BB7B-65F7D2D55E17}"/>
                  </a:ext>
                </a:extLst>
              </p:cNvPr>
              <p:cNvSpPr/>
              <p:nvPr/>
            </p:nvSpPr>
            <p:spPr>
              <a:xfrm>
                <a:off x="5979797" y="3064460"/>
                <a:ext cx="1214500" cy="509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</m:rad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bSup>
                                <m:sSubSup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f>
                                    <m:fPr>
                                      <m:ctrlP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9" name="Obdélník 18">
                <a:extLst>
                  <a:ext uri="{FF2B5EF4-FFF2-40B4-BE49-F238E27FC236}">
                    <a16:creationId xmlns:a16="http://schemas.microsoft.com/office/drawing/2014/main" id="{993E16A1-2171-4E22-BB7B-65F7D2D55E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797" y="3064460"/>
                <a:ext cx="1214500" cy="50911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>
                <a:extLst>
                  <a:ext uri="{FF2B5EF4-FFF2-40B4-BE49-F238E27FC236}">
                    <a16:creationId xmlns:a16="http://schemas.microsoft.com/office/drawing/2014/main" id="{4BDEEA64-2A33-4ABE-AE51-8D686C0257C5}"/>
                  </a:ext>
                </a:extLst>
              </p:cNvPr>
              <p:cNvSpPr/>
              <p:nvPr/>
            </p:nvSpPr>
            <p:spPr>
              <a:xfrm>
                <a:off x="6915599" y="3064460"/>
                <a:ext cx="1394676" cy="5365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</m:rad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f>
                            <m:f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0" name="Obdélník 19">
                <a:extLst>
                  <a:ext uri="{FF2B5EF4-FFF2-40B4-BE49-F238E27FC236}">
                    <a16:creationId xmlns:a16="http://schemas.microsoft.com/office/drawing/2014/main" id="{4BDEEA64-2A33-4ABE-AE51-8D686C0257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599" y="3064460"/>
                <a:ext cx="1394676" cy="53655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>
                <a:extLst>
                  <a:ext uri="{FF2B5EF4-FFF2-40B4-BE49-F238E27FC236}">
                    <a16:creationId xmlns:a16="http://schemas.microsoft.com/office/drawing/2014/main" id="{CDF71DC6-354B-43B6-991A-18A5B03C3F0E}"/>
                  </a:ext>
                </a:extLst>
              </p:cNvPr>
              <p:cNvSpPr/>
              <p:nvPr/>
            </p:nvSpPr>
            <p:spPr>
              <a:xfrm>
                <a:off x="8009604" y="3089524"/>
                <a:ext cx="1316130" cy="5365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</m:rad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1" name="Obdélník 20">
                <a:extLst>
                  <a:ext uri="{FF2B5EF4-FFF2-40B4-BE49-F238E27FC236}">
                    <a16:creationId xmlns:a16="http://schemas.microsoft.com/office/drawing/2014/main" id="{CDF71DC6-354B-43B6-991A-18A5B03C3F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9604" y="3089524"/>
                <a:ext cx="1316130" cy="53655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>
                <a:extLst>
                  <a:ext uri="{FF2B5EF4-FFF2-40B4-BE49-F238E27FC236}">
                    <a16:creationId xmlns:a16="http://schemas.microsoft.com/office/drawing/2014/main" id="{6121F298-BC85-4C15-8FC6-181B69F71744}"/>
                  </a:ext>
                </a:extLst>
              </p:cNvPr>
              <p:cNvSpPr/>
              <p:nvPr/>
            </p:nvSpPr>
            <p:spPr>
              <a:xfrm>
                <a:off x="9148770" y="3070645"/>
                <a:ext cx="836959" cy="635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𝑲</m:t>
                              </m:r>
                            </m:e>
                          </m:rad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2" name="Obdélník 21">
                <a:extLst>
                  <a:ext uri="{FF2B5EF4-FFF2-40B4-BE49-F238E27FC236}">
                    <a16:creationId xmlns:a16="http://schemas.microsoft.com/office/drawing/2014/main" id="{6121F298-BC85-4C15-8FC6-181B69F717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8770" y="3070645"/>
                <a:ext cx="836959" cy="63594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>
                <a:extLst>
                  <a:ext uri="{FF2B5EF4-FFF2-40B4-BE49-F238E27FC236}">
                    <a16:creationId xmlns:a16="http://schemas.microsoft.com/office/drawing/2014/main" id="{7222F672-98E6-49FA-B884-51753D81E07E}"/>
                  </a:ext>
                </a:extLst>
              </p:cNvPr>
              <p:cNvSpPr/>
              <p:nvPr/>
            </p:nvSpPr>
            <p:spPr>
              <a:xfrm>
                <a:off x="9801742" y="3060206"/>
                <a:ext cx="849399" cy="635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𝟒𝟎𝟎</m:t>
                              </m:r>
                            </m:e>
                          </m:rad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3" name="Obdélník 22">
                <a:extLst>
                  <a:ext uri="{FF2B5EF4-FFF2-40B4-BE49-F238E27FC236}">
                    <a16:creationId xmlns:a16="http://schemas.microsoft.com/office/drawing/2014/main" id="{7222F672-98E6-49FA-B884-51753D81E0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1742" y="3060206"/>
                <a:ext cx="849399" cy="63594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>
                <a:extLst>
                  <a:ext uri="{FF2B5EF4-FFF2-40B4-BE49-F238E27FC236}">
                    <a16:creationId xmlns:a16="http://schemas.microsoft.com/office/drawing/2014/main" id="{0A3FB198-9BAC-4AA5-8269-9623C4EB1B3D}"/>
                  </a:ext>
                </a:extLst>
              </p:cNvPr>
              <p:cNvSpPr/>
              <p:nvPr/>
            </p:nvSpPr>
            <p:spPr>
              <a:xfrm>
                <a:off x="10491662" y="3104149"/>
                <a:ext cx="836959" cy="5874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4" name="Obdélník 23">
                <a:extLst>
                  <a:ext uri="{FF2B5EF4-FFF2-40B4-BE49-F238E27FC236}">
                    <a16:creationId xmlns:a16="http://schemas.microsoft.com/office/drawing/2014/main" id="{0A3FB198-9BAC-4AA5-8269-9623C4EB1B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1662" y="3104149"/>
                <a:ext cx="836959" cy="58746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>
                <a:extLst>
                  <a:ext uri="{FF2B5EF4-FFF2-40B4-BE49-F238E27FC236}">
                    <a16:creationId xmlns:a16="http://schemas.microsoft.com/office/drawing/2014/main" id="{9978FCDC-111A-4479-9A27-AE6AEA8FDEA5}"/>
                  </a:ext>
                </a:extLst>
              </p:cNvPr>
              <p:cNvSpPr/>
              <p:nvPr/>
            </p:nvSpPr>
            <p:spPr>
              <a:xfrm>
                <a:off x="3526621" y="3681873"/>
                <a:ext cx="1217128" cy="5874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5" name="Obdélník 24">
                <a:extLst>
                  <a:ext uri="{FF2B5EF4-FFF2-40B4-BE49-F238E27FC236}">
                    <a16:creationId xmlns:a16="http://schemas.microsoft.com/office/drawing/2014/main" id="{9978FCDC-111A-4479-9A27-AE6AEA8FDE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621" y="3681873"/>
                <a:ext cx="1217128" cy="58746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>
                <a:extLst>
                  <a:ext uri="{FF2B5EF4-FFF2-40B4-BE49-F238E27FC236}">
                    <a16:creationId xmlns:a16="http://schemas.microsoft.com/office/drawing/2014/main" id="{9DAC29C1-2CC5-47D2-967D-304F7BDF4846}"/>
                  </a:ext>
                </a:extLst>
              </p:cNvPr>
              <p:cNvSpPr txBox="1"/>
              <p:nvPr/>
            </p:nvSpPr>
            <p:spPr>
              <a:xfrm>
                <a:off x="3539685" y="5089150"/>
                <a:ext cx="1180001" cy="5918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ovéPole 25">
                <a:extLst>
                  <a:ext uri="{FF2B5EF4-FFF2-40B4-BE49-F238E27FC236}">
                    <a16:creationId xmlns:a16="http://schemas.microsoft.com/office/drawing/2014/main" id="{9DAC29C1-2CC5-47D2-967D-304F7BDF4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685" y="5089150"/>
                <a:ext cx="1180001" cy="59182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>
                <a:extLst>
                  <a:ext uri="{FF2B5EF4-FFF2-40B4-BE49-F238E27FC236}">
                    <a16:creationId xmlns:a16="http://schemas.microsoft.com/office/drawing/2014/main" id="{0750C205-4531-423E-840C-01E9C7853FF6}"/>
                  </a:ext>
                </a:extLst>
              </p:cNvPr>
              <p:cNvSpPr/>
              <p:nvPr/>
            </p:nvSpPr>
            <p:spPr>
              <a:xfrm>
                <a:off x="3544090" y="4574812"/>
                <a:ext cx="1544589" cy="3857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  <m:sSub>
                                    <m:sSubPr>
                                      <m:ctrlP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en-US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7" name="Obdélník 26">
                <a:extLst>
                  <a:ext uri="{FF2B5EF4-FFF2-40B4-BE49-F238E27FC236}">
                    <a16:creationId xmlns:a16="http://schemas.microsoft.com/office/drawing/2014/main" id="{0750C205-4531-423E-840C-01E9C7853F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4090" y="4574812"/>
                <a:ext cx="1544589" cy="38574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>
                <a:extLst>
                  <a:ext uri="{FF2B5EF4-FFF2-40B4-BE49-F238E27FC236}">
                    <a16:creationId xmlns:a16="http://schemas.microsoft.com/office/drawing/2014/main" id="{75E8137B-91FE-45E3-9A54-778221A88654}"/>
                  </a:ext>
                </a:extLst>
              </p:cNvPr>
              <p:cNvSpPr/>
              <p:nvPr/>
            </p:nvSpPr>
            <p:spPr>
              <a:xfrm>
                <a:off x="4845769" y="4574812"/>
                <a:ext cx="1297150" cy="3807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</m:rad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en-US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8" name="Obdélník 27">
                <a:extLst>
                  <a:ext uri="{FF2B5EF4-FFF2-40B4-BE49-F238E27FC236}">
                    <a16:creationId xmlns:a16="http://schemas.microsoft.com/office/drawing/2014/main" id="{75E8137B-91FE-45E3-9A54-778221A886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769" y="4574812"/>
                <a:ext cx="1297150" cy="38074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50C597D6-2870-44E9-8595-2A043B73863C}"/>
                  </a:ext>
                </a:extLst>
              </p:cNvPr>
              <p:cNvSpPr/>
              <p:nvPr/>
            </p:nvSpPr>
            <p:spPr>
              <a:xfrm>
                <a:off x="5929368" y="4455320"/>
                <a:ext cx="1188852" cy="509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</m:rad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bSup>
                                <m:sSubSup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f>
                                    <m:fPr>
                                      <m:ctrlP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50C597D6-2870-44E9-8595-2A043B7386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368" y="4455320"/>
                <a:ext cx="1188852" cy="50911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>
                <a:extLst>
                  <a:ext uri="{FF2B5EF4-FFF2-40B4-BE49-F238E27FC236}">
                    <a16:creationId xmlns:a16="http://schemas.microsoft.com/office/drawing/2014/main" id="{ED849A13-A0A4-4D93-9C98-CE352F9323FD}"/>
                  </a:ext>
                </a:extLst>
              </p:cNvPr>
              <p:cNvSpPr/>
              <p:nvPr/>
            </p:nvSpPr>
            <p:spPr>
              <a:xfrm>
                <a:off x="6906977" y="4440444"/>
                <a:ext cx="1369029" cy="5365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</m:rad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f>
                            <m:f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0" name="Obdélník 29">
                <a:extLst>
                  <a:ext uri="{FF2B5EF4-FFF2-40B4-BE49-F238E27FC236}">
                    <a16:creationId xmlns:a16="http://schemas.microsoft.com/office/drawing/2014/main" id="{ED849A13-A0A4-4D93-9C98-CE352F9323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6977" y="4440444"/>
                <a:ext cx="1369029" cy="53655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15928C0A-B347-44AB-9F5E-AF153B60CF8B}"/>
                  </a:ext>
                </a:extLst>
              </p:cNvPr>
              <p:cNvSpPr/>
              <p:nvPr/>
            </p:nvSpPr>
            <p:spPr>
              <a:xfrm>
                <a:off x="7999495" y="4500043"/>
                <a:ext cx="1290481" cy="5365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</m:rad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15928C0A-B347-44AB-9F5E-AF153B60CF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9495" y="4500043"/>
                <a:ext cx="1290481" cy="53655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>
                <a:extLst>
                  <a:ext uri="{FF2B5EF4-FFF2-40B4-BE49-F238E27FC236}">
                    <a16:creationId xmlns:a16="http://schemas.microsoft.com/office/drawing/2014/main" id="{E59437FA-B75D-441C-A971-C444EAB18AE0}"/>
                  </a:ext>
                </a:extLst>
              </p:cNvPr>
              <p:cNvSpPr/>
              <p:nvPr/>
            </p:nvSpPr>
            <p:spPr>
              <a:xfrm>
                <a:off x="9098341" y="4523152"/>
                <a:ext cx="836960" cy="635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𝑻</m:t>
                              </m:r>
                            </m:e>
                          </m:rad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2" name="Obdélník 31">
                <a:extLst>
                  <a:ext uri="{FF2B5EF4-FFF2-40B4-BE49-F238E27FC236}">
                    <a16:creationId xmlns:a16="http://schemas.microsoft.com/office/drawing/2014/main" id="{E59437FA-B75D-441C-A971-C444EAB18A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8341" y="4523152"/>
                <a:ext cx="836960" cy="635943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>
                <a:extLst>
                  <a:ext uri="{FF2B5EF4-FFF2-40B4-BE49-F238E27FC236}">
                    <a16:creationId xmlns:a16="http://schemas.microsoft.com/office/drawing/2014/main" id="{E8F4F9D9-AA88-4CBE-9945-C70A1F0C7483}"/>
                  </a:ext>
                </a:extLst>
              </p:cNvPr>
              <p:cNvSpPr/>
              <p:nvPr/>
            </p:nvSpPr>
            <p:spPr>
              <a:xfrm>
                <a:off x="9751313" y="4531888"/>
                <a:ext cx="849399" cy="635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𝟎𝟎</m:t>
                              </m:r>
                            </m:e>
                          </m:rad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3" name="Obdélník 32">
                <a:extLst>
                  <a:ext uri="{FF2B5EF4-FFF2-40B4-BE49-F238E27FC236}">
                    <a16:creationId xmlns:a16="http://schemas.microsoft.com/office/drawing/2014/main" id="{E8F4F9D9-AA88-4CBE-9945-C70A1F0C74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1313" y="4531888"/>
                <a:ext cx="849399" cy="635943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délník 33">
                <a:extLst>
                  <a:ext uri="{FF2B5EF4-FFF2-40B4-BE49-F238E27FC236}">
                    <a16:creationId xmlns:a16="http://schemas.microsoft.com/office/drawing/2014/main" id="{5D908569-5316-4E73-B756-91C1C639058A}"/>
                  </a:ext>
                </a:extLst>
              </p:cNvPr>
              <p:cNvSpPr/>
              <p:nvPr/>
            </p:nvSpPr>
            <p:spPr>
              <a:xfrm>
                <a:off x="10441233" y="4574812"/>
                <a:ext cx="836960" cy="5874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4" name="Obdélník 33">
                <a:extLst>
                  <a:ext uri="{FF2B5EF4-FFF2-40B4-BE49-F238E27FC236}">
                    <a16:creationId xmlns:a16="http://schemas.microsoft.com/office/drawing/2014/main" id="{5D908569-5316-4E73-B756-91C1C63905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1233" y="4574812"/>
                <a:ext cx="836960" cy="58746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>
                <a:extLst>
                  <a:ext uri="{FF2B5EF4-FFF2-40B4-BE49-F238E27FC236}">
                    <a16:creationId xmlns:a16="http://schemas.microsoft.com/office/drawing/2014/main" id="{F530D4B5-EF95-44F5-B79B-415BE07F2B24}"/>
                  </a:ext>
                </a:extLst>
              </p:cNvPr>
              <p:cNvSpPr txBox="1"/>
              <p:nvPr/>
            </p:nvSpPr>
            <p:spPr>
              <a:xfrm>
                <a:off x="11115106" y="4545208"/>
                <a:ext cx="722666" cy="5918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ovéPole 34">
                <a:extLst>
                  <a:ext uri="{FF2B5EF4-FFF2-40B4-BE49-F238E27FC236}">
                    <a16:creationId xmlns:a16="http://schemas.microsoft.com/office/drawing/2014/main" id="{F530D4B5-EF95-44F5-B79B-415BE07F2B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5106" y="4545208"/>
                <a:ext cx="722666" cy="59182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>
                <a:extLst>
                  <a:ext uri="{FF2B5EF4-FFF2-40B4-BE49-F238E27FC236}">
                    <a16:creationId xmlns:a16="http://schemas.microsoft.com/office/drawing/2014/main" id="{478B4840-253D-4810-8C03-03525E9E01EB}"/>
                  </a:ext>
                </a:extLst>
              </p:cNvPr>
              <p:cNvSpPr txBox="1"/>
              <p:nvPr/>
            </p:nvSpPr>
            <p:spPr>
              <a:xfrm>
                <a:off x="312236" y="3187808"/>
                <a:ext cx="1109133" cy="3532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cs-CZ" sz="1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kumimoji="0" lang="en-US" sz="1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0" lang="cs-CZ" sz="1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cs-CZ" sz="1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𝑲</m:t>
                          </m:r>
                          <m:sSub>
                            <m:sSubPr>
                              <m:ctrlPr>
                                <a:rPr kumimoji="0" lang="cs-CZ" sz="1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cs-CZ" sz="1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kumimoji="0" lang="cs-CZ" sz="1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6" name="TextovéPole 35">
                <a:extLst>
                  <a:ext uri="{FF2B5EF4-FFF2-40B4-BE49-F238E27FC236}">
                    <a16:creationId xmlns:a16="http://schemas.microsoft.com/office/drawing/2014/main" id="{478B4840-253D-4810-8C03-03525E9E0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36" y="3187808"/>
                <a:ext cx="1109133" cy="353238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>
                <a:extLst>
                  <a:ext uri="{FF2B5EF4-FFF2-40B4-BE49-F238E27FC236}">
                    <a16:creationId xmlns:a16="http://schemas.microsoft.com/office/drawing/2014/main" id="{A2678A58-0FC4-464D-BA7D-E35E8EFA5D88}"/>
                  </a:ext>
                </a:extLst>
              </p:cNvPr>
              <p:cNvSpPr txBox="1"/>
              <p:nvPr/>
            </p:nvSpPr>
            <p:spPr>
              <a:xfrm>
                <a:off x="312236" y="3547845"/>
                <a:ext cx="1109133" cy="3532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cs-CZ" sz="1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kumimoji="0" lang="cs-CZ" sz="1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0" lang="cs-CZ" sz="1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cs-CZ" sz="1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𝑻</m:t>
                          </m:r>
                          <m:sSub>
                            <m:sSubPr>
                              <m:ctrlPr>
                                <a:rPr kumimoji="0" lang="cs-CZ" sz="1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cs-CZ" sz="1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kumimoji="0" lang="cs-CZ" sz="1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7" name="TextovéPole 36">
                <a:extLst>
                  <a:ext uri="{FF2B5EF4-FFF2-40B4-BE49-F238E27FC236}">
                    <a16:creationId xmlns:a16="http://schemas.microsoft.com/office/drawing/2014/main" id="{A2678A58-0FC4-464D-BA7D-E35E8EFA5D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36" y="3547845"/>
                <a:ext cx="1109133" cy="353238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Skupina 37">
            <a:extLst>
              <a:ext uri="{FF2B5EF4-FFF2-40B4-BE49-F238E27FC236}">
                <a16:creationId xmlns:a16="http://schemas.microsoft.com/office/drawing/2014/main" id="{FDE5912E-6873-414D-A5AA-45F5F368D583}"/>
              </a:ext>
            </a:extLst>
          </p:cNvPr>
          <p:cNvGrpSpPr/>
          <p:nvPr/>
        </p:nvGrpSpPr>
        <p:grpSpPr>
          <a:xfrm>
            <a:off x="299006" y="3220958"/>
            <a:ext cx="1109134" cy="1594423"/>
            <a:chOff x="319088" y="208505"/>
            <a:chExt cx="1219200" cy="758283"/>
          </a:xfrm>
        </p:grpSpPr>
        <p:cxnSp>
          <p:nvCxnSpPr>
            <p:cNvPr id="39" name="Přímá spojnice 38">
              <a:extLst>
                <a:ext uri="{FF2B5EF4-FFF2-40B4-BE49-F238E27FC236}">
                  <a16:creationId xmlns:a16="http://schemas.microsoft.com/office/drawing/2014/main" id="{02187F17-8924-40F6-BF35-8CF8FAAB218F}"/>
                </a:ext>
              </a:extLst>
            </p:cNvPr>
            <p:cNvCxnSpPr/>
            <p:nvPr/>
          </p:nvCxnSpPr>
          <p:spPr>
            <a:xfrm>
              <a:off x="1538288" y="208505"/>
              <a:ext cx="0" cy="7582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nice 39">
              <a:extLst>
                <a:ext uri="{FF2B5EF4-FFF2-40B4-BE49-F238E27FC236}">
                  <a16:creationId xmlns:a16="http://schemas.microsoft.com/office/drawing/2014/main" id="{FE0EBDDD-653A-4CFF-A420-2B3B8D645175}"/>
                </a:ext>
              </a:extLst>
            </p:cNvPr>
            <p:cNvCxnSpPr/>
            <p:nvPr/>
          </p:nvCxnSpPr>
          <p:spPr>
            <a:xfrm flipH="1">
              <a:off x="319088" y="966788"/>
              <a:ext cx="1219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>
                <a:extLst>
                  <a:ext uri="{FF2B5EF4-FFF2-40B4-BE49-F238E27FC236}">
                    <a16:creationId xmlns:a16="http://schemas.microsoft.com/office/drawing/2014/main" id="{C02D0D7C-8873-4651-9C98-6666343705EC}"/>
                  </a:ext>
                </a:extLst>
              </p:cNvPr>
              <p:cNvSpPr txBox="1"/>
              <p:nvPr/>
            </p:nvSpPr>
            <p:spPr>
              <a:xfrm>
                <a:off x="429689" y="4558489"/>
                <a:ext cx="70891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𝟗𝟎𝟎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1" name="TextovéPole 40">
                <a:extLst>
                  <a:ext uri="{FF2B5EF4-FFF2-40B4-BE49-F238E27FC236}">
                    <a16:creationId xmlns:a16="http://schemas.microsoft.com/office/drawing/2014/main" id="{C02D0D7C-8873-4651-9C98-666634370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89" y="4558489"/>
                <a:ext cx="708912" cy="215444"/>
              </a:xfrm>
              <a:prstGeom prst="rect">
                <a:avLst/>
              </a:prstGeom>
              <a:blipFill>
                <a:blip r:embed="rId30"/>
                <a:stretch>
                  <a:fillRect l="-5128" r="-3419" b="-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>
                <a:extLst>
                  <a:ext uri="{FF2B5EF4-FFF2-40B4-BE49-F238E27FC236}">
                    <a16:creationId xmlns:a16="http://schemas.microsoft.com/office/drawing/2014/main" id="{13F74101-AE54-44F3-800D-21AA07D49605}"/>
                  </a:ext>
                </a:extLst>
              </p:cNvPr>
              <p:cNvSpPr txBox="1"/>
              <p:nvPr/>
            </p:nvSpPr>
            <p:spPr>
              <a:xfrm>
                <a:off x="312236" y="3920332"/>
                <a:ext cx="1164359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𝟏𝟎𝟎𝟎𝟎</m:t>
                      </m:r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2" name="TextovéPole 41">
                <a:extLst>
                  <a:ext uri="{FF2B5EF4-FFF2-40B4-BE49-F238E27FC236}">
                    <a16:creationId xmlns:a16="http://schemas.microsoft.com/office/drawing/2014/main" id="{13F74101-AE54-44F3-800D-21AA07D496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36" y="3920332"/>
                <a:ext cx="1164359" cy="307777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>
                <a:extLst>
                  <a:ext uri="{FF2B5EF4-FFF2-40B4-BE49-F238E27FC236}">
                    <a16:creationId xmlns:a16="http://schemas.microsoft.com/office/drawing/2014/main" id="{9372A150-989C-4637-B6E8-B74CE04695A3}"/>
                  </a:ext>
                </a:extLst>
              </p:cNvPr>
              <p:cNvSpPr txBox="1"/>
              <p:nvPr/>
            </p:nvSpPr>
            <p:spPr>
              <a:xfrm>
                <a:off x="355187" y="4222427"/>
                <a:ext cx="92710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𝟒𝟎𝟎</m:t>
                      </m:r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3" name="TextovéPole 42">
                <a:extLst>
                  <a:ext uri="{FF2B5EF4-FFF2-40B4-BE49-F238E27FC236}">
                    <a16:creationId xmlns:a16="http://schemas.microsoft.com/office/drawing/2014/main" id="{9372A150-989C-4637-B6E8-B74CE04695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87" y="4222427"/>
                <a:ext cx="927100" cy="307777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délník 8">
            <a:extLst>
              <a:ext uri="{FF2B5EF4-FFF2-40B4-BE49-F238E27FC236}">
                <a16:creationId xmlns:a16="http://schemas.microsoft.com/office/drawing/2014/main" id="{F8AC2CFB-2980-4B1D-95C9-C45ECE32F4C3}"/>
              </a:ext>
            </a:extLst>
          </p:cNvPr>
          <p:cNvSpPr/>
          <p:nvPr/>
        </p:nvSpPr>
        <p:spPr>
          <a:xfrm>
            <a:off x="2234254" y="2688342"/>
            <a:ext cx="25667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Funkce mezního produktu práce</a:t>
            </a:r>
          </a:p>
        </p:txBody>
      </p:sp>
      <p:cxnSp>
        <p:nvCxnSpPr>
          <p:cNvPr id="45" name="Přímá spojnice se šipkou 44">
            <a:extLst>
              <a:ext uri="{FF2B5EF4-FFF2-40B4-BE49-F238E27FC236}">
                <a16:creationId xmlns:a16="http://schemas.microsoft.com/office/drawing/2014/main" id="{A2A63CF9-629A-46D5-94D8-5E9D1734AEB4}"/>
              </a:ext>
            </a:extLst>
          </p:cNvPr>
          <p:cNvCxnSpPr>
            <a:stCxn id="9" idx="2"/>
            <a:endCxn id="13" idx="3"/>
          </p:cNvCxnSpPr>
          <p:nvPr/>
        </p:nvCxnSpPr>
        <p:spPr>
          <a:xfrm flipH="1">
            <a:off x="3032184" y="2996119"/>
            <a:ext cx="485467" cy="8691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>
            <a:extLst>
              <a:ext uri="{FF2B5EF4-FFF2-40B4-BE49-F238E27FC236}">
                <a16:creationId xmlns:a16="http://schemas.microsoft.com/office/drawing/2014/main" id="{05F3ABC3-AB43-4930-AC63-6622B4FD0A48}"/>
              </a:ext>
            </a:extLst>
          </p:cNvPr>
          <p:cNvCxnSpPr>
            <a:stCxn id="9" idx="2"/>
            <a:endCxn id="14" idx="3"/>
          </p:cNvCxnSpPr>
          <p:nvPr/>
        </p:nvCxnSpPr>
        <p:spPr>
          <a:xfrm flipH="1">
            <a:off x="3032184" y="2996119"/>
            <a:ext cx="485467" cy="15667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6D4667-C228-42BD-AFE7-FFAF4247F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70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1" grpId="0"/>
      <p:bldP spid="42" grpId="0"/>
      <p:bldP spid="4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681247D-B754-4ADD-B6D9-46167B19F95C}"/>
                  </a:ext>
                </a:extLst>
              </p:cNvPr>
              <p:cNvSpPr/>
              <p:nvPr/>
            </p:nvSpPr>
            <p:spPr>
              <a:xfrm>
                <a:off x="1931489" y="66958"/>
                <a:ext cx="10085694" cy="229223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b="1" dirty="0"/>
                  <a:t>Ekonomika vyrábí dva statky: oděvy s využitím práce a kapitálu a potraviny s využitím práce a půdy. Půda je specifická pro odvětví výroby potravin a fyzický kapitál pro odvětví výroby oděvů. Množství půdy v zemi 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𝟗𝟎𝟎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 a množství fyzického kapitálu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𝑲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𝟒𝟎𝟎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jednotek. Práce je mobilní faktor, jeho množství v zemi 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jednotek. Produkční funkce výroby obou statků byly odhadnuty v následujících tvarech:</a:t>
                </a:r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  <m:sSub>
                          <m:sSubPr>
                            <m:ctrlPr>
                              <a:rPr lang="cs-CZ" sz="1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rad>
                  </m:oMath>
                </a14:m>
                <a:r>
                  <a:rPr lang="cs-CZ" sz="1400" b="1" dirty="0"/>
                  <a:t> pro odvětví produkce oděvů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sz="1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  <m:sSub>
                          <m:sSubPr>
                            <m:ctrlPr>
                              <a:rPr lang="cs-CZ" sz="1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rad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/>
                  <a:t> </a:t>
                </a:r>
                <a:r>
                  <a:rPr lang="cs-CZ" sz="1400" b="1" dirty="0"/>
                  <a:t>u</a:t>
                </a:r>
                <a:r>
                  <a:rPr lang="en-US" sz="1400" b="1" dirty="0"/>
                  <a:t> </a:t>
                </a:r>
                <a:r>
                  <a:rPr lang="cs-CZ" sz="1400" b="1" dirty="0"/>
                  <a:t>potravin. Ceny obou statků, které se neliší od cen na světovém trhu, jsou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cs-CZ" sz="1400" b="1" dirty="0"/>
                  <a:t>, resp.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cs-CZ" sz="1400" b="1" dirty="0"/>
                  <a:t>.</a:t>
                </a:r>
              </a:p>
              <a:p>
                <a:r>
                  <a:rPr lang="cs-CZ" sz="1400" b="1" dirty="0"/>
                  <a:t>Určete:</a:t>
                </a:r>
              </a:p>
              <a:p>
                <a:r>
                  <a:rPr lang="cs-CZ" sz="1400" b="1" dirty="0"/>
                  <a:t>a) funkce mezních produktů práce obou statků</a:t>
                </a:r>
              </a:p>
              <a:p>
                <a:r>
                  <a:rPr lang="cs-CZ" sz="1400" b="1" dirty="0"/>
                  <a:t>b) rovnici hranice výrobních možností dané ekonomiky</a:t>
                </a:r>
              </a:p>
              <a:p>
                <a:r>
                  <a:rPr lang="cs-CZ" sz="1400" b="1" dirty="0"/>
                  <a:t>c) množství práce v obou odvětvích</a:t>
                </a:r>
              </a:p>
              <a:p>
                <a:r>
                  <a:rPr lang="cs-CZ" sz="1400" b="1" dirty="0"/>
                  <a:t>d) kolik jednotek oděvů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1400" b="1" dirty="0"/>
                  <a:t>)a potravin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1400" b="1" dirty="0"/>
                  <a:t>) bude daná ekonomika vyrábět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681247D-B754-4ADD-B6D9-46167B19F9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489" y="66958"/>
                <a:ext cx="10085694" cy="2292231"/>
              </a:xfrm>
              <a:prstGeom prst="rect">
                <a:avLst/>
              </a:prstGeom>
              <a:blipFill>
                <a:blip r:embed="rId2"/>
                <a:stretch>
                  <a:fillRect l="-121" t="-265" b="-15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délník 2">
            <a:extLst>
              <a:ext uri="{FF2B5EF4-FFF2-40B4-BE49-F238E27FC236}">
                <a16:creationId xmlns:a16="http://schemas.microsoft.com/office/drawing/2014/main" id="{89055489-76AD-4FA3-B723-90D8F836C533}"/>
              </a:ext>
            </a:extLst>
          </p:cNvPr>
          <p:cNvSpPr/>
          <p:nvPr/>
        </p:nvSpPr>
        <p:spPr>
          <a:xfrm>
            <a:off x="174813" y="219780"/>
            <a:ext cx="161518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St. </a:t>
            </a:r>
            <a:r>
              <a:rPr lang="cs-CZ" sz="1400" dirty="0"/>
              <a:t>6</a:t>
            </a:r>
            <a:r>
              <a:rPr lang="en-US" sz="1400" dirty="0"/>
              <a:t>7./</a:t>
            </a:r>
            <a:r>
              <a:rPr lang="cs-CZ" sz="1400" dirty="0"/>
              <a:t>3.6.</a:t>
            </a:r>
            <a:r>
              <a:rPr lang="en-US" sz="1400" dirty="0"/>
              <a:t> </a:t>
            </a:r>
            <a:r>
              <a:rPr lang="cs-CZ" sz="1400" dirty="0"/>
              <a:t>Příklady k řešení</a:t>
            </a:r>
            <a:r>
              <a:rPr lang="en-US" sz="1400" dirty="0"/>
              <a:t>/</a:t>
            </a:r>
            <a:r>
              <a:rPr lang="cs-CZ" sz="1400" dirty="0"/>
              <a:t>č.p. 1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C94CB6A-5F88-40B7-B782-C456FAE2887D}"/>
              </a:ext>
            </a:extLst>
          </p:cNvPr>
          <p:cNvSpPr/>
          <p:nvPr/>
        </p:nvSpPr>
        <p:spPr>
          <a:xfrm>
            <a:off x="1159013" y="2143769"/>
            <a:ext cx="3738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b) 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6EC57C91-2E6D-44CA-A9D6-5402B0A052AB}"/>
                  </a:ext>
                </a:extLst>
              </p:cNvPr>
              <p:cNvSpPr txBox="1"/>
              <p:nvPr/>
            </p:nvSpPr>
            <p:spPr>
              <a:xfrm>
                <a:off x="2910823" y="3118185"/>
                <a:ext cx="927625" cy="260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6EC57C91-2E6D-44CA-A9D6-5402B0A052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823" y="3118185"/>
                <a:ext cx="927625" cy="260905"/>
              </a:xfrm>
              <a:prstGeom prst="rect">
                <a:avLst/>
              </a:prstGeom>
              <a:blipFill>
                <a:blip r:embed="rId3"/>
                <a:stretch>
                  <a:fillRect l="-3922" r="-1307" b="-1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CDDF107C-8DCF-4A8F-B698-45EB7660E81F}"/>
                  </a:ext>
                </a:extLst>
              </p:cNvPr>
              <p:cNvSpPr txBox="1"/>
              <p:nvPr/>
            </p:nvSpPr>
            <p:spPr>
              <a:xfrm>
                <a:off x="2910823" y="3479882"/>
                <a:ext cx="794320" cy="2292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𝑲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CDDF107C-8DCF-4A8F-B698-45EB7660E8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823" y="3479882"/>
                <a:ext cx="794320" cy="229294"/>
              </a:xfrm>
              <a:prstGeom prst="rect">
                <a:avLst/>
              </a:prstGeom>
              <a:blipFill>
                <a:blip r:embed="rId4"/>
                <a:stretch>
                  <a:fillRect l="-4580" r="-1527" b="-243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035A36C7-7224-4F83-A7C3-EAEA88DC8F5A}"/>
                  </a:ext>
                </a:extLst>
              </p:cNvPr>
              <p:cNvSpPr txBox="1"/>
              <p:nvPr/>
            </p:nvSpPr>
            <p:spPr>
              <a:xfrm>
                <a:off x="2941754" y="3766909"/>
                <a:ext cx="656462" cy="442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035A36C7-7224-4F83-A7C3-EAEA88DC8F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1754" y="3766909"/>
                <a:ext cx="656462" cy="4424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33C4ADDF-EC32-4A76-B01E-9CB3465C173A}"/>
                  </a:ext>
                </a:extLst>
              </p:cNvPr>
              <p:cNvSpPr txBox="1"/>
              <p:nvPr/>
            </p:nvSpPr>
            <p:spPr>
              <a:xfrm>
                <a:off x="4195873" y="3087807"/>
                <a:ext cx="901978" cy="260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33C4ADDF-EC32-4A76-B01E-9CB3465C17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873" y="3087807"/>
                <a:ext cx="901978" cy="260905"/>
              </a:xfrm>
              <a:prstGeom prst="rect">
                <a:avLst/>
              </a:prstGeom>
              <a:blipFill>
                <a:blip r:embed="rId6"/>
                <a:stretch>
                  <a:fillRect l="-4054" r="-2027" b="-1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6485FA1E-089E-46DF-83B0-772CE5BA231A}"/>
                  </a:ext>
                </a:extLst>
              </p:cNvPr>
              <p:cNvSpPr txBox="1"/>
              <p:nvPr/>
            </p:nvSpPr>
            <p:spPr>
              <a:xfrm>
                <a:off x="4195873" y="3484749"/>
                <a:ext cx="768672" cy="2292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𝑻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6485FA1E-089E-46DF-83B0-772CE5BA23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873" y="3484749"/>
                <a:ext cx="768672" cy="229294"/>
              </a:xfrm>
              <a:prstGeom prst="rect">
                <a:avLst/>
              </a:prstGeom>
              <a:blipFill>
                <a:blip r:embed="rId7"/>
                <a:stretch>
                  <a:fillRect l="-4762" r="-2381" b="-243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DB64F674-B999-4F70-8486-9F1DC8F9B34F}"/>
                  </a:ext>
                </a:extLst>
              </p:cNvPr>
              <p:cNvSpPr txBox="1"/>
              <p:nvPr/>
            </p:nvSpPr>
            <p:spPr>
              <a:xfrm>
                <a:off x="4195873" y="3773008"/>
                <a:ext cx="656462" cy="442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DB64F674-B999-4F70-8486-9F1DC8F9B3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873" y="3773008"/>
                <a:ext cx="656462" cy="44249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6590629B-8016-4306-B44B-361F91F0D118}"/>
                  </a:ext>
                </a:extLst>
              </p:cNvPr>
              <p:cNvSpPr txBox="1"/>
              <p:nvPr/>
            </p:nvSpPr>
            <p:spPr>
              <a:xfrm>
                <a:off x="1301767" y="3182614"/>
                <a:ext cx="927625" cy="260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6590629B-8016-4306-B44B-361F91F0D1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767" y="3182614"/>
                <a:ext cx="927625" cy="260905"/>
              </a:xfrm>
              <a:prstGeom prst="rect">
                <a:avLst/>
              </a:prstGeom>
              <a:blipFill>
                <a:blip r:embed="rId9"/>
                <a:stretch>
                  <a:fillRect l="-4605" r="-1316" b="-162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69445E11-B260-4A82-96C9-F667F391FF90}"/>
                  </a:ext>
                </a:extLst>
              </p:cNvPr>
              <p:cNvSpPr txBox="1"/>
              <p:nvPr/>
            </p:nvSpPr>
            <p:spPr>
              <a:xfrm>
                <a:off x="1301767" y="3534970"/>
                <a:ext cx="901978" cy="260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69445E11-B260-4A82-96C9-F667F391F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767" y="3534970"/>
                <a:ext cx="901978" cy="260905"/>
              </a:xfrm>
              <a:prstGeom prst="rect">
                <a:avLst/>
              </a:prstGeom>
              <a:blipFill>
                <a:blip r:embed="rId10"/>
                <a:stretch>
                  <a:fillRect l="-4730" r="-1351" b="-139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71553FAC-18E9-4CDA-86ED-6F44631DE528}"/>
                  </a:ext>
                </a:extLst>
              </p:cNvPr>
              <p:cNvSpPr/>
              <p:nvPr/>
            </p:nvSpPr>
            <p:spPr>
              <a:xfrm>
                <a:off x="1296381" y="2603663"/>
                <a:ext cx="1026185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latin typeface="Cambria Math" panose="02040503050406030204" pitchFamily="18" charset="0"/>
                        </a:rPr>
                        <m:t>𝑯𝑽𝑴</m:t>
                      </m:r>
                      <m:r>
                        <a:rPr lang="cs-CZ" sz="1400" b="1" i="1" dirty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71553FAC-18E9-4CDA-86ED-6F44631DE5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381" y="2603663"/>
                <a:ext cx="1026185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Skupina 14">
            <a:extLst>
              <a:ext uri="{FF2B5EF4-FFF2-40B4-BE49-F238E27FC236}">
                <a16:creationId xmlns:a16="http://schemas.microsoft.com/office/drawing/2014/main" id="{9171FC61-BC64-4ED9-A72C-5462226020BE}"/>
              </a:ext>
            </a:extLst>
          </p:cNvPr>
          <p:cNvGrpSpPr/>
          <p:nvPr/>
        </p:nvGrpSpPr>
        <p:grpSpPr>
          <a:xfrm>
            <a:off x="1296381" y="2603663"/>
            <a:ext cx="991919" cy="325632"/>
            <a:chOff x="229020" y="3481388"/>
            <a:chExt cx="1856885" cy="438150"/>
          </a:xfrm>
        </p:grpSpPr>
        <p:cxnSp>
          <p:nvCxnSpPr>
            <p:cNvPr id="16" name="Přímá spojnice 15">
              <a:extLst>
                <a:ext uri="{FF2B5EF4-FFF2-40B4-BE49-F238E27FC236}">
                  <a16:creationId xmlns:a16="http://schemas.microsoft.com/office/drawing/2014/main" id="{4DBDD53F-53C8-4C2C-923B-DC691FA9251D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7748301D-CA81-4BC1-96D0-D7CBDC4E92F9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125EE3F2-40B9-4C8F-926E-A3CD6D77D662}"/>
              </a:ext>
            </a:extLst>
          </p:cNvPr>
          <p:cNvGrpSpPr/>
          <p:nvPr/>
        </p:nvGrpSpPr>
        <p:grpSpPr>
          <a:xfrm>
            <a:off x="1274760" y="3085280"/>
            <a:ext cx="980582" cy="1645967"/>
            <a:chOff x="229020" y="3481388"/>
            <a:chExt cx="1856885" cy="438150"/>
          </a:xfrm>
        </p:grpSpPr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B399F0B7-7378-4D75-A543-E680919FA40E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>
              <a:extLst>
                <a:ext uri="{FF2B5EF4-FFF2-40B4-BE49-F238E27FC236}">
                  <a16:creationId xmlns:a16="http://schemas.microsoft.com/office/drawing/2014/main" id="{1F4223B3-4258-4779-8BE5-30775F33F44F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bdélník 20">
            <a:extLst>
              <a:ext uri="{FF2B5EF4-FFF2-40B4-BE49-F238E27FC236}">
                <a16:creationId xmlns:a16="http://schemas.microsoft.com/office/drawing/2014/main" id="{37AF78A0-3430-410B-A012-D1B789315B13}"/>
              </a:ext>
            </a:extLst>
          </p:cNvPr>
          <p:cNvSpPr/>
          <p:nvPr/>
        </p:nvSpPr>
        <p:spPr>
          <a:xfrm>
            <a:off x="1171585" y="4767383"/>
            <a:ext cx="16502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400" b="1" dirty="0">
                <a:solidFill>
                  <a:prstClr val="black"/>
                </a:solidFill>
              </a:rPr>
              <a:t>Vzorec pro výpočet: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58F1737B-60C9-46B2-A503-82F339DF27AE}"/>
                  </a:ext>
                </a:extLst>
              </p:cNvPr>
              <p:cNvSpPr txBox="1"/>
              <p:nvPr/>
            </p:nvSpPr>
            <p:spPr>
              <a:xfrm>
                <a:off x="1296381" y="5129189"/>
                <a:ext cx="1148520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58F1737B-60C9-46B2-A503-82F339DF2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381" y="5129189"/>
                <a:ext cx="1148520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14152509-083B-40AF-AC95-1C5900FAEEDF}"/>
              </a:ext>
            </a:extLst>
          </p:cNvPr>
          <p:cNvCxnSpPr/>
          <p:nvPr/>
        </p:nvCxnSpPr>
        <p:spPr>
          <a:xfrm>
            <a:off x="3969051" y="3131340"/>
            <a:ext cx="0" cy="11396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A753BA16-8C1C-4B02-9BA3-C22A7DF4B2D6}"/>
              </a:ext>
            </a:extLst>
          </p:cNvPr>
          <p:cNvSpPr txBox="1"/>
          <p:nvPr/>
        </p:nvSpPr>
        <p:spPr>
          <a:xfrm>
            <a:off x="2626193" y="2643097"/>
            <a:ext cx="745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1. krok: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E693D20E-7194-475E-BAD0-1199FF38C7E5}"/>
              </a:ext>
            </a:extLst>
          </p:cNvPr>
          <p:cNvSpPr txBox="1"/>
          <p:nvPr/>
        </p:nvSpPr>
        <p:spPr>
          <a:xfrm>
            <a:off x="5333773" y="2636596"/>
            <a:ext cx="745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2. krok: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>
                <a:extLst>
                  <a:ext uri="{FF2B5EF4-FFF2-40B4-BE49-F238E27FC236}">
                    <a16:creationId xmlns:a16="http://schemas.microsoft.com/office/drawing/2014/main" id="{0EC4DC4B-F7B8-4B9C-84BA-FB19917A8369}"/>
                  </a:ext>
                </a:extLst>
              </p:cNvPr>
              <p:cNvSpPr txBox="1"/>
              <p:nvPr/>
            </p:nvSpPr>
            <p:spPr>
              <a:xfrm>
                <a:off x="6041354" y="2855278"/>
                <a:ext cx="1148520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7" name="TextovéPole 26">
                <a:extLst>
                  <a:ext uri="{FF2B5EF4-FFF2-40B4-BE49-F238E27FC236}">
                    <a16:creationId xmlns:a16="http://schemas.microsoft.com/office/drawing/2014/main" id="{0EC4DC4B-F7B8-4B9C-84BA-FB19917A83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354" y="2855278"/>
                <a:ext cx="1148520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>
                <a:extLst>
                  <a:ext uri="{FF2B5EF4-FFF2-40B4-BE49-F238E27FC236}">
                    <a16:creationId xmlns:a16="http://schemas.microsoft.com/office/drawing/2014/main" id="{9E6EC573-BF3F-43E3-86AD-9196B394157D}"/>
                  </a:ext>
                </a:extLst>
              </p:cNvPr>
              <p:cNvSpPr txBox="1"/>
              <p:nvPr/>
            </p:nvSpPr>
            <p:spPr>
              <a:xfrm>
                <a:off x="5983599" y="5320306"/>
                <a:ext cx="1371529" cy="6365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𝑻𝑳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  <m:f>
                            <m:f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8" name="TextovéPole 27">
                <a:extLst>
                  <a:ext uri="{FF2B5EF4-FFF2-40B4-BE49-F238E27FC236}">
                    <a16:creationId xmlns:a16="http://schemas.microsoft.com/office/drawing/2014/main" id="{9E6EC573-BF3F-43E3-86AD-9196B3941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599" y="5320306"/>
                <a:ext cx="1371529" cy="63652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FF524F63-95E1-45AC-9C6D-A147952EEE45}"/>
                  </a:ext>
                </a:extLst>
              </p:cNvPr>
              <p:cNvSpPr/>
              <p:nvPr/>
            </p:nvSpPr>
            <p:spPr>
              <a:xfrm>
                <a:off x="6060575" y="3178509"/>
                <a:ext cx="1164550" cy="534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9" name="Obdélník 28">
                <a:extLst>
                  <a:ext uri="{FF2B5EF4-FFF2-40B4-BE49-F238E27FC236}">
                    <a16:creationId xmlns:a16="http://schemas.microsoft.com/office/drawing/2014/main" id="{FF524F63-95E1-45AC-9C6D-A147952EEE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0575" y="3178509"/>
                <a:ext cx="1164550" cy="53482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>
                <a:extLst>
                  <a:ext uri="{FF2B5EF4-FFF2-40B4-BE49-F238E27FC236}">
                    <a16:creationId xmlns:a16="http://schemas.microsoft.com/office/drawing/2014/main" id="{12ED4210-D173-438D-A505-19E85317CAFD}"/>
                  </a:ext>
                </a:extLst>
              </p:cNvPr>
              <p:cNvSpPr/>
              <p:nvPr/>
            </p:nvSpPr>
            <p:spPr>
              <a:xfrm>
                <a:off x="6033820" y="3773123"/>
                <a:ext cx="1164550" cy="534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0" name="Obdélník 29">
                <a:extLst>
                  <a:ext uri="{FF2B5EF4-FFF2-40B4-BE49-F238E27FC236}">
                    <a16:creationId xmlns:a16="http://schemas.microsoft.com/office/drawing/2014/main" id="{12ED4210-D173-438D-A505-19E85317CA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820" y="3773123"/>
                <a:ext cx="1164550" cy="53482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3290C7BA-8198-4B23-8478-70D44C416D08}"/>
                  </a:ext>
                </a:extLst>
              </p:cNvPr>
              <p:cNvSpPr/>
              <p:nvPr/>
            </p:nvSpPr>
            <p:spPr>
              <a:xfrm>
                <a:off x="5839877" y="4303100"/>
                <a:ext cx="1894365" cy="534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den>
                      </m:f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3290C7BA-8198-4B23-8478-70D44C416D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9877" y="4303100"/>
                <a:ext cx="1894365" cy="53482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09D17A4E-4076-4272-82DA-1B5946DA6D15}"/>
              </a:ext>
            </a:extLst>
          </p:cNvPr>
          <p:cNvCxnSpPr/>
          <p:nvPr/>
        </p:nvCxnSpPr>
        <p:spPr>
          <a:xfrm>
            <a:off x="5935970" y="4504713"/>
            <a:ext cx="124605" cy="17526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F3CF9D99-9444-4907-AB51-28D427DC6C82}"/>
              </a:ext>
            </a:extLst>
          </p:cNvPr>
          <p:cNvCxnSpPr/>
          <p:nvPr/>
        </p:nvCxnSpPr>
        <p:spPr>
          <a:xfrm>
            <a:off x="6203278" y="4618748"/>
            <a:ext cx="124605" cy="17526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délník 34">
                <a:extLst>
                  <a:ext uri="{FF2B5EF4-FFF2-40B4-BE49-F238E27FC236}">
                    <a16:creationId xmlns:a16="http://schemas.microsoft.com/office/drawing/2014/main" id="{25569510-B4C5-4998-8B69-6573CBBA32A3}"/>
                  </a:ext>
                </a:extLst>
              </p:cNvPr>
              <p:cNvSpPr/>
              <p:nvPr/>
            </p:nvSpPr>
            <p:spPr>
              <a:xfrm>
                <a:off x="5959906" y="4824916"/>
                <a:ext cx="1418915" cy="534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𝑻𝑳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5" name="Obdélník 34">
                <a:extLst>
                  <a:ext uri="{FF2B5EF4-FFF2-40B4-BE49-F238E27FC236}">
                    <a16:creationId xmlns:a16="http://schemas.microsoft.com/office/drawing/2014/main" id="{25569510-B4C5-4998-8B69-6573CBBA32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9906" y="4824916"/>
                <a:ext cx="1418915" cy="53482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>
            <a:extLst>
              <a:ext uri="{FF2B5EF4-FFF2-40B4-BE49-F238E27FC236}">
                <a16:creationId xmlns:a16="http://schemas.microsoft.com/office/drawing/2014/main" id="{EC63CF6E-DDAC-4D38-AD8C-E0590FAA0F62}"/>
              </a:ext>
            </a:extLst>
          </p:cNvPr>
          <p:cNvSpPr txBox="1"/>
          <p:nvPr/>
        </p:nvSpPr>
        <p:spPr>
          <a:xfrm>
            <a:off x="7876103" y="2643097"/>
            <a:ext cx="745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3. krok: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>
                <a:extLst>
                  <a:ext uri="{FF2B5EF4-FFF2-40B4-BE49-F238E27FC236}">
                    <a16:creationId xmlns:a16="http://schemas.microsoft.com/office/drawing/2014/main" id="{2D774B95-13F4-4A69-AA3D-811EA929A570}"/>
                  </a:ext>
                </a:extLst>
              </p:cNvPr>
              <p:cNvSpPr txBox="1"/>
              <p:nvPr/>
            </p:nvSpPr>
            <p:spPr>
              <a:xfrm>
                <a:off x="1289038" y="4466126"/>
                <a:ext cx="70891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𝟗𝟎𝟎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7" name="TextovéPole 36">
                <a:extLst>
                  <a:ext uri="{FF2B5EF4-FFF2-40B4-BE49-F238E27FC236}">
                    <a16:creationId xmlns:a16="http://schemas.microsoft.com/office/drawing/2014/main" id="{2D774B95-13F4-4A69-AA3D-811EA929A5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038" y="4466126"/>
                <a:ext cx="708912" cy="215444"/>
              </a:xfrm>
              <a:prstGeom prst="rect">
                <a:avLst/>
              </a:prstGeom>
              <a:blipFill>
                <a:blip r:embed="rId19"/>
                <a:stretch>
                  <a:fillRect l="-5128" r="-3419" b="-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>
                <a:extLst>
                  <a:ext uri="{FF2B5EF4-FFF2-40B4-BE49-F238E27FC236}">
                    <a16:creationId xmlns:a16="http://schemas.microsoft.com/office/drawing/2014/main" id="{4A8E57B9-5D46-4C2C-BA6C-FB4142F64405}"/>
                  </a:ext>
                </a:extLst>
              </p:cNvPr>
              <p:cNvSpPr txBox="1"/>
              <p:nvPr/>
            </p:nvSpPr>
            <p:spPr>
              <a:xfrm>
                <a:off x="1171585" y="3827969"/>
                <a:ext cx="1164359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𝟏𝟎𝟎𝟎𝟎</m:t>
                      </m:r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8" name="TextovéPole 37">
                <a:extLst>
                  <a:ext uri="{FF2B5EF4-FFF2-40B4-BE49-F238E27FC236}">
                    <a16:creationId xmlns:a16="http://schemas.microsoft.com/office/drawing/2014/main" id="{4A8E57B9-5D46-4C2C-BA6C-FB4142F644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585" y="3827969"/>
                <a:ext cx="1164359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>
                <a:extLst>
                  <a:ext uri="{FF2B5EF4-FFF2-40B4-BE49-F238E27FC236}">
                    <a16:creationId xmlns:a16="http://schemas.microsoft.com/office/drawing/2014/main" id="{61F5AF5D-5870-4697-826D-F16E793347B1}"/>
                  </a:ext>
                </a:extLst>
              </p:cNvPr>
              <p:cNvSpPr txBox="1"/>
              <p:nvPr/>
            </p:nvSpPr>
            <p:spPr>
              <a:xfrm>
                <a:off x="1214536" y="4130064"/>
                <a:ext cx="92710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𝟒𝟎𝟎</m:t>
                      </m:r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9" name="TextovéPole 38">
                <a:extLst>
                  <a:ext uri="{FF2B5EF4-FFF2-40B4-BE49-F238E27FC236}">
                    <a16:creationId xmlns:a16="http://schemas.microsoft.com/office/drawing/2014/main" id="{61F5AF5D-5870-4697-826D-F16E793347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536" y="4130064"/>
                <a:ext cx="927100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>
                <a:extLst>
                  <a:ext uri="{FF2B5EF4-FFF2-40B4-BE49-F238E27FC236}">
                    <a16:creationId xmlns:a16="http://schemas.microsoft.com/office/drawing/2014/main" id="{B4E1E62B-31C5-4BD3-89DA-99FEFE7E4529}"/>
                  </a:ext>
                </a:extLst>
              </p:cNvPr>
              <p:cNvSpPr txBox="1"/>
              <p:nvPr/>
            </p:nvSpPr>
            <p:spPr>
              <a:xfrm>
                <a:off x="8525691" y="2840012"/>
                <a:ext cx="2586927" cy="6365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𝟗𝟎𝟎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𝟏𝟎𝟎𝟎𝟎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𝟗𝟎𝟎</m:t>
                          </m:r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𝟒𝟎𝟎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0" name="TextovéPole 39">
                <a:extLst>
                  <a:ext uri="{FF2B5EF4-FFF2-40B4-BE49-F238E27FC236}">
                    <a16:creationId xmlns:a16="http://schemas.microsoft.com/office/drawing/2014/main" id="{B4E1E62B-31C5-4BD3-89DA-99FEFE7E45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5691" y="2840012"/>
                <a:ext cx="2586927" cy="63652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>
                <a:extLst>
                  <a:ext uri="{FF2B5EF4-FFF2-40B4-BE49-F238E27FC236}">
                    <a16:creationId xmlns:a16="http://schemas.microsoft.com/office/drawing/2014/main" id="{88426E66-663E-41E7-98E5-18E8355D6707}"/>
                  </a:ext>
                </a:extLst>
              </p:cNvPr>
              <p:cNvSpPr txBox="1"/>
              <p:nvPr/>
            </p:nvSpPr>
            <p:spPr>
              <a:xfrm>
                <a:off x="9133861" y="3872054"/>
                <a:ext cx="2154436" cy="4383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𝟗𝟎𝟎</m:t>
                          </m:r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𝟎𝟎𝟎𝟎</m:t>
                          </m:r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1" name="TextovéPole 40">
                <a:extLst>
                  <a:ext uri="{FF2B5EF4-FFF2-40B4-BE49-F238E27FC236}">
                    <a16:creationId xmlns:a16="http://schemas.microsoft.com/office/drawing/2014/main" id="{88426E66-663E-41E7-98E5-18E8355D67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3861" y="3872054"/>
                <a:ext cx="2154436" cy="438390"/>
              </a:xfrm>
              <a:prstGeom prst="rect">
                <a:avLst/>
              </a:prstGeom>
              <a:blipFill>
                <a:blip r:embed="rId23"/>
                <a:stretch>
                  <a:fillRect l="-1412" r="-5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>
                <a:extLst>
                  <a:ext uri="{FF2B5EF4-FFF2-40B4-BE49-F238E27FC236}">
                    <a16:creationId xmlns:a16="http://schemas.microsoft.com/office/drawing/2014/main" id="{88BD1371-6945-4403-8F66-F36966E3B67D}"/>
                  </a:ext>
                </a:extLst>
              </p:cNvPr>
              <p:cNvSpPr/>
              <p:nvPr/>
            </p:nvSpPr>
            <p:spPr>
              <a:xfrm>
                <a:off x="8489755" y="3962159"/>
                <a:ext cx="64410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𝑯𝑽𝑴</m:t>
                      </m:r>
                      <m:r>
                        <a:rPr lang="cs-CZ" sz="1400" b="1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2" name="Obdélník 41">
                <a:extLst>
                  <a:ext uri="{FF2B5EF4-FFF2-40B4-BE49-F238E27FC236}">
                    <a16:creationId xmlns:a16="http://schemas.microsoft.com/office/drawing/2014/main" id="{88BD1371-6945-4403-8F66-F36966E3B6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9755" y="3962159"/>
                <a:ext cx="644106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Skupina 52">
            <a:extLst>
              <a:ext uri="{FF2B5EF4-FFF2-40B4-BE49-F238E27FC236}">
                <a16:creationId xmlns:a16="http://schemas.microsoft.com/office/drawing/2014/main" id="{8F4F36B6-A8C6-42F0-B9A1-A84BF397BDDA}"/>
              </a:ext>
            </a:extLst>
          </p:cNvPr>
          <p:cNvGrpSpPr/>
          <p:nvPr/>
        </p:nvGrpSpPr>
        <p:grpSpPr>
          <a:xfrm>
            <a:off x="10350601" y="3248637"/>
            <a:ext cx="365758" cy="772487"/>
            <a:chOff x="9791700" y="3788217"/>
            <a:chExt cx="283369" cy="772487"/>
          </a:xfrm>
        </p:grpSpPr>
        <p:cxnSp>
          <p:nvCxnSpPr>
            <p:cNvPr id="45" name="Přímá spojnice 44">
              <a:extLst>
                <a:ext uri="{FF2B5EF4-FFF2-40B4-BE49-F238E27FC236}">
                  <a16:creationId xmlns:a16="http://schemas.microsoft.com/office/drawing/2014/main" id="{857DCDE4-549F-4B49-9F05-081720043D54}"/>
                </a:ext>
              </a:extLst>
            </p:cNvPr>
            <p:cNvCxnSpPr>
              <a:cxnSpLocks/>
            </p:cNvCxnSpPr>
            <p:nvPr/>
          </p:nvCxnSpPr>
          <p:spPr>
            <a:xfrm>
              <a:off x="9791700" y="3788217"/>
              <a:ext cx="137160" cy="17739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nice 46">
              <a:extLst>
                <a:ext uri="{FF2B5EF4-FFF2-40B4-BE49-F238E27FC236}">
                  <a16:creationId xmlns:a16="http://schemas.microsoft.com/office/drawing/2014/main" id="{B1CF71C1-39C4-4D69-A365-FA0A06D990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28860" y="3874159"/>
              <a:ext cx="96203" cy="9145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nice se šipkou 51">
              <a:extLst>
                <a:ext uri="{FF2B5EF4-FFF2-40B4-BE49-F238E27FC236}">
                  <a16:creationId xmlns:a16="http://schemas.microsoft.com/office/drawing/2014/main" id="{D62F69CF-6F0C-4E60-AD86-990CC6D391FE}"/>
                </a:ext>
              </a:extLst>
            </p:cNvPr>
            <p:cNvCxnSpPr/>
            <p:nvPr/>
          </p:nvCxnSpPr>
          <p:spPr>
            <a:xfrm>
              <a:off x="9928860" y="3965610"/>
              <a:ext cx="146209" cy="59509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CD2C331A-AA6D-48C9-98A4-98F2A56C8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63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21" grpId="0"/>
      <p:bldP spid="22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FA4573D-0D63-40C6-B663-70D253869464}"/>
                  </a:ext>
                </a:extLst>
              </p:cNvPr>
              <p:cNvSpPr/>
              <p:nvPr/>
            </p:nvSpPr>
            <p:spPr>
              <a:xfrm>
                <a:off x="1801074" y="52324"/>
                <a:ext cx="10216112" cy="229223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b="1" dirty="0"/>
                  <a:t>Ekonomika vyrábí dva statky: oděvy s využitím práce a kapitálu a potraviny s využitím práce a půdy. Půda je specifická pro odvětví výroby potravin a fyzický kapitál pro odvětví výroby oděvů. Množství půdy v zemi 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𝟗𝟎𝟎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 a množství fyzického kapitálu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𝑲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𝟒𝟎𝟎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jednotek. Práce je mobilní faktor, jeho množství v zemi 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jednotek. Produkční funkce výroby obou statků byly odhadnuty v následujících tvarech:</a:t>
                </a:r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  <m:sSub>
                          <m:sSubPr>
                            <m:ctrlPr>
                              <a:rPr lang="cs-CZ" sz="1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rad>
                  </m:oMath>
                </a14:m>
                <a:r>
                  <a:rPr lang="cs-CZ" sz="1400" b="1" dirty="0"/>
                  <a:t> pro odvětví produkce oděvů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sz="1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  <m:sSub>
                          <m:sSubPr>
                            <m:ctrlPr>
                              <a:rPr lang="cs-CZ" sz="1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rad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b="1" dirty="0"/>
                  <a:t> </a:t>
                </a:r>
                <a:r>
                  <a:rPr lang="cs-CZ" sz="1400" b="1" dirty="0"/>
                  <a:t>u</a:t>
                </a:r>
                <a:r>
                  <a:rPr lang="en-US" sz="1400" b="1" dirty="0"/>
                  <a:t> </a:t>
                </a:r>
                <a:r>
                  <a:rPr lang="cs-CZ" sz="1400" b="1" dirty="0"/>
                  <a:t>potravin. Ceny obou statků, které se neliší od cen na světovém trhu, jsou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cs-CZ" sz="1400" b="1" dirty="0"/>
                  <a:t>, resp.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cs-CZ" sz="1400" b="1" dirty="0"/>
                  <a:t>.</a:t>
                </a:r>
              </a:p>
              <a:p>
                <a:r>
                  <a:rPr lang="cs-CZ" sz="1400" b="1" dirty="0"/>
                  <a:t>Určete:</a:t>
                </a:r>
              </a:p>
              <a:p>
                <a:r>
                  <a:rPr lang="cs-CZ" sz="1400" b="1" dirty="0"/>
                  <a:t>a) funkce mezních produktů práce obou statků</a:t>
                </a:r>
              </a:p>
              <a:p>
                <a:r>
                  <a:rPr lang="cs-CZ" sz="1400" b="1" dirty="0"/>
                  <a:t>b) rovnici hranice výrobních možností dané ekonomiky</a:t>
                </a:r>
              </a:p>
              <a:p>
                <a:r>
                  <a:rPr lang="cs-CZ" sz="1400" b="1" dirty="0"/>
                  <a:t>c) množství práce v obou odvětvích</a:t>
                </a:r>
              </a:p>
              <a:p>
                <a:r>
                  <a:rPr lang="cs-CZ" sz="1400" b="1" dirty="0"/>
                  <a:t>d) kolik jednotek oděvů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1400" b="1" dirty="0"/>
                  <a:t>)a potravin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1400" b="1" dirty="0"/>
                  <a:t>) bude daná ekonomika vyrábět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FA4573D-0D63-40C6-B663-70D2538694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074" y="52324"/>
                <a:ext cx="10216112" cy="2292231"/>
              </a:xfrm>
              <a:prstGeom prst="rect">
                <a:avLst/>
              </a:prstGeom>
              <a:blipFill>
                <a:blip r:embed="rId2"/>
                <a:stretch>
                  <a:fillRect l="-119" t="-265" b="-15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délník 2">
            <a:extLst>
              <a:ext uri="{FF2B5EF4-FFF2-40B4-BE49-F238E27FC236}">
                <a16:creationId xmlns:a16="http://schemas.microsoft.com/office/drawing/2014/main" id="{64773C36-9211-4315-9D32-4DBC9D795F41}"/>
              </a:ext>
            </a:extLst>
          </p:cNvPr>
          <p:cNvSpPr/>
          <p:nvPr/>
        </p:nvSpPr>
        <p:spPr>
          <a:xfrm>
            <a:off x="174814" y="219780"/>
            <a:ext cx="1511704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St. </a:t>
            </a:r>
            <a:r>
              <a:rPr lang="cs-CZ" sz="1400" dirty="0"/>
              <a:t>6</a:t>
            </a:r>
            <a:r>
              <a:rPr lang="en-US" sz="1400" dirty="0"/>
              <a:t>7./</a:t>
            </a:r>
            <a:r>
              <a:rPr lang="cs-CZ" sz="1400" dirty="0"/>
              <a:t>3.6.</a:t>
            </a:r>
            <a:r>
              <a:rPr lang="en-US" sz="1400" dirty="0"/>
              <a:t> </a:t>
            </a:r>
            <a:r>
              <a:rPr lang="cs-CZ" sz="1400" dirty="0"/>
              <a:t>Příklady k řešení</a:t>
            </a:r>
            <a:r>
              <a:rPr lang="en-US" sz="1400" dirty="0"/>
              <a:t>/</a:t>
            </a:r>
            <a:r>
              <a:rPr lang="cs-CZ" sz="1400" dirty="0"/>
              <a:t>č.p.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A9CB3337-7640-4D02-9434-330048C601CA}"/>
                  </a:ext>
                </a:extLst>
              </p:cNvPr>
              <p:cNvSpPr/>
              <p:nvPr/>
            </p:nvSpPr>
            <p:spPr>
              <a:xfrm>
                <a:off x="1565756" y="2812706"/>
                <a:ext cx="1998991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1400" b="1" dirty="0"/>
                  <a:t>K výpočtu množství práce v jednotlivých odvětvích využijeme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matematický zápis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𝑯𝑽𝑴</m:t>
                    </m:r>
                  </m:oMath>
                </a14:m>
                <a:r>
                  <a:rPr lang="cs-CZ" sz="1400" b="1" dirty="0"/>
                  <a:t> a vztah založený na </a:t>
                </a:r>
                <a:r>
                  <a:rPr lang="cs-CZ" sz="1400" b="1" dirty="0">
                    <a:solidFill>
                      <a:srgbClr val="FF0000"/>
                    </a:solidFill>
                  </a:rPr>
                  <a:t>teorii rovnovážné mzdy</a:t>
                </a:r>
                <a:r>
                  <a:rPr lang="cs-CZ" sz="1400" b="1" dirty="0"/>
                  <a:t>, kdy se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součiny cen </a:t>
                </a:r>
                <a:r>
                  <a:rPr lang="cs-CZ" sz="1400" b="1" dirty="0"/>
                  <a:t>a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mezních produktů </a:t>
                </a:r>
                <a:r>
                  <a:rPr lang="cs-CZ" sz="1400" b="1" dirty="0"/>
                  <a:t>obou odvětví musejí </a:t>
                </a:r>
                <a:r>
                  <a:rPr lang="cs-CZ" sz="1400" b="1" dirty="0">
                    <a:solidFill>
                      <a:srgbClr val="00B050"/>
                    </a:solidFill>
                  </a:rPr>
                  <a:t>rovnat</a:t>
                </a:r>
                <a:r>
                  <a:rPr lang="cs-CZ" sz="1400" b="1" dirty="0"/>
                  <a:t>.</a:t>
                </a:r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A9CB3337-7640-4D02-9434-330048C601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756" y="2812706"/>
                <a:ext cx="1998991" cy="2246769"/>
              </a:xfrm>
              <a:prstGeom prst="rect">
                <a:avLst/>
              </a:prstGeom>
              <a:blipFill>
                <a:blip r:embed="rId3"/>
                <a:stretch>
                  <a:fillRect l="-915" t="-271" r="-305" b="-18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délník 4">
            <a:extLst>
              <a:ext uri="{FF2B5EF4-FFF2-40B4-BE49-F238E27FC236}">
                <a16:creationId xmlns:a16="http://schemas.microsoft.com/office/drawing/2014/main" id="{4B75F7EA-95C8-4B5D-821E-8EC8015FB78F}"/>
              </a:ext>
            </a:extLst>
          </p:cNvPr>
          <p:cNvSpPr/>
          <p:nvPr/>
        </p:nvSpPr>
        <p:spPr>
          <a:xfrm>
            <a:off x="241834" y="2344555"/>
            <a:ext cx="35458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c) 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559C6BA2-92C5-4EFD-8068-3A6D3159E18B}"/>
                  </a:ext>
                </a:extLst>
              </p:cNvPr>
              <p:cNvSpPr txBox="1"/>
              <p:nvPr/>
            </p:nvSpPr>
            <p:spPr>
              <a:xfrm>
                <a:off x="1656192" y="5500519"/>
                <a:ext cx="2067489" cy="58785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sz="1400" b="1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/>
                <a:endParaRPr lang="cs-CZ" sz="300" b="1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559C6BA2-92C5-4EFD-8068-3A6D3159E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6192" y="5500519"/>
                <a:ext cx="2067489" cy="5878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F709703B-5A10-4ADD-B56E-4C3D22144E02}"/>
                  </a:ext>
                </a:extLst>
              </p:cNvPr>
              <p:cNvSpPr txBox="1"/>
              <p:nvPr/>
            </p:nvSpPr>
            <p:spPr>
              <a:xfrm>
                <a:off x="1706067" y="5018634"/>
                <a:ext cx="1148520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F709703B-5A10-4ADD-B56E-4C3D22144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067" y="5018634"/>
                <a:ext cx="114852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Volný tvar: obrazec 16">
            <a:extLst>
              <a:ext uri="{FF2B5EF4-FFF2-40B4-BE49-F238E27FC236}">
                <a16:creationId xmlns:a16="http://schemas.microsoft.com/office/drawing/2014/main" id="{C62A149B-5811-48E0-BF0E-989E8B8F337B}"/>
              </a:ext>
            </a:extLst>
          </p:cNvPr>
          <p:cNvSpPr/>
          <p:nvPr/>
        </p:nvSpPr>
        <p:spPr>
          <a:xfrm rot="20202764">
            <a:off x="2696222" y="4145675"/>
            <a:ext cx="1208455" cy="1163347"/>
          </a:xfrm>
          <a:custGeom>
            <a:avLst/>
            <a:gdLst>
              <a:gd name="connsiteX0" fmla="*/ 0 w 1192915"/>
              <a:gd name="connsiteY0" fmla="*/ 1409700 h 1409700"/>
              <a:gd name="connsiteX1" fmla="*/ 1162050 w 1192915"/>
              <a:gd name="connsiteY1" fmla="*/ 298450 h 1409700"/>
              <a:gd name="connsiteX2" fmla="*/ 882650 w 1192915"/>
              <a:gd name="connsiteY2" fmla="*/ 0 h 1409700"/>
              <a:gd name="connsiteX3" fmla="*/ 882650 w 1192915"/>
              <a:gd name="connsiteY3" fmla="*/ 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2915" h="1409700">
                <a:moveTo>
                  <a:pt x="0" y="1409700"/>
                </a:moveTo>
                <a:cubicBezTo>
                  <a:pt x="507471" y="971550"/>
                  <a:pt x="1014942" y="533400"/>
                  <a:pt x="1162050" y="298450"/>
                </a:cubicBezTo>
                <a:cubicBezTo>
                  <a:pt x="1309158" y="63500"/>
                  <a:pt x="882650" y="0"/>
                  <a:pt x="882650" y="0"/>
                </a:cubicBezTo>
                <a:lnTo>
                  <a:pt x="882650" y="0"/>
                </a:lnTo>
              </a:path>
            </a:pathLst>
          </a:custGeom>
          <a:noFill/>
          <a:ln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18" name="Volný tvar: obrazec 17">
            <a:extLst>
              <a:ext uri="{FF2B5EF4-FFF2-40B4-BE49-F238E27FC236}">
                <a16:creationId xmlns:a16="http://schemas.microsoft.com/office/drawing/2014/main" id="{9C7BB2BC-DE1B-42CC-A1D8-2827AD299BC5}"/>
              </a:ext>
            </a:extLst>
          </p:cNvPr>
          <p:cNvSpPr/>
          <p:nvPr/>
        </p:nvSpPr>
        <p:spPr>
          <a:xfrm rot="21294809">
            <a:off x="1433586" y="3629235"/>
            <a:ext cx="276545" cy="1558343"/>
          </a:xfrm>
          <a:custGeom>
            <a:avLst/>
            <a:gdLst>
              <a:gd name="connsiteX0" fmla="*/ 192124 w 287374"/>
              <a:gd name="connsiteY0" fmla="*/ 1162050 h 1162050"/>
              <a:gd name="connsiteX1" fmla="*/ 1624 w 287374"/>
              <a:gd name="connsiteY1" fmla="*/ 254000 h 1162050"/>
              <a:gd name="connsiteX2" fmla="*/ 287374 w 287374"/>
              <a:gd name="connsiteY2" fmla="*/ 0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7374" h="1162050">
                <a:moveTo>
                  <a:pt x="192124" y="1162050"/>
                </a:moveTo>
                <a:cubicBezTo>
                  <a:pt x="88936" y="804862"/>
                  <a:pt x="-14251" y="447675"/>
                  <a:pt x="1624" y="254000"/>
                </a:cubicBezTo>
                <a:cubicBezTo>
                  <a:pt x="17499" y="60325"/>
                  <a:pt x="152436" y="30162"/>
                  <a:pt x="287374" y="0"/>
                </a:cubicBezTo>
              </a:path>
            </a:pathLst>
          </a:cu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A6758C1F-14A4-4FD3-BD1F-57388BF56652}"/>
              </a:ext>
            </a:extLst>
          </p:cNvPr>
          <p:cNvSpPr txBox="1"/>
          <p:nvPr/>
        </p:nvSpPr>
        <p:spPr>
          <a:xfrm>
            <a:off x="3277557" y="2658203"/>
            <a:ext cx="745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1. krok: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EB51F626-A6CB-4E42-B61D-C0CAF8FDCCBD}"/>
                  </a:ext>
                </a:extLst>
              </p:cNvPr>
              <p:cNvSpPr txBox="1"/>
              <p:nvPr/>
            </p:nvSpPr>
            <p:spPr>
              <a:xfrm>
                <a:off x="166947" y="2812706"/>
                <a:ext cx="108395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EB51F626-A6CB-4E42-B61D-C0CAF8FDCC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47" y="2812706"/>
                <a:ext cx="1083950" cy="215444"/>
              </a:xfrm>
              <a:prstGeom prst="rect">
                <a:avLst/>
              </a:prstGeom>
              <a:blipFill>
                <a:blip r:embed="rId6"/>
                <a:stretch>
                  <a:fillRect l="-3371" r="-2809" b="-13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Skupina 20">
            <a:extLst>
              <a:ext uri="{FF2B5EF4-FFF2-40B4-BE49-F238E27FC236}">
                <a16:creationId xmlns:a16="http://schemas.microsoft.com/office/drawing/2014/main" id="{91B16B50-A40A-4E38-8C8E-DE4C46BF1FED}"/>
              </a:ext>
            </a:extLst>
          </p:cNvPr>
          <p:cNvGrpSpPr/>
          <p:nvPr/>
        </p:nvGrpSpPr>
        <p:grpSpPr>
          <a:xfrm>
            <a:off x="166948" y="2769891"/>
            <a:ext cx="1177538" cy="325632"/>
            <a:chOff x="229020" y="3481388"/>
            <a:chExt cx="1856885" cy="438150"/>
          </a:xfrm>
        </p:grpSpPr>
        <p:cxnSp>
          <p:nvCxnSpPr>
            <p:cNvPr id="22" name="Přímá spojnice 21">
              <a:extLst>
                <a:ext uri="{FF2B5EF4-FFF2-40B4-BE49-F238E27FC236}">
                  <a16:creationId xmlns:a16="http://schemas.microsoft.com/office/drawing/2014/main" id="{85860BCC-18B1-4A37-B3D5-4FB6472A6F96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>
              <a:extLst>
                <a:ext uri="{FF2B5EF4-FFF2-40B4-BE49-F238E27FC236}">
                  <a16:creationId xmlns:a16="http://schemas.microsoft.com/office/drawing/2014/main" id="{71EFBB71-8FC3-4C4A-BF93-5A1BAE339B11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>
                <a:extLst>
                  <a:ext uri="{FF2B5EF4-FFF2-40B4-BE49-F238E27FC236}">
                    <a16:creationId xmlns:a16="http://schemas.microsoft.com/office/drawing/2014/main" id="{D2700447-6855-4F9A-BB82-736949426AEA}"/>
                  </a:ext>
                </a:extLst>
              </p:cNvPr>
              <p:cNvSpPr/>
              <p:nvPr/>
            </p:nvSpPr>
            <p:spPr>
              <a:xfrm>
                <a:off x="161466" y="3171242"/>
                <a:ext cx="1217128" cy="5874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4" name="Obdélník 23">
                <a:extLst>
                  <a:ext uri="{FF2B5EF4-FFF2-40B4-BE49-F238E27FC236}">
                    <a16:creationId xmlns:a16="http://schemas.microsoft.com/office/drawing/2014/main" id="{D2700447-6855-4F9A-BB82-736949426A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66" y="3171242"/>
                <a:ext cx="1217128" cy="5874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9E5C2986-9B0E-4E28-B29C-A80917A83991}"/>
                  </a:ext>
                </a:extLst>
              </p:cNvPr>
              <p:cNvSpPr txBox="1"/>
              <p:nvPr/>
            </p:nvSpPr>
            <p:spPr>
              <a:xfrm>
                <a:off x="168256" y="3843990"/>
                <a:ext cx="1180001" cy="5918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9E5C2986-9B0E-4E28-B29C-A80917A839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256" y="3843990"/>
                <a:ext cx="1180001" cy="5918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>
                <a:extLst>
                  <a:ext uri="{FF2B5EF4-FFF2-40B4-BE49-F238E27FC236}">
                    <a16:creationId xmlns:a16="http://schemas.microsoft.com/office/drawing/2014/main" id="{599BD260-F541-44C1-B2BA-D59BA9B004C3}"/>
                  </a:ext>
                </a:extLst>
              </p:cNvPr>
              <p:cNvSpPr/>
              <p:nvPr/>
            </p:nvSpPr>
            <p:spPr>
              <a:xfrm>
                <a:off x="94445" y="4751626"/>
                <a:ext cx="7759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6" name="Obdélník 25">
                <a:extLst>
                  <a:ext uri="{FF2B5EF4-FFF2-40B4-BE49-F238E27FC236}">
                    <a16:creationId xmlns:a16="http://schemas.microsoft.com/office/drawing/2014/main" id="{599BD260-F541-44C1-B2BA-D59BA9B004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5" y="4751626"/>
                <a:ext cx="77598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>
                <a:extLst>
                  <a:ext uri="{FF2B5EF4-FFF2-40B4-BE49-F238E27FC236}">
                    <a16:creationId xmlns:a16="http://schemas.microsoft.com/office/drawing/2014/main" id="{23ADB494-7971-4E77-A656-C07BE50D882C}"/>
                  </a:ext>
                </a:extLst>
              </p:cNvPr>
              <p:cNvSpPr/>
              <p:nvPr/>
            </p:nvSpPr>
            <p:spPr>
              <a:xfrm>
                <a:off x="95124" y="5059403"/>
                <a:ext cx="7759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7" name="Obdélník 26">
                <a:extLst>
                  <a:ext uri="{FF2B5EF4-FFF2-40B4-BE49-F238E27FC236}">
                    <a16:creationId xmlns:a16="http://schemas.microsoft.com/office/drawing/2014/main" id="{23ADB494-7971-4E77-A656-C07BE50D88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24" y="5059403"/>
                <a:ext cx="775982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7" name="Skupina 66">
            <a:extLst>
              <a:ext uri="{FF2B5EF4-FFF2-40B4-BE49-F238E27FC236}">
                <a16:creationId xmlns:a16="http://schemas.microsoft.com/office/drawing/2014/main" id="{DE44083D-F9D2-41AF-B9AA-106D3E0F168E}"/>
              </a:ext>
            </a:extLst>
          </p:cNvPr>
          <p:cNvGrpSpPr/>
          <p:nvPr/>
        </p:nvGrpSpPr>
        <p:grpSpPr>
          <a:xfrm>
            <a:off x="157075" y="3195001"/>
            <a:ext cx="1180001" cy="2172180"/>
            <a:chOff x="259417" y="3670624"/>
            <a:chExt cx="1180001" cy="2004018"/>
          </a:xfrm>
        </p:grpSpPr>
        <p:cxnSp>
          <p:nvCxnSpPr>
            <p:cNvPr id="29" name="Přímá spojnice 28">
              <a:extLst>
                <a:ext uri="{FF2B5EF4-FFF2-40B4-BE49-F238E27FC236}">
                  <a16:creationId xmlns:a16="http://schemas.microsoft.com/office/drawing/2014/main" id="{C79345E6-1A50-4B29-A25C-62DE1759BDB9}"/>
                </a:ext>
              </a:extLst>
            </p:cNvPr>
            <p:cNvCxnSpPr/>
            <p:nvPr/>
          </p:nvCxnSpPr>
          <p:spPr>
            <a:xfrm>
              <a:off x="1439418" y="3670624"/>
              <a:ext cx="0" cy="20040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>
              <a:extLst>
                <a:ext uri="{FF2B5EF4-FFF2-40B4-BE49-F238E27FC236}">
                  <a16:creationId xmlns:a16="http://schemas.microsoft.com/office/drawing/2014/main" id="{39D3322D-4F94-4200-B16F-17D92BC77FB7}"/>
                </a:ext>
              </a:extLst>
            </p:cNvPr>
            <p:cNvCxnSpPr/>
            <p:nvPr/>
          </p:nvCxnSpPr>
          <p:spPr>
            <a:xfrm flipH="1">
              <a:off x="259417" y="5674642"/>
              <a:ext cx="11800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Obdélník 30">
            <a:extLst>
              <a:ext uri="{FF2B5EF4-FFF2-40B4-BE49-F238E27FC236}">
                <a16:creationId xmlns:a16="http://schemas.microsoft.com/office/drawing/2014/main" id="{4CF9FE42-B91E-4EDE-9FFA-3F09DF619BCD}"/>
              </a:ext>
            </a:extLst>
          </p:cNvPr>
          <p:cNvSpPr/>
          <p:nvPr/>
        </p:nvSpPr>
        <p:spPr>
          <a:xfrm>
            <a:off x="1438076" y="2525298"/>
            <a:ext cx="16496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400" b="1" dirty="0">
                <a:solidFill>
                  <a:prstClr val="black"/>
                </a:solidFill>
              </a:rPr>
              <a:t>Vzorce pro výpočet: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>
                <a:extLst>
                  <a:ext uri="{FF2B5EF4-FFF2-40B4-BE49-F238E27FC236}">
                    <a16:creationId xmlns:a16="http://schemas.microsoft.com/office/drawing/2014/main" id="{99588E9E-7095-41B6-B87A-CE8A034C5B1E}"/>
                  </a:ext>
                </a:extLst>
              </p:cNvPr>
              <p:cNvSpPr txBox="1"/>
              <p:nvPr/>
            </p:nvSpPr>
            <p:spPr>
              <a:xfrm>
                <a:off x="3927337" y="2781228"/>
                <a:ext cx="2015488" cy="32624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2" name="TextovéPole 31">
                <a:extLst>
                  <a:ext uri="{FF2B5EF4-FFF2-40B4-BE49-F238E27FC236}">
                    <a16:creationId xmlns:a16="http://schemas.microsoft.com/office/drawing/2014/main" id="{99588E9E-7095-41B6-B87A-CE8A034C5B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337" y="2781228"/>
                <a:ext cx="2015488" cy="3262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>
                <a:extLst>
                  <a:ext uri="{FF2B5EF4-FFF2-40B4-BE49-F238E27FC236}">
                    <a16:creationId xmlns:a16="http://schemas.microsoft.com/office/drawing/2014/main" id="{C29C36AD-3700-46FE-A289-3949572588B4}"/>
                  </a:ext>
                </a:extLst>
              </p:cNvPr>
              <p:cNvSpPr txBox="1"/>
              <p:nvPr/>
            </p:nvSpPr>
            <p:spPr>
              <a:xfrm>
                <a:off x="6145297" y="3631955"/>
                <a:ext cx="13833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𝟓𝟔𝟐𝟓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3" name="TextovéPole 32">
                <a:extLst>
                  <a:ext uri="{FF2B5EF4-FFF2-40B4-BE49-F238E27FC236}">
                    <a16:creationId xmlns:a16="http://schemas.microsoft.com/office/drawing/2014/main" id="{C29C36AD-3700-46FE-A289-3949572588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297" y="3631955"/>
                <a:ext cx="1383327" cy="215444"/>
              </a:xfrm>
              <a:prstGeom prst="rect">
                <a:avLst/>
              </a:prstGeom>
              <a:blipFill>
                <a:blip r:embed="rId12"/>
                <a:stretch>
                  <a:fillRect l="-2643" r="-881" b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délník 33">
                <a:extLst>
                  <a:ext uri="{FF2B5EF4-FFF2-40B4-BE49-F238E27FC236}">
                    <a16:creationId xmlns:a16="http://schemas.microsoft.com/office/drawing/2014/main" id="{E67B1D53-6F40-4C11-BE6B-99827AA10B27}"/>
                  </a:ext>
                </a:extLst>
              </p:cNvPr>
              <p:cNvSpPr/>
              <p:nvPr/>
            </p:nvSpPr>
            <p:spPr>
              <a:xfrm>
                <a:off x="3972097" y="3167344"/>
                <a:ext cx="1576649" cy="591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4" name="Obdélník 33">
                <a:extLst>
                  <a:ext uri="{FF2B5EF4-FFF2-40B4-BE49-F238E27FC236}">
                    <a16:creationId xmlns:a16="http://schemas.microsoft.com/office/drawing/2014/main" id="{E67B1D53-6F40-4C11-BE6B-99827AA10B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097" y="3167344"/>
                <a:ext cx="1576649" cy="59182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délník 34">
                <a:extLst>
                  <a:ext uri="{FF2B5EF4-FFF2-40B4-BE49-F238E27FC236}">
                    <a16:creationId xmlns:a16="http://schemas.microsoft.com/office/drawing/2014/main" id="{729E8463-10B9-4FAA-AF1D-E4BA90C0BB1D}"/>
                  </a:ext>
                </a:extLst>
              </p:cNvPr>
              <p:cNvSpPr/>
              <p:nvPr/>
            </p:nvSpPr>
            <p:spPr>
              <a:xfrm>
                <a:off x="4202545" y="3862334"/>
                <a:ext cx="1099724" cy="591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5" name="Obdélník 34">
                <a:extLst>
                  <a:ext uri="{FF2B5EF4-FFF2-40B4-BE49-F238E27FC236}">
                    <a16:creationId xmlns:a16="http://schemas.microsoft.com/office/drawing/2014/main" id="{729E8463-10B9-4FAA-AF1D-E4BA90C0BB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545" y="3862334"/>
                <a:ext cx="1099724" cy="5918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délník 35">
                <a:extLst>
                  <a:ext uri="{FF2B5EF4-FFF2-40B4-BE49-F238E27FC236}">
                    <a16:creationId xmlns:a16="http://schemas.microsoft.com/office/drawing/2014/main" id="{1B231E9C-FAF1-466F-B341-890B2B476724}"/>
                  </a:ext>
                </a:extLst>
              </p:cNvPr>
              <p:cNvSpPr/>
              <p:nvPr/>
            </p:nvSpPr>
            <p:spPr>
              <a:xfrm>
                <a:off x="3891182" y="4630779"/>
                <a:ext cx="1791451" cy="3532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rad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6" name="Obdélník 35">
                <a:extLst>
                  <a:ext uri="{FF2B5EF4-FFF2-40B4-BE49-F238E27FC236}">
                    <a16:creationId xmlns:a16="http://schemas.microsoft.com/office/drawing/2014/main" id="{1B231E9C-FAF1-466F-B341-890B2B4767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1182" y="4630779"/>
                <a:ext cx="1791451" cy="35323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>
                <a:extLst>
                  <a:ext uri="{FF2B5EF4-FFF2-40B4-BE49-F238E27FC236}">
                    <a16:creationId xmlns:a16="http://schemas.microsoft.com/office/drawing/2014/main" id="{C6F238A5-0A71-45B5-A40A-60870CCDCE36}"/>
                  </a:ext>
                </a:extLst>
              </p:cNvPr>
              <p:cNvSpPr/>
              <p:nvPr/>
            </p:nvSpPr>
            <p:spPr>
              <a:xfrm>
                <a:off x="4202545" y="5018634"/>
                <a:ext cx="1445589" cy="5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rad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7" name="Obdélník 36">
                <a:extLst>
                  <a:ext uri="{FF2B5EF4-FFF2-40B4-BE49-F238E27FC236}">
                    <a16:creationId xmlns:a16="http://schemas.microsoft.com/office/drawing/2014/main" id="{C6F238A5-0A71-45B5-A40A-60870CCDCE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545" y="5018634"/>
                <a:ext cx="1445589" cy="501419"/>
              </a:xfrm>
              <a:prstGeom prst="rect">
                <a:avLst/>
              </a:prstGeom>
              <a:blipFill>
                <a:blip r:embed="rId16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44008C01-2AC8-4EFD-A1F8-B6B262921D3D}"/>
                  </a:ext>
                </a:extLst>
              </p:cNvPr>
              <p:cNvSpPr/>
              <p:nvPr/>
            </p:nvSpPr>
            <p:spPr>
              <a:xfrm>
                <a:off x="4340700" y="5554670"/>
                <a:ext cx="1604222" cy="624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𝟏𝟓</m:t>
                                  </m:r>
                                </m:num>
                                <m:den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𝟐𝟎</m:t>
                                  </m:r>
                                </m:den>
                              </m:f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44008C01-2AC8-4EFD-A1F8-B6B262921D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700" y="5554670"/>
                <a:ext cx="1604222" cy="62440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bdélník 38">
                <a:extLst>
                  <a:ext uri="{FF2B5EF4-FFF2-40B4-BE49-F238E27FC236}">
                    <a16:creationId xmlns:a16="http://schemas.microsoft.com/office/drawing/2014/main" id="{0A8CDCE8-8818-4CE7-BC9C-6B2F8D622D9C}"/>
                  </a:ext>
                </a:extLst>
              </p:cNvPr>
              <p:cNvSpPr/>
              <p:nvPr/>
            </p:nvSpPr>
            <p:spPr>
              <a:xfrm>
                <a:off x="6051917" y="3130536"/>
                <a:ext cx="1286378" cy="5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𝟐𝟐𝟓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𝟒𝟎𝟎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9" name="Obdélník 38">
                <a:extLst>
                  <a:ext uri="{FF2B5EF4-FFF2-40B4-BE49-F238E27FC236}">
                    <a16:creationId xmlns:a16="http://schemas.microsoft.com/office/drawing/2014/main" id="{0A8CDCE8-8818-4CE7-BC9C-6B2F8D622D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1917" y="3130536"/>
                <a:ext cx="1286378" cy="501419"/>
              </a:xfrm>
              <a:prstGeom prst="rect">
                <a:avLst/>
              </a:prstGeom>
              <a:blipFill>
                <a:blip r:embed="rId18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Volný tvar: obrazec 44">
            <a:extLst>
              <a:ext uri="{FF2B5EF4-FFF2-40B4-BE49-F238E27FC236}">
                <a16:creationId xmlns:a16="http://schemas.microsoft.com/office/drawing/2014/main" id="{F535CB67-D1EB-49E0-B53C-E1E6016871FF}"/>
              </a:ext>
            </a:extLst>
          </p:cNvPr>
          <p:cNvSpPr/>
          <p:nvPr/>
        </p:nvSpPr>
        <p:spPr>
          <a:xfrm>
            <a:off x="4489978" y="4084613"/>
            <a:ext cx="750255" cy="395728"/>
          </a:xfrm>
          <a:custGeom>
            <a:avLst/>
            <a:gdLst>
              <a:gd name="connsiteX0" fmla="*/ 0 w 750255"/>
              <a:gd name="connsiteY0" fmla="*/ 280988 h 395728"/>
              <a:gd name="connsiteX1" fmla="*/ 685800 w 750255"/>
              <a:gd name="connsiteY1" fmla="*/ 381000 h 395728"/>
              <a:gd name="connsiteX2" fmla="*/ 681038 w 750255"/>
              <a:gd name="connsiteY2" fmla="*/ 0 h 39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0255" h="395728">
                <a:moveTo>
                  <a:pt x="0" y="280988"/>
                </a:moveTo>
                <a:cubicBezTo>
                  <a:pt x="286147" y="354409"/>
                  <a:pt x="572294" y="427831"/>
                  <a:pt x="685800" y="381000"/>
                </a:cubicBezTo>
                <a:cubicBezTo>
                  <a:pt x="799306" y="334169"/>
                  <a:pt x="740172" y="167084"/>
                  <a:pt x="681038" y="0"/>
                </a:cubicBezTo>
              </a:path>
            </a:pathLst>
          </a:custGeom>
          <a:noFill/>
          <a:ln>
            <a:solidFill>
              <a:srgbClr val="00B050"/>
            </a:solidFill>
            <a:prstDash val="solid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46" name="Volný tvar: obrazec 45">
            <a:extLst>
              <a:ext uri="{FF2B5EF4-FFF2-40B4-BE49-F238E27FC236}">
                <a16:creationId xmlns:a16="http://schemas.microsoft.com/office/drawing/2014/main" id="{0FB62C25-BCB1-4E0E-87C6-D5DDE1B06D93}"/>
              </a:ext>
            </a:extLst>
          </p:cNvPr>
          <p:cNvSpPr/>
          <p:nvPr/>
        </p:nvSpPr>
        <p:spPr>
          <a:xfrm>
            <a:off x="4226874" y="4113188"/>
            <a:ext cx="810792" cy="342818"/>
          </a:xfrm>
          <a:custGeom>
            <a:avLst/>
            <a:gdLst>
              <a:gd name="connsiteX0" fmla="*/ 810792 w 810792"/>
              <a:gd name="connsiteY0" fmla="*/ 252413 h 342818"/>
              <a:gd name="connsiteX1" fmla="*/ 72604 w 810792"/>
              <a:gd name="connsiteY1" fmla="*/ 328613 h 342818"/>
              <a:gd name="connsiteX2" fmla="*/ 67842 w 810792"/>
              <a:gd name="connsiteY2" fmla="*/ 0 h 34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0792" h="342818">
                <a:moveTo>
                  <a:pt x="810792" y="252413"/>
                </a:moveTo>
                <a:cubicBezTo>
                  <a:pt x="503610" y="311547"/>
                  <a:pt x="196429" y="370682"/>
                  <a:pt x="72604" y="328613"/>
                </a:cubicBezTo>
                <a:cubicBezTo>
                  <a:pt x="-51221" y="286544"/>
                  <a:pt x="8310" y="143272"/>
                  <a:pt x="67842" y="0"/>
                </a:cubicBezTo>
              </a:path>
            </a:pathLst>
          </a:custGeom>
          <a:noFill/>
          <a:ln>
            <a:solidFill>
              <a:srgbClr val="00B0F0"/>
            </a:solidFill>
            <a:prstDash val="solid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48" name="Volný tvar: obrazec 47">
            <a:extLst>
              <a:ext uri="{FF2B5EF4-FFF2-40B4-BE49-F238E27FC236}">
                <a16:creationId xmlns:a16="http://schemas.microsoft.com/office/drawing/2014/main" id="{CCB80843-C256-4DD0-8AA3-1DEEA38C5BC4}"/>
              </a:ext>
            </a:extLst>
          </p:cNvPr>
          <p:cNvSpPr/>
          <p:nvPr/>
        </p:nvSpPr>
        <p:spPr>
          <a:xfrm>
            <a:off x="5709178" y="3187909"/>
            <a:ext cx="471488" cy="2795037"/>
          </a:xfrm>
          <a:custGeom>
            <a:avLst/>
            <a:gdLst>
              <a:gd name="connsiteX0" fmla="*/ 0 w 471488"/>
              <a:gd name="connsiteY0" fmla="*/ 2692167 h 2795037"/>
              <a:gd name="connsiteX1" fmla="*/ 219075 w 471488"/>
              <a:gd name="connsiteY1" fmla="*/ 2511192 h 2795037"/>
              <a:gd name="connsiteX2" fmla="*/ 266700 w 471488"/>
              <a:gd name="connsiteY2" fmla="*/ 277579 h 2795037"/>
              <a:gd name="connsiteX3" fmla="*/ 471488 w 471488"/>
              <a:gd name="connsiteY3" fmla="*/ 110892 h 279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1488" h="2795037">
                <a:moveTo>
                  <a:pt x="0" y="2692167"/>
                </a:moveTo>
                <a:cubicBezTo>
                  <a:pt x="87312" y="2802895"/>
                  <a:pt x="174625" y="2913623"/>
                  <a:pt x="219075" y="2511192"/>
                </a:cubicBezTo>
                <a:cubicBezTo>
                  <a:pt x="263525" y="2108761"/>
                  <a:pt x="224631" y="677629"/>
                  <a:pt x="266700" y="277579"/>
                </a:cubicBezTo>
                <a:cubicBezTo>
                  <a:pt x="308769" y="-122471"/>
                  <a:pt x="390128" y="-5790"/>
                  <a:pt x="471488" y="110892"/>
                </a:cubicBezTo>
              </a:path>
            </a:pathLst>
          </a:custGeom>
          <a:noFill/>
          <a:ln w="9525"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grpSp>
        <p:nvGrpSpPr>
          <p:cNvPr id="62" name="Skupina 61">
            <a:extLst>
              <a:ext uri="{FF2B5EF4-FFF2-40B4-BE49-F238E27FC236}">
                <a16:creationId xmlns:a16="http://schemas.microsoft.com/office/drawing/2014/main" id="{5DDA1079-3908-4174-A77A-3D31AF8118F7}"/>
              </a:ext>
            </a:extLst>
          </p:cNvPr>
          <p:cNvGrpSpPr/>
          <p:nvPr/>
        </p:nvGrpSpPr>
        <p:grpSpPr>
          <a:xfrm>
            <a:off x="6233053" y="3167344"/>
            <a:ext cx="1303886" cy="3041343"/>
            <a:chOff x="7534275" y="3635681"/>
            <a:chExt cx="1117600" cy="3041343"/>
          </a:xfrm>
        </p:grpSpPr>
        <p:cxnSp>
          <p:nvCxnSpPr>
            <p:cNvPr id="50" name="Přímá spojnice 49">
              <a:extLst>
                <a:ext uri="{FF2B5EF4-FFF2-40B4-BE49-F238E27FC236}">
                  <a16:creationId xmlns:a16="http://schemas.microsoft.com/office/drawing/2014/main" id="{C6F7C548-251A-4407-B12F-ACF5AB7574AA}"/>
                </a:ext>
              </a:extLst>
            </p:cNvPr>
            <p:cNvCxnSpPr>
              <a:cxnSpLocks/>
            </p:cNvCxnSpPr>
            <p:nvPr/>
          </p:nvCxnSpPr>
          <p:spPr>
            <a:xfrm>
              <a:off x="8651019" y="3635681"/>
              <a:ext cx="0" cy="7680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nice 54">
              <a:extLst>
                <a:ext uri="{FF2B5EF4-FFF2-40B4-BE49-F238E27FC236}">
                  <a16:creationId xmlns:a16="http://schemas.microsoft.com/office/drawing/2014/main" id="{F4A22EBB-1E23-4C72-AB47-63A57588719C}"/>
                </a:ext>
              </a:extLst>
            </p:cNvPr>
            <p:cNvCxnSpPr/>
            <p:nvPr/>
          </p:nvCxnSpPr>
          <p:spPr>
            <a:xfrm flipH="1">
              <a:off x="7534275" y="4403725"/>
              <a:ext cx="1117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56">
              <a:extLst>
                <a:ext uri="{FF2B5EF4-FFF2-40B4-BE49-F238E27FC236}">
                  <a16:creationId xmlns:a16="http://schemas.microsoft.com/office/drawing/2014/main" id="{964BFCF4-1FDD-4E20-B1AC-F7FBD2B2AA9A}"/>
                </a:ext>
              </a:extLst>
            </p:cNvPr>
            <p:cNvCxnSpPr>
              <a:cxnSpLocks/>
            </p:cNvCxnSpPr>
            <p:nvPr/>
          </p:nvCxnSpPr>
          <p:spPr>
            <a:xfrm>
              <a:off x="7534275" y="4403725"/>
              <a:ext cx="0" cy="22732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ovéPole 62">
            <a:extLst>
              <a:ext uri="{FF2B5EF4-FFF2-40B4-BE49-F238E27FC236}">
                <a16:creationId xmlns:a16="http://schemas.microsoft.com/office/drawing/2014/main" id="{CB921347-4A32-48F9-8394-3F1CAB2E6EA6}"/>
              </a:ext>
            </a:extLst>
          </p:cNvPr>
          <p:cNvSpPr txBox="1"/>
          <p:nvPr/>
        </p:nvSpPr>
        <p:spPr>
          <a:xfrm>
            <a:off x="6268601" y="3936579"/>
            <a:ext cx="745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2. krok: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45CC6614-8B04-4CC2-BDD3-B13641A59B7E}"/>
                  </a:ext>
                </a:extLst>
              </p:cNvPr>
              <p:cNvSpPr txBox="1"/>
              <p:nvPr/>
            </p:nvSpPr>
            <p:spPr>
              <a:xfrm>
                <a:off x="6201829" y="4276895"/>
                <a:ext cx="1148520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45CC6614-8B04-4CC2-BDD3-B13641A59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829" y="4276895"/>
                <a:ext cx="1148520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64">
                <a:extLst>
                  <a:ext uri="{FF2B5EF4-FFF2-40B4-BE49-F238E27FC236}">
                    <a16:creationId xmlns:a16="http://schemas.microsoft.com/office/drawing/2014/main" id="{B62D4D23-C2F8-435D-ABF9-C8CDE08258CD}"/>
                  </a:ext>
                </a:extLst>
              </p:cNvPr>
              <p:cNvSpPr txBox="1"/>
              <p:nvPr/>
            </p:nvSpPr>
            <p:spPr>
              <a:xfrm>
                <a:off x="6290291" y="4860203"/>
                <a:ext cx="13833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𝟓𝟔𝟐𝟓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5" name="TextovéPole 64">
                <a:extLst>
                  <a:ext uri="{FF2B5EF4-FFF2-40B4-BE49-F238E27FC236}">
                    <a16:creationId xmlns:a16="http://schemas.microsoft.com/office/drawing/2014/main" id="{B62D4D23-C2F8-435D-ABF9-C8CDE08258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0291" y="4860203"/>
                <a:ext cx="1383327" cy="215444"/>
              </a:xfrm>
              <a:prstGeom prst="rect">
                <a:avLst/>
              </a:prstGeom>
              <a:blipFill>
                <a:blip r:embed="rId20"/>
                <a:stretch>
                  <a:fillRect l="-2643" r="-441" b="-13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Pravá složená závorka 65">
            <a:extLst>
              <a:ext uri="{FF2B5EF4-FFF2-40B4-BE49-F238E27FC236}">
                <a16:creationId xmlns:a16="http://schemas.microsoft.com/office/drawing/2014/main" id="{EF9BD6EA-FF2D-4537-9314-763059CFEE5C}"/>
              </a:ext>
            </a:extLst>
          </p:cNvPr>
          <p:cNvSpPr/>
          <p:nvPr/>
        </p:nvSpPr>
        <p:spPr>
          <a:xfrm>
            <a:off x="7653526" y="4273618"/>
            <a:ext cx="156304" cy="850766"/>
          </a:xfrm>
          <a:prstGeom prst="rightBrace">
            <a:avLst>
              <a:gd name="adj1" fmla="val 146094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Obdélník 67">
                <a:extLst>
                  <a:ext uri="{FF2B5EF4-FFF2-40B4-BE49-F238E27FC236}">
                    <a16:creationId xmlns:a16="http://schemas.microsoft.com/office/drawing/2014/main" id="{27F64DD3-E4F6-48C4-938B-E06B521AA6CE}"/>
                  </a:ext>
                </a:extLst>
              </p:cNvPr>
              <p:cNvSpPr/>
              <p:nvPr/>
            </p:nvSpPr>
            <p:spPr>
              <a:xfrm>
                <a:off x="159158" y="4443849"/>
                <a:ext cx="117731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8" name="Obdélník 67">
                <a:extLst>
                  <a:ext uri="{FF2B5EF4-FFF2-40B4-BE49-F238E27FC236}">
                    <a16:creationId xmlns:a16="http://schemas.microsoft.com/office/drawing/2014/main" id="{27F64DD3-E4F6-48C4-938B-E06B521AA6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58" y="4443849"/>
                <a:ext cx="1177310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Obdélník 68">
                <a:extLst>
                  <a:ext uri="{FF2B5EF4-FFF2-40B4-BE49-F238E27FC236}">
                    <a16:creationId xmlns:a16="http://schemas.microsoft.com/office/drawing/2014/main" id="{BDB8289D-63E3-43B9-BC1C-FBBDE7E61F0A}"/>
                  </a:ext>
                </a:extLst>
              </p:cNvPr>
              <p:cNvSpPr/>
              <p:nvPr/>
            </p:nvSpPr>
            <p:spPr>
              <a:xfrm>
                <a:off x="6201829" y="4557339"/>
                <a:ext cx="117731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9" name="Obdélník 68">
                <a:extLst>
                  <a:ext uri="{FF2B5EF4-FFF2-40B4-BE49-F238E27FC236}">
                    <a16:creationId xmlns:a16="http://schemas.microsoft.com/office/drawing/2014/main" id="{BDB8289D-63E3-43B9-BC1C-FBBDE7E61F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829" y="4557339"/>
                <a:ext cx="1177310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ovéPole 69">
                <a:extLst>
                  <a:ext uri="{FF2B5EF4-FFF2-40B4-BE49-F238E27FC236}">
                    <a16:creationId xmlns:a16="http://schemas.microsoft.com/office/drawing/2014/main" id="{E4054A2E-FEC2-40EF-91DA-F46AF8A975AF}"/>
                  </a:ext>
                </a:extLst>
              </p:cNvPr>
              <p:cNvSpPr txBox="1"/>
              <p:nvPr/>
            </p:nvSpPr>
            <p:spPr>
              <a:xfrm>
                <a:off x="7871991" y="4181381"/>
                <a:ext cx="2359492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𝟓𝟔𝟐𝟓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𝟎𝟎𝟎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0" name="TextovéPole 69">
                <a:extLst>
                  <a:ext uri="{FF2B5EF4-FFF2-40B4-BE49-F238E27FC236}">
                    <a16:creationId xmlns:a16="http://schemas.microsoft.com/office/drawing/2014/main" id="{E4054A2E-FEC2-40EF-91DA-F46AF8A975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1991" y="4181381"/>
                <a:ext cx="2359492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ovéPole 70">
                <a:extLst>
                  <a:ext uri="{FF2B5EF4-FFF2-40B4-BE49-F238E27FC236}">
                    <a16:creationId xmlns:a16="http://schemas.microsoft.com/office/drawing/2014/main" id="{A25069F8-F098-4F13-BFBB-2CBA65E14DC6}"/>
                  </a:ext>
                </a:extLst>
              </p:cNvPr>
              <p:cNvSpPr txBox="1"/>
              <p:nvPr/>
            </p:nvSpPr>
            <p:spPr>
              <a:xfrm>
                <a:off x="7871991" y="4495514"/>
                <a:ext cx="1958100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𝟓𝟔𝟐𝟓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𝟎𝟎𝟎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1" name="TextovéPole 70">
                <a:extLst>
                  <a:ext uri="{FF2B5EF4-FFF2-40B4-BE49-F238E27FC236}">
                    <a16:creationId xmlns:a16="http://schemas.microsoft.com/office/drawing/2014/main" id="{A25069F8-F098-4F13-BFBB-2CBA65E14D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1991" y="4495514"/>
                <a:ext cx="1958100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ovéPole 71">
                <a:extLst>
                  <a:ext uri="{FF2B5EF4-FFF2-40B4-BE49-F238E27FC236}">
                    <a16:creationId xmlns:a16="http://schemas.microsoft.com/office/drawing/2014/main" id="{99562EA1-8E9B-48C5-AFAE-DD4679CD1C4C}"/>
                  </a:ext>
                </a:extLst>
              </p:cNvPr>
              <p:cNvSpPr txBox="1"/>
              <p:nvPr/>
            </p:nvSpPr>
            <p:spPr>
              <a:xfrm>
                <a:off x="7979901" y="4836867"/>
                <a:ext cx="1065292" cy="427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𝟎𝟎𝟎</m:t>
                          </m:r>
                        </m:num>
                        <m:den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𝟓𝟔𝟐𝟓</m:t>
                          </m:r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72" name="TextovéPole 71">
                <a:extLst>
                  <a:ext uri="{FF2B5EF4-FFF2-40B4-BE49-F238E27FC236}">
                    <a16:creationId xmlns:a16="http://schemas.microsoft.com/office/drawing/2014/main" id="{99562EA1-8E9B-48C5-AFAE-DD4679CD1C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9901" y="4836867"/>
                <a:ext cx="1065292" cy="427553"/>
              </a:xfrm>
              <a:prstGeom prst="rect">
                <a:avLst/>
              </a:prstGeom>
              <a:blipFill>
                <a:blip r:embed="rId25"/>
                <a:stretch>
                  <a:fillRect l="-3429" r="-3429" b="-70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ovéPole 72">
                <a:extLst>
                  <a:ext uri="{FF2B5EF4-FFF2-40B4-BE49-F238E27FC236}">
                    <a16:creationId xmlns:a16="http://schemas.microsoft.com/office/drawing/2014/main" id="{2782C27E-77F0-488C-820F-D310CF30D8E9}"/>
                  </a:ext>
                </a:extLst>
              </p:cNvPr>
              <p:cNvSpPr txBox="1"/>
              <p:nvPr/>
            </p:nvSpPr>
            <p:spPr>
              <a:xfrm>
                <a:off x="7974823" y="5364005"/>
                <a:ext cx="89107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𝟔𝟒𝟎𝟎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73" name="TextovéPole 72">
                <a:extLst>
                  <a:ext uri="{FF2B5EF4-FFF2-40B4-BE49-F238E27FC236}">
                    <a16:creationId xmlns:a16="http://schemas.microsoft.com/office/drawing/2014/main" id="{2782C27E-77F0-488C-820F-D310CF30D8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4823" y="5364005"/>
                <a:ext cx="891078" cy="215444"/>
              </a:xfrm>
              <a:prstGeom prst="rect">
                <a:avLst/>
              </a:prstGeom>
              <a:blipFill>
                <a:blip r:embed="rId26"/>
                <a:stretch>
                  <a:fillRect l="-4110" r="-3425" b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ovéPole 73">
                <a:extLst>
                  <a:ext uri="{FF2B5EF4-FFF2-40B4-BE49-F238E27FC236}">
                    <a16:creationId xmlns:a16="http://schemas.microsoft.com/office/drawing/2014/main" id="{56C22381-41DD-4DBD-8204-8A98CF247D82}"/>
                  </a:ext>
                </a:extLst>
              </p:cNvPr>
              <p:cNvSpPr txBox="1"/>
              <p:nvPr/>
            </p:nvSpPr>
            <p:spPr>
              <a:xfrm>
                <a:off x="7973382" y="5686302"/>
                <a:ext cx="162595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>
                          <a:latin typeface="Cambria Math" panose="02040503050406030204" pitchFamily="18" charset="0"/>
                        </a:rPr>
                        <m:t>𝟓𝟔𝟐𝟓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𝟔𝟒𝟎𝟎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74" name="TextovéPole 73">
                <a:extLst>
                  <a:ext uri="{FF2B5EF4-FFF2-40B4-BE49-F238E27FC236}">
                    <a16:creationId xmlns:a16="http://schemas.microsoft.com/office/drawing/2014/main" id="{56C22381-41DD-4DBD-8204-8A98CF247D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3382" y="5686302"/>
                <a:ext cx="1625958" cy="215444"/>
              </a:xfrm>
              <a:prstGeom prst="rect">
                <a:avLst/>
              </a:prstGeom>
              <a:blipFill>
                <a:blip r:embed="rId27"/>
                <a:stretch>
                  <a:fillRect l="-1873" r="-1498" b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Obdélník 74">
                <a:extLst>
                  <a:ext uri="{FF2B5EF4-FFF2-40B4-BE49-F238E27FC236}">
                    <a16:creationId xmlns:a16="http://schemas.microsoft.com/office/drawing/2014/main" id="{BCC98091-ED7C-41C2-B7CF-3DC3B577547E}"/>
                  </a:ext>
                </a:extLst>
              </p:cNvPr>
              <p:cNvSpPr/>
              <p:nvPr/>
            </p:nvSpPr>
            <p:spPr>
              <a:xfrm>
                <a:off x="7897384" y="6001331"/>
                <a:ext cx="10757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𝟑𝟔𝟎𝟎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5" name="Obdélník 74">
                <a:extLst>
                  <a:ext uri="{FF2B5EF4-FFF2-40B4-BE49-F238E27FC236}">
                    <a16:creationId xmlns:a16="http://schemas.microsoft.com/office/drawing/2014/main" id="{BCC98091-ED7C-41C2-B7CF-3DC3B57754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7384" y="6001331"/>
                <a:ext cx="1075744" cy="30777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Obdélník 76">
            <a:extLst>
              <a:ext uri="{FF2B5EF4-FFF2-40B4-BE49-F238E27FC236}">
                <a16:creationId xmlns:a16="http://schemas.microsoft.com/office/drawing/2014/main" id="{06BB8A3E-8017-4CBF-AF5B-0E79C430D852}"/>
              </a:ext>
            </a:extLst>
          </p:cNvPr>
          <p:cNvSpPr/>
          <p:nvPr/>
        </p:nvSpPr>
        <p:spPr>
          <a:xfrm>
            <a:off x="7495132" y="2473451"/>
            <a:ext cx="3738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d) </a:t>
            </a:r>
            <a:endParaRPr lang="cs-CZ" b="1" dirty="0"/>
          </a:p>
        </p:txBody>
      </p:sp>
      <p:grpSp>
        <p:nvGrpSpPr>
          <p:cNvPr id="82" name="Skupina 81">
            <a:extLst>
              <a:ext uri="{FF2B5EF4-FFF2-40B4-BE49-F238E27FC236}">
                <a16:creationId xmlns:a16="http://schemas.microsoft.com/office/drawing/2014/main" id="{E0FD5BDF-B23B-4A58-828E-3C575E5F6CB9}"/>
              </a:ext>
            </a:extLst>
          </p:cNvPr>
          <p:cNvGrpSpPr/>
          <p:nvPr/>
        </p:nvGrpSpPr>
        <p:grpSpPr>
          <a:xfrm>
            <a:off x="7550700" y="4136035"/>
            <a:ext cx="2680781" cy="2273299"/>
            <a:chOff x="7565194" y="4402038"/>
            <a:chExt cx="2419722" cy="2251665"/>
          </a:xfrm>
        </p:grpSpPr>
        <p:cxnSp>
          <p:nvCxnSpPr>
            <p:cNvPr id="79" name="Přímá spojnice 78">
              <a:extLst>
                <a:ext uri="{FF2B5EF4-FFF2-40B4-BE49-F238E27FC236}">
                  <a16:creationId xmlns:a16="http://schemas.microsoft.com/office/drawing/2014/main" id="{6C26ECFD-DAB6-4B21-BE8D-7600765DC459}"/>
                </a:ext>
              </a:extLst>
            </p:cNvPr>
            <p:cNvCxnSpPr/>
            <p:nvPr/>
          </p:nvCxnSpPr>
          <p:spPr>
            <a:xfrm>
              <a:off x="7565194" y="4402038"/>
              <a:ext cx="241972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Přímá spojnice 80">
              <a:extLst>
                <a:ext uri="{FF2B5EF4-FFF2-40B4-BE49-F238E27FC236}">
                  <a16:creationId xmlns:a16="http://schemas.microsoft.com/office/drawing/2014/main" id="{ECC7D8E5-83E7-45EE-8E25-A84CE92076BB}"/>
                </a:ext>
              </a:extLst>
            </p:cNvPr>
            <p:cNvCxnSpPr/>
            <p:nvPr/>
          </p:nvCxnSpPr>
          <p:spPr>
            <a:xfrm>
              <a:off x="9984916" y="4402038"/>
              <a:ext cx="0" cy="22516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Obdélník 82">
                <a:extLst>
                  <a:ext uri="{FF2B5EF4-FFF2-40B4-BE49-F238E27FC236}">
                    <a16:creationId xmlns:a16="http://schemas.microsoft.com/office/drawing/2014/main" id="{3EA7704F-712A-458F-8AF4-7C3C18853651}"/>
                  </a:ext>
                </a:extLst>
              </p:cNvPr>
              <p:cNvSpPr/>
              <p:nvPr/>
            </p:nvSpPr>
            <p:spPr>
              <a:xfrm>
                <a:off x="8600943" y="3028766"/>
                <a:ext cx="1086644" cy="3532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3" name="Obdélník 82">
                <a:extLst>
                  <a:ext uri="{FF2B5EF4-FFF2-40B4-BE49-F238E27FC236}">
                    <a16:creationId xmlns:a16="http://schemas.microsoft.com/office/drawing/2014/main" id="{3EA7704F-712A-458F-8AF4-7C3C188536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0943" y="3028766"/>
                <a:ext cx="1086644" cy="353238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Obdélník 83">
                <a:extLst>
                  <a:ext uri="{FF2B5EF4-FFF2-40B4-BE49-F238E27FC236}">
                    <a16:creationId xmlns:a16="http://schemas.microsoft.com/office/drawing/2014/main" id="{63AC6B3B-26F9-4DA6-BC9C-3A0B3B05DC98}"/>
                  </a:ext>
                </a:extLst>
              </p:cNvPr>
              <p:cNvSpPr/>
              <p:nvPr/>
            </p:nvSpPr>
            <p:spPr>
              <a:xfrm>
                <a:off x="7656642" y="3053791"/>
                <a:ext cx="1112292" cy="3532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  <m:sSub>
                          <m:sSubPr>
                            <m:ctrlP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cs-CZ" sz="1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rad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:endParaRPr lang="cs-CZ" b="1" dirty="0"/>
              </a:p>
            </p:txBody>
          </p:sp>
        </mc:Choice>
        <mc:Fallback xmlns="">
          <p:sp>
            <p:nvSpPr>
              <p:cNvPr id="84" name="Obdélník 83">
                <a:extLst>
                  <a:ext uri="{FF2B5EF4-FFF2-40B4-BE49-F238E27FC236}">
                    <a16:creationId xmlns:a16="http://schemas.microsoft.com/office/drawing/2014/main" id="{63AC6B3B-26F9-4DA6-BC9C-3A0B3B05DC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6642" y="3053791"/>
                <a:ext cx="1112292" cy="353238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Obdélník 84">
                <a:extLst>
                  <a:ext uri="{FF2B5EF4-FFF2-40B4-BE49-F238E27FC236}">
                    <a16:creationId xmlns:a16="http://schemas.microsoft.com/office/drawing/2014/main" id="{454AB008-306E-4B66-8A82-F3ED38FE2740}"/>
                  </a:ext>
                </a:extLst>
              </p:cNvPr>
              <p:cNvSpPr/>
              <p:nvPr/>
            </p:nvSpPr>
            <p:spPr>
              <a:xfrm>
                <a:off x="7842665" y="2590857"/>
                <a:ext cx="71968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5" name="Obdélník 84">
                <a:extLst>
                  <a:ext uri="{FF2B5EF4-FFF2-40B4-BE49-F238E27FC236}">
                    <a16:creationId xmlns:a16="http://schemas.microsoft.com/office/drawing/2014/main" id="{454AB008-306E-4B66-8A82-F3ED38FE27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2665" y="2590857"/>
                <a:ext cx="719684" cy="307777"/>
              </a:xfrm>
              <a:prstGeom prst="rect">
                <a:avLst/>
              </a:prstGeom>
              <a:blipFill>
                <a:blip r:embed="rId3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Obdélník 85">
                <a:extLst>
                  <a:ext uri="{FF2B5EF4-FFF2-40B4-BE49-F238E27FC236}">
                    <a16:creationId xmlns:a16="http://schemas.microsoft.com/office/drawing/2014/main" id="{527D6820-8C90-404B-8DA6-825F653650F5}"/>
                  </a:ext>
                </a:extLst>
              </p:cNvPr>
              <p:cNvSpPr/>
              <p:nvPr/>
            </p:nvSpPr>
            <p:spPr>
              <a:xfrm>
                <a:off x="8469498" y="2577538"/>
                <a:ext cx="71968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6" name="Obdélník 85">
                <a:extLst>
                  <a:ext uri="{FF2B5EF4-FFF2-40B4-BE49-F238E27FC236}">
                    <a16:creationId xmlns:a16="http://schemas.microsoft.com/office/drawing/2014/main" id="{527D6820-8C90-404B-8DA6-825F653650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9498" y="2577538"/>
                <a:ext cx="719684" cy="307777"/>
              </a:xfrm>
              <a:prstGeom prst="rect">
                <a:avLst/>
              </a:prstGeom>
              <a:blipFill>
                <a:blip r:embed="rId32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7" name="Skupina 86">
            <a:extLst>
              <a:ext uri="{FF2B5EF4-FFF2-40B4-BE49-F238E27FC236}">
                <a16:creationId xmlns:a16="http://schemas.microsoft.com/office/drawing/2014/main" id="{648CC234-8AA3-4793-8631-1CC674E3C1A0}"/>
              </a:ext>
            </a:extLst>
          </p:cNvPr>
          <p:cNvGrpSpPr/>
          <p:nvPr/>
        </p:nvGrpSpPr>
        <p:grpSpPr>
          <a:xfrm>
            <a:off x="7918430" y="2604670"/>
            <a:ext cx="1201092" cy="315226"/>
            <a:chOff x="229020" y="3481388"/>
            <a:chExt cx="1856885" cy="438150"/>
          </a:xfrm>
        </p:grpSpPr>
        <p:cxnSp>
          <p:nvCxnSpPr>
            <p:cNvPr id="88" name="Přímá spojnice 87">
              <a:extLst>
                <a:ext uri="{FF2B5EF4-FFF2-40B4-BE49-F238E27FC236}">
                  <a16:creationId xmlns:a16="http://schemas.microsoft.com/office/drawing/2014/main" id="{A51A45AD-FB67-4DC9-B819-1A9048F1FD32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římá spojnice 88">
              <a:extLst>
                <a:ext uri="{FF2B5EF4-FFF2-40B4-BE49-F238E27FC236}">
                  <a16:creationId xmlns:a16="http://schemas.microsoft.com/office/drawing/2014/main" id="{FAB27D46-C601-4F68-A1C2-941C17D68177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Obdélník 89">
                <a:extLst>
                  <a:ext uri="{FF2B5EF4-FFF2-40B4-BE49-F238E27FC236}">
                    <a16:creationId xmlns:a16="http://schemas.microsoft.com/office/drawing/2014/main" id="{C2C75B83-F1F3-49AD-8C34-8354A0A827B7}"/>
                  </a:ext>
                </a:extLst>
              </p:cNvPr>
              <p:cNvSpPr/>
              <p:nvPr/>
            </p:nvSpPr>
            <p:spPr>
              <a:xfrm>
                <a:off x="8650632" y="3407029"/>
                <a:ext cx="9336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𝟗𝟎𝟎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0" name="Obdélník 89">
                <a:extLst>
                  <a:ext uri="{FF2B5EF4-FFF2-40B4-BE49-F238E27FC236}">
                    <a16:creationId xmlns:a16="http://schemas.microsoft.com/office/drawing/2014/main" id="{C2C75B83-F1F3-49AD-8C34-8354A0A827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0632" y="3407029"/>
                <a:ext cx="933654" cy="307777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Obdélník 90">
                <a:extLst>
                  <a:ext uri="{FF2B5EF4-FFF2-40B4-BE49-F238E27FC236}">
                    <a16:creationId xmlns:a16="http://schemas.microsoft.com/office/drawing/2014/main" id="{014CB945-69BF-455B-8960-6ED392DE8903}"/>
                  </a:ext>
                </a:extLst>
              </p:cNvPr>
              <p:cNvSpPr/>
              <p:nvPr/>
            </p:nvSpPr>
            <p:spPr>
              <a:xfrm>
                <a:off x="7656642" y="3416073"/>
                <a:ext cx="95930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𝟒𝟎𝟎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1" name="Obdélník 90">
                <a:extLst>
                  <a:ext uri="{FF2B5EF4-FFF2-40B4-BE49-F238E27FC236}">
                    <a16:creationId xmlns:a16="http://schemas.microsoft.com/office/drawing/2014/main" id="{014CB945-69BF-455B-8960-6ED392DE89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6642" y="3416073"/>
                <a:ext cx="959302" cy="307777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ovéPole 91">
                <a:extLst>
                  <a:ext uri="{FF2B5EF4-FFF2-40B4-BE49-F238E27FC236}">
                    <a16:creationId xmlns:a16="http://schemas.microsoft.com/office/drawing/2014/main" id="{A9E5609A-F6C4-4ED1-8983-EF895397B247}"/>
                  </a:ext>
                </a:extLst>
              </p:cNvPr>
              <p:cNvSpPr txBox="1"/>
              <p:nvPr/>
            </p:nvSpPr>
            <p:spPr>
              <a:xfrm>
                <a:off x="7722918" y="3783009"/>
                <a:ext cx="89107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𝟔𝟒𝟎𝟎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92" name="TextovéPole 91">
                <a:extLst>
                  <a:ext uri="{FF2B5EF4-FFF2-40B4-BE49-F238E27FC236}">
                    <a16:creationId xmlns:a16="http://schemas.microsoft.com/office/drawing/2014/main" id="{A9E5609A-F6C4-4ED1-8983-EF895397B2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2918" y="3783009"/>
                <a:ext cx="891078" cy="215444"/>
              </a:xfrm>
              <a:prstGeom prst="rect">
                <a:avLst/>
              </a:prstGeom>
              <a:blipFill>
                <a:blip r:embed="rId35"/>
                <a:stretch>
                  <a:fillRect l="-4110" r="-3425" b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Obdélník 92">
                <a:extLst>
                  <a:ext uri="{FF2B5EF4-FFF2-40B4-BE49-F238E27FC236}">
                    <a16:creationId xmlns:a16="http://schemas.microsoft.com/office/drawing/2014/main" id="{D01BBF71-50BF-46A7-ACE9-122A3357B97D}"/>
                  </a:ext>
                </a:extLst>
              </p:cNvPr>
              <p:cNvSpPr/>
              <p:nvPr/>
            </p:nvSpPr>
            <p:spPr>
              <a:xfrm>
                <a:off x="8610520" y="3724042"/>
                <a:ext cx="107574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𝟑𝟔𝟎𝟎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3" name="Obdélník 92">
                <a:extLst>
                  <a:ext uri="{FF2B5EF4-FFF2-40B4-BE49-F238E27FC236}">
                    <a16:creationId xmlns:a16="http://schemas.microsoft.com/office/drawing/2014/main" id="{D01BBF71-50BF-46A7-ACE9-122A3357B9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0520" y="3724042"/>
                <a:ext cx="1075744" cy="307777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Pravá složená závorka 93">
            <a:extLst>
              <a:ext uri="{FF2B5EF4-FFF2-40B4-BE49-F238E27FC236}">
                <a16:creationId xmlns:a16="http://schemas.microsoft.com/office/drawing/2014/main" id="{2F72A295-6463-4827-BF6F-2D9683C55395}"/>
              </a:ext>
            </a:extLst>
          </p:cNvPr>
          <p:cNvSpPr/>
          <p:nvPr/>
        </p:nvSpPr>
        <p:spPr>
          <a:xfrm>
            <a:off x="9646547" y="3044480"/>
            <a:ext cx="156304" cy="917490"/>
          </a:xfrm>
          <a:prstGeom prst="rightBrace">
            <a:avLst>
              <a:gd name="adj1" fmla="val 146094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Obdélník 94">
                <a:extLst>
                  <a:ext uri="{FF2B5EF4-FFF2-40B4-BE49-F238E27FC236}">
                    <a16:creationId xmlns:a16="http://schemas.microsoft.com/office/drawing/2014/main" id="{F23A6A72-7C42-4E30-8F8E-F4906BD74B8D}"/>
                  </a:ext>
                </a:extLst>
              </p:cNvPr>
              <p:cNvSpPr/>
              <p:nvPr/>
            </p:nvSpPr>
            <p:spPr>
              <a:xfrm>
                <a:off x="9873032" y="3111575"/>
                <a:ext cx="2318968" cy="3280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𝟒𝟎𝟎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𝟔𝟒𝟎𝟎</m:t>
                        </m:r>
                      </m:e>
                    </m:rad>
                    <m:r>
                      <a:rPr lang="cs-CZ" sz="1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𝟏𝟔𝟎𝟎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:endParaRPr lang="cs-CZ" b="1" dirty="0"/>
              </a:p>
            </p:txBody>
          </p:sp>
        </mc:Choice>
        <mc:Fallback xmlns="">
          <p:sp>
            <p:nvSpPr>
              <p:cNvPr id="95" name="Obdélník 94">
                <a:extLst>
                  <a:ext uri="{FF2B5EF4-FFF2-40B4-BE49-F238E27FC236}">
                    <a16:creationId xmlns:a16="http://schemas.microsoft.com/office/drawing/2014/main" id="{F23A6A72-7C42-4E30-8F8E-F4906BD74B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3032" y="3111575"/>
                <a:ext cx="2318968" cy="328039"/>
              </a:xfrm>
              <a:prstGeom prst="rect">
                <a:avLst/>
              </a:prstGeom>
              <a:blipFill>
                <a:blip r:embed="rId37"/>
                <a:stretch>
                  <a:fillRect b="-18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Obdélník 95">
                <a:extLst>
                  <a:ext uri="{FF2B5EF4-FFF2-40B4-BE49-F238E27FC236}">
                    <a16:creationId xmlns:a16="http://schemas.microsoft.com/office/drawing/2014/main" id="{050A9702-44DC-4DB3-90DE-9DA9AAD5A805}"/>
                  </a:ext>
                </a:extLst>
              </p:cNvPr>
              <p:cNvSpPr/>
              <p:nvPr/>
            </p:nvSpPr>
            <p:spPr>
              <a:xfrm>
                <a:off x="9873032" y="3526852"/>
                <a:ext cx="2318968" cy="3280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𝟗𝟎𝟎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cs-CZ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𝟑𝟔𝟎𝟎</m:t>
                        </m:r>
                      </m:e>
                    </m:rad>
                    <m:r>
                      <a:rPr lang="cs-CZ" sz="1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𝟏𝟖𝟎𝟎</m:t>
                    </m:r>
                  </m:oMath>
                </a14:m>
                <a:r>
                  <a:rPr lang="cs-CZ" sz="1400" b="1" dirty="0">
                    <a:solidFill>
                      <a:prstClr val="black"/>
                    </a:solidFill>
                  </a:rPr>
                  <a:t> </a:t>
                </a:r>
                <a:endParaRPr lang="cs-CZ" b="1" dirty="0"/>
              </a:p>
            </p:txBody>
          </p:sp>
        </mc:Choice>
        <mc:Fallback xmlns="">
          <p:sp>
            <p:nvSpPr>
              <p:cNvPr id="96" name="Obdélník 95">
                <a:extLst>
                  <a:ext uri="{FF2B5EF4-FFF2-40B4-BE49-F238E27FC236}">
                    <a16:creationId xmlns:a16="http://schemas.microsoft.com/office/drawing/2014/main" id="{050A9702-44DC-4DB3-90DE-9DA9AAD5A8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3032" y="3526852"/>
                <a:ext cx="2318968" cy="328039"/>
              </a:xfrm>
              <a:prstGeom prst="rect">
                <a:avLst/>
              </a:prstGeom>
              <a:blipFill>
                <a:blip r:embed="rId38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112493-9C95-4583-9358-B88C927FB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2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7" grpId="0" animBg="1"/>
      <p:bldP spid="8" grpId="0" animBg="1"/>
      <p:bldP spid="17" grpId="0" animBg="1"/>
      <p:bldP spid="18" grpId="0" animBg="1"/>
      <p:bldP spid="19" grpId="0"/>
      <p:bldP spid="20" grpId="0"/>
      <p:bldP spid="24" grpId="0"/>
      <p:bldP spid="25" grpId="0"/>
      <p:bldP spid="26" grpId="0"/>
      <p:bldP spid="27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5" grpId="0" animBg="1"/>
      <p:bldP spid="46" grpId="0" animBg="1"/>
      <p:bldP spid="48" grpId="0" animBg="1"/>
      <p:bldP spid="63" grpId="0"/>
      <p:bldP spid="64" grpId="0"/>
      <p:bldP spid="65" grpId="0"/>
      <p:bldP spid="66" grpId="0" animBg="1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7" grpId="0" animBg="1"/>
      <p:bldP spid="83" grpId="0"/>
      <p:bldP spid="84" grpId="0"/>
      <p:bldP spid="85" grpId="0"/>
      <p:bldP spid="86" grpId="0"/>
      <p:bldP spid="90" grpId="0"/>
      <p:bldP spid="91" grpId="0"/>
      <p:bldP spid="92" grpId="0"/>
      <p:bldP spid="93" grpId="0"/>
      <p:bldP spid="94" grpId="0" animBg="1"/>
      <p:bldP spid="95" grpId="0"/>
      <p:bldP spid="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3BB4C502-F775-4E80-8B1A-758F1FA02AE8}"/>
                  </a:ext>
                </a:extLst>
              </p:cNvPr>
              <p:cNvSpPr/>
              <p:nvPr/>
            </p:nvSpPr>
            <p:spPr>
              <a:xfrm>
                <a:off x="1631712" y="46893"/>
                <a:ext cx="10244755" cy="23376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b="1" dirty="0"/>
                  <a:t>Ekonomika vyrábí dva statky: oděvy s využitím práce a kapitálu a potraviny s využitím práce a půdy. Půda je specifická pro odvětví výroby potravin a fyzický kapitál pro odvětví výroby oděvů. Množství půdy v zemi 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𝟐𝟓𝟎𝟎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 a množství fyzického kapitálu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𝑲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𝟗𝟎𝟎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jednotek. Práce je mobilní faktor, jeho množství v zemi 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𝟒𝟎𝟎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jednotek. Produkční funkce výroby obou statků byly odhadnuty v následujících tvarech: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  <m:sSub>
                          <m:sSubPr>
                            <m:ctrlP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rad>
                  </m:oMath>
                </a14:m>
                <a:r>
                  <a:rPr lang="cs-CZ" sz="1400" b="1" dirty="0"/>
                  <a:t>pro odvětví produkce oděvů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  <m:sSub>
                          <m:sSubPr>
                            <m:ctrlP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rad>
                  </m:oMath>
                </a14:m>
                <a:r>
                  <a:rPr lang="en-US" sz="1400" b="1" dirty="0"/>
                  <a:t> </a:t>
                </a:r>
                <a:r>
                  <a:rPr lang="cs-CZ" sz="1400" b="1" dirty="0"/>
                  <a:t>u potravin. Ceny obou statků (které se neliší od cen domácích) jsou na světovém trhu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cs-CZ" sz="1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cs-CZ" sz="1400" b="1" dirty="0"/>
                  <a:t>, resp.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cs-CZ" sz="1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cs-CZ" sz="1400" b="1" dirty="0"/>
                  <a:t>.</a:t>
                </a:r>
              </a:p>
              <a:p>
                <a:r>
                  <a:rPr lang="cs-CZ" sz="1400" b="1" dirty="0"/>
                  <a:t>Určete:</a:t>
                </a:r>
              </a:p>
              <a:p>
                <a:r>
                  <a:rPr lang="cs-CZ" sz="1400" b="1" dirty="0"/>
                  <a:t>a) funkci poptávky po práci v odvětví oděvů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cs-CZ" sz="1400" b="1" dirty="0"/>
              </a:p>
              <a:p>
                <a:r>
                  <a:rPr lang="cs-CZ" sz="1400" b="1" dirty="0"/>
                  <a:t>b) funkci poptávky po práci v odvětví potravin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cs-CZ" sz="1400" b="1" dirty="0"/>
              </a:p>
              <a:p>
                <a:r>
                  <a:rPr lang="cs-CZ" sz="1400" b="1" dirty="0"/>
                  <a:t>c) funkci relativní nabídky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𝑹𝑺</m:t>
                    </m:r>
                  </m:oMath>
                </a14:m>
                <a:endParaRPr lang="cs-CZ" sz="1400" b="1" dirty="0"/>
              </a:p>
              <a:p>
                <a:r>
                  <a:rPr lang="cs-CZ" sz="1400" b="1" dirty="0"/>
                  <a:t>d) výši nominální mzdy v obou odvětvích</a:t>
                </a:r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3BB4C502-F775-4E80-8B1A-758F1FA02A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712" y="46893"/>
                <a:ext cx="10244755" cy="2337691"/>
              </a:xfrm>
              <a:prstGeom prst="rect">
                <a:avLst/>
              </a:prstGeom>
              <a:blipFill>
                <a:blip r:embed="rId2"/>
                <a:stretch>
                  <a:fillRect l="-119" t="-2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délník 4">
            <a:extLst>
              <a:ext uri="{FF2B5EF4-FFF2-40B4-BE49-F238E27FC236}">
                <a16:creationId xmlns:a16="http://schemas.microsoft.com/office/drawing/2014/main" id="{ED9EAF5B-3E5D-4082-A975-E8A22A3C2285}"/>
              </a:ext>
            </a:extLst>
          </p:cNvPr>
          <p:cNvSpPr/>
          <p:nvPr/>
        </p:nvSpPr>
        <p:spPr>
          <a:xfrm>
            <a:off x="174814" y="219780"/>
            <a:ext cx="1382138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St. </a:t>
            </a:r>
            <a:r>
              <a:rPr lang="cs-CZ" sz="1400" dirty="0"/>
              <a:t>6</a:t>
            </a:r>
            <a:r>
              <a:rPr lang="en-US" sz="1400" dirty="0"/>
              <a:t>7./</a:t>
            </a:r>
            <a:r>
              <a:rPr lang="cs-CZ" sz="1400" dirty="0"/>
              <a:t>3.6.</a:t>
            </a:r>
            <a:r>
              <a:rPr lang="en-US" sz="1400" dirty="0"/>
              <a:t> </a:t>
            </a:r>
            <a:r>
              <a:rPr lang="cs-CZ" sz="1400" dirty="0"/>
              <a:t>Příklady k řešení</a:t>
            </a:r>
            <a:r>
              <a:rPr lang="en-US" sz="1400" dirty="0"/>
              <a:t>/</a:t>
            </a:r>
            <a:r>
              <a:rPr lang="cs-CZ" sz="1400" dirty="0"/>
              <a:t>č.p.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9AA0D250-7B4A-4EA2-8337-FF6DDF29C4AA}"/>
                  </a:ext>
                </a:extLst>
              </p:cNvPr>
              <p:cNvSpPr txBox="1"/>
              <p:nvPr/>
            </p:nvSpPr>
            <p:spPr>
              <a:xfrm>
                <a:off x="256719" y="2903337"/>
                <a:ext cx="97113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9AA0D250-7B4A-4EA2-8337-FF6DDF29C4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19" y="2903337"/>
                <a:ext cx="97113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9C40811B-04EA-462D-AA7C-C2DC90092E7E}"/>
                  </a:ext>
                </a:extLst>
              </p:cNvPr>
              <p:cNvSpPr txBox="1"/>
              <p:nvPr/>
            </p:nvSpPr>
            <p:spPr>
              <a:xfrm>
                <a:off x="954795" y="2903336"/>
                <a:ext cx="97113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9C40811B-04EA-462D-AA7C-C2DC90092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795" y="2903336"/>
                <a:ext cx="97113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Skupina 7">
            <a:extLst>
              <a:ext uri="{FF2B5EF4-FFF2-40B4-BE49-F238E27FC236}">
                <a16:creationId xmlns:a16="http://schemas.microsoft.com/office/drawing/2014/main" id="{67843595-56A9-4706-BF7D-7666B7E7D731}"/>
              </a:ext>
            </a:extLst>
          </p:cNvPr>
          <p:cNvGrpSpPr/>
          <p:nvPr/>
        </p:nvGrpSpPr>
        <p:grpSpPr>
          <a:xfrm>
            <a:off x="256719" y="2851702"/>
            <a:ext cx="1856885" cy="438150"/>
            <a:chOff x="229020" y="3481388"/>
            <a:chExt cx="1856885" cy="438150"/>
          </a:xfrm>
        </p:grpSpPr>
        <p:cxnSp>
          <p:nvCxnSpPr>
            <p:cNvPr id="9" name="Přímá spojnice 8">
              <a:extLst>
                <a:ext uri="{FF2B5EF4-FFF2-40B4-BE49-F238E27FC236}">
                  <a16:creationId xmlns:a16="http://schemas.microsoft.com/office/drawing/2014/main" id="{1DDD81B0-6F75-4E92-9308-6A6521E5258D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D59DE876-09B9-45C4-BC89-F73559350729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bdélník 10">
            <a:extLst>
              <a:ext uri="{FF2B5EF4-FFF2-40B4-BE49-F238E27FC236}">
                <a16:creationId xmlns:a16="http://schemas.microsoft.com/office/drawing/2014/main" id="{E751F763-1363-4860-81EE-83E0B7C83A89}"/>
              </a:ext>
            </a:extLst>
          </p:cNvPr>
          <p:cNvSpPr/>
          <p:nvPr/>
        </p:nvSpPr>
        <p:spPr>
          <a:xfrm>
            <a:off x="2210825" y="2745744"/>
            <a:ext cx="16496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400" b="1" dirty="0">
                <a:solidFill>
                  <a:prstClr val="black"/>
                </a:solidFill>
              </a:rPr>
              <a:t>Vzorce pro výpočet: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2274411C-1F53-4CD4-8357-786B53585649}"/>
                  </a:ext>
                </a:extLst>
              </p:cNvPr>
              <p:cNvSpPr txBox="1"/>
              <p:nvPr/>
            </p:nvSpPr>
            <p:spPr>
              <a:xfrm>
                <a:off x="1347772" y="5124236"/>
                <a:ext cx="1483167" cy="53655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2274411C-1F53-4CD4-8357-786B535856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772" y="5124236"/>
                <a:ext cx="1483167" cy="5365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7FF23179-8D3C-405A-A881-5C03BF8E6FC5}"/>
                  </a:ext>
                </a:extLst>
              </p:cNvPr>
              <p:cNvSpPr txBox="1"/>
              <p:nvPr/>
            </p:nvSpPr>
            <p:spPr>
              <a:xfrm>
                <a:off x="3004655" y="5128514"/>
                <a:ext cx="1483167" cy="53655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7FF23179-8D3C-405A-A881-5C03BF8E6F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655" y="5128514"/>
                <a:ext cx="1483167" cy="5365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0F36A6A6-D2AD-427E-BA33-BDD17E2F4B28}"/>
                  </a:ext>
                </a:extLst>
              </p:cNvPr>
              <p:cNvSpPr txBox="1"/>
              <p:nvPr/>
            </p:nvSpPr>
            <p:spPr>
              <a:xfrm>
                <a:off x="2292813" y="5821536"/>
                <a:ext cx="1333442" cy="50154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𝒅𝒚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0F36A6A6-D2AD-427E-BA33-BDD17E2F4B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2813" y="5821536"/>
                <a:ext cx="1333442" cy="501548"/>
              </a:xfrm>
              <a:prstGeom prst="rect">
                <a:avLst/>
              </a:prstGeom>
              <a:blipFill>
                <a:blip r:embed="rId7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2F6AAFE8-2277-4941-A018-EE6D29EBFDC6}"/>
                  </a:ext>
                </a:extLst>
              </p:cNvPr>
              <p:cNvSpPr txBox="1"/>
              <p:nvPr/>
            </p:nvSpPr>
            <p:spPr>
              <a:xfrm>
                <a:off x="188044" y="3381593"/>
                <a:ext cx="1109133" cy="3532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cs-CZ" sz="1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kumimoji="0" lang="en-US" sz="1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0" lang="cs-CZ" sz="1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cs-CZ" sz="1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𝑲</m:t>
                          </m:r>
                          <m:sSub>
                            <m:sSubPr>
                              <m:ctrlPr>
                                <a:rPr kumimoji="0" lang="cs-CZ" sz="1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cs-CZ" sz="1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kumimoji="0" lang="cs-CZ" sz="1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2F6AAFE8-2277-4941-A018-EE6D29EBFD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44" y="3381593"/>
                <a:ext cx="1109133" cy="3532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2BE9D591-DDA6-4664-9FBA-D45B435811DA}"/>
                  </a:ext>
                </a:extLst>
              </p:cNvPr>
              <p:cNvSpPr txBox="1"/>
              <p:nvPr/>
            </p:nvSpPr>
            <p:spPr>
              <a:xfrm>
                <a:off x="188044" y="3741630"/>
                <a:ext cx="1109133" cy="3532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cs-CZ" sz="1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kumimoji="0" lang="cs-CZ" sz="1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0" lang="cs-CZ" sz="1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cs-CZ" sz="1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𝑻</m:t>
                          </m:r>
                          <m:sSub>
                            <m:sSubPr>
                              <m:ctrlPr>
                                <a:rPr kumimoji="0" lang="cs-CZ" sz="1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cs-CZ" sz="1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kumimoji="0" lang="cs-CZ" sz="1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2BE9D591-DDA6-4664-9FBA-D45B435811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44" y="3741630"/>
                <a:ext cx="1109133" cy="35323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Skupina 16">
            <a:extLst>
              <a:ext uri="{FF2B5EF4-FFF2-40B4-BE49-F238E27FC236}">
                <a16:creationId xmlns:a16="http://schemas.microsoft.com/office/drawing/2014/main" id="{521201C1-BFC0-4E4F-81D8-BBE5DDF2709C}"/>
              </a:ext>
            </a:extLst>
          </p:cNvPr>
          <p:cNvGrpSpPr/>
          <p:nvPr/>
        </p:nvGrpSpPr>
        <p:grpSpPr>
          <a:xfrm>
            <a:off x="174814" y="3414743"/>
            <a:ext cx="1109134" cy="1801693"/>
            <a:chOff x="319088" y="208505"/>
            <a:chExt cx="1219200" cy="758283"/>
          </a:xfrm>
        </p:grpSpPr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5122F500-0279-43C5-B725-A4093236FCF2}"/>
                </a:ext>
              </a:extLst>
            </p:cNvPr>
            <p:cNvCxnSpPr/>
            <p:nvPr/>
          </p:nvCxnSpPr>
          <p:spPr>
            <a:xfrm>
              <a:off x="1538288" y="208505"/>
              <a:ext cx="0" cy="7582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85BED1AB-8787-4588-BE78-307FD1DABEF5}"/>
                </a:ext>
              </a:extLst>
            </p:cNvPr>
            <p:cNvCxnSpPr/>
            <p:nvPr/>
          </p:nvCxnSpPr>
          <p:spPr>
            <a:xfrm flipH="1">
              <a:off x="319088" y="966788"/>
              <a:ext cx="1219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4B9C58A4-D0B9-4F22-B07C-37D0BB2F6F37}"/>
                  </a:ext>
                </a:extLst>
              </p:cNvPr>
              <p:cNvSpPr txBox="1"/>
              <p:nvPr/>
            </p:nvSpPr>
            <p:spPr>
              <a:xfrm>
                <a:off x="297782" y="4386324"/>
                <a:ext cx="81631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𝟐𝟓𝟎𝟎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4B9C58A4-D0B9-4F22-B07C-37D0BB2F6F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782" y="4386324"/>
                <a:ext cx="816313" cy="215444"/>
              </a:xfrm>
              <a:prstGeom prst="rect">
                <a:avLst/>
              </a:prstGeom>
              <a:blipFill>
                <a:blip r:embed="rId10"/>
                <a:stretch>
                  <a:fillRect l="-4478" r="-3731" b="-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2B0102A6-6D83-4F76-AF08-F3E8B57940E2}"/>
                  </a:ext>
                </a:extLst>
              </p:cNvPr>
              <p:cNvSpPr txBox="1"/>
              <p:nvPr/>
            </p:nvSpPr>
            <p:spPr>
              <a:xfrm>
                <a:off x="223279" y="4050262"/>
                <a:ext cx="1029815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𝟒𝟗𝟎𝟎</m:t>
                      </m:r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2B0102A6-6D83-4F76-AF08-F3E8B57940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279" y="4050262"/>
                <a:ext cx="1029815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ovéPole 22">
            <a:extLst>
              <a:ext uri="{FF2B5EF4-FFF2-40B4-BE49-F238E27FC236}">
                <a16:creationId xmlns:a16="http://schemas.microsoft.com/office/drawing/2014/main" id="{D8372726-2102-4358-AE01-51147B12E0F6}"/>
              </a:ext>
            </a:extLst>
          </p:cNvPr>
          <p:cNvSpPr txBox="1"/>
          <p:nvPr/>
        </p:nvSpPr>
        <p:spPr>
          <a:xfrm>
            <a:off x="210454" y="2465588"/>
            <a:ext cx="56778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b="1" dirty="0"/>
              <a:t>a), b)</a:t>
            </a: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F10E041B-0205-491C-A52D-ADD475F674FC}"/>
              </a:ext>
            </a:extLst>
          </p:cNvPr>
          <p:cNvSpPr/>
          <p:nvPr/>
        </p:nvSpPr>
        <p:spPr>
          <a:xfrm>
            <a:off x="1983805" y="4204150"/>
            <a:ext cx="27944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Funkce mezního produktu po práci </a:t>
            </a:r>
          </a:p>
        </p:txBody>
      </p: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4B0FFB44-080D-46AD-91A8-B4285EE196AD}"/>
              </a:ext>
            </a:extLst>
          </p:cNvPr>
          <p:cNvCxnSpPr>
            <a:cxnSpLocks/>
            <a:stCxn id="24" idx="2"/>
          </p:cNvCxnSpPr>
          <p:nvPr/>
        </p:nvCxnSpPr>
        <p:spPr>
          <a:xfrm flipH="1">
            <a:off x="2040152" y="4511927"/>
            <a:ext cx="1340863" cy="6008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D6EEEFB6-06E9-4079-B4C2-72A6AADEBEB4}"/>
              </a:ext>
            </a:extLst>
          </p:cNvPr>
          <p:cNvCxnSpPr>
            <a:cxnSpLocks/>
            <a:stCxn id="24" idx="2"/>
            <a:endCxn id="13" idx="0"/>
          </p:cNvCxnSpPr>
          <p:nvPr/>
        </p:nvCxnSpPr>
        <p:spPr>
          <a:xfrm>
            <a:off x="3381015" y="4511927"/>
            <a:ext cx="365224" cy="6165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délník 26">
            <a:extLst>
              <a:ext uri="{FF2B5EF4-FFF2-40B4-BE49-F238E27FC236}">
                <a16:creationId xmlns:a16="http://schemas.microsoft.com/office/drawing/2014/main" id="{315A3B1F-3136-4124-9EE5-F1B63871A450}"/>
              </a:ext>
            </a:extLst>
          </p:cNvPr>
          <p:cNvSpPr/>
          <p:nvPr/>
        </p:nvSpPr>
        <p:spPr>
          <a:xfrm>
            <a:off x="2199610" y="3115633"/>
            <a:ext cx="21546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Funkce poptávky po práci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>
                <a:extLst>
                  <a:ext uri="{FF2B5EF4-FFF2-40B4-BE49-F238E27FC236}">
                    <a16:creationId xmlns:a16="http://schemas.microsoft.com/office/drawing/2014/main" id="{104A3EAB-52BB-4A58-81F2-DDDF996508EA}"/>
                  </a:ext>
                </a:extLst>
              </p:cNvPr>
              <p:cNvSpPr txBox="1"/>
              <p:nvPr/>
            </p:nvSpPr>
            <p:spPr>
              <a:xfrm>
                <a:off x="1786043" y="3680302"/>
                <a:ext cx="1464375" cy="32624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28" name="TextovéPole 27">
                <a:extLst>
                  <a:ext uri="{FF2B5EF4-FFF2-40B4-BE49-F238E27FC236}">
                    <a16:creationId xmlns:a16="http://schemas.microsoft.com/office/drawing/2014/main" id="{104A3EAB-52BB-4A58-81F2-DDDF996508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043" y="3680302"/>
                <a:ext cx="1464375" cy="3262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>
                <a:extLst>
                  <a:ext uri="{FF2B5EF4-FFF2-40B4-BE49-F238E27FC236}">
                    <a16:creationId xmlns:a16="http://schemas.microsoft.com/office/drawing/2014/main" id="{6EA0CF08-FFD7-494A-962B-FCBA3E843807}"/>
                  </a:ext>
                </a:extLst>
              </p:cNvPr>
              <p:cNvSpPr txBox="1"/>
              <p:nvPr/>
            </p:nvSpPr>
            <p:spPr>
              <a:xfrm>
                <a:off x="3276925" y="3680302"/>
                <a:ext cx="1464375" cy="32624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29" name="TextovéPole 28">
                <a:extLst>
                  <a:ext uri="{FF2B5EF4-FFF2-40B4-BE49-F238E27FC236}">
                    <a16:creationId xmlns:a16="http://schemas.microsoft.com/office/drawing/2014/main" id="{6EA0CF08-FFD7-494A-962B-FCBA3E8438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925" y="3680302"/>
                <a:ext cx="1464375" cy="3262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3FBBB7BB-A10B-496A-89A6-BB07080395A1}"/>
              </a:ext>
            </a:extLst>
          </p:cNvPr>
          <p:cNvCxnSpPr>
            <a:cxnSpLocks/>
            <a:stCxn id="27" idx="2"/>
            <a:endCxn id="28" idx="0"/>
          </p:cNvCxnSpPr>
          <p:nvPr/>
        </p:nvCxnSpPr>
        <p:spPr>
          <a:xfrm flipH="1">
            <a:off x="2518231" y="3423410"/>
            <a:ext cx="758694" cy="2568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D7779BEE-BC4F-44F2-A141-608C888F44B8}"/>
              </a:ext>
            </a:extLst>
          </p:cNvPr>
          <p:cNvCxnSpPr>
            <a:cxnSpLocks/>
            <a:stCxn id="27" idx="2"/>
            <a:endCxn id="29" idx="0"/>
          </p:cNvCxnSpPr>
          <p:nvPr/>
        </p:nvCxnSpPr>
        <p:spPr>
          <a:xfrm>
            <a:off x="3276925" y="3423410"/>
            <a:ext cx="732188" cy="2568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>
                <a:extLst>
                  <a:ext uri="{FF2B5EF4-FFF2-40B4-BE49-F238E27FC236}">
                    <a16:creationId xmlns:a16="http://schemas.microsoft.com/office/drawing/2014/main" id="{BF640CE4-E0BD-44A8-8B17-2D26CA5E8780}"/>
                  </a:ext>
                </a:extLst>
              </p:cNvPr>
              <p:cNvSpPr txBox="1"/>
              <p:nvPr/>
            </p:nvSpPr>
            <p:spPr>
              <a:xfrm>
                <a:off x="7252414" y="2969158"/>
                <a:ext cx="656966" cy="6060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𝟑𝟓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ovéPole 33">
                <a:extLst>
                  <a:ext uri="{FF2B5EF4-FFF2-40B4-BE49-F238E27FC236}">
                    <a16:creationId xmlns:a16="http://schemas.microsoft.com/office/drawing/2014/main" id="{BF640CE4-E0BD-44A8-8B17-2D26CA5E87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2414" y="2969158"/>
                <a:ext cx="656966" cy="60606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délník 34">
                <a:extLst>
                  <a:ext uri="{FF2B5EF4-FFF2-40B4-BE49-F238E27FC236}">
                    <a16:creationId xmlns:a16="http://schemas.microsoft.com/office/drawing/2014/main" id="{F65C17DD-D330-4725-8E8C-9DE8E0DB9012}"/>
                  </a:ext>
                </a:extLst>
              </p:cNvPr>
              <p:cNvSpPr/>
              <p:nvPr/>
            </p:nvSpPr>
            <p:spPr>
              <a:xfrm>
                <a:off x="5365638" y="2515097"/>
                <a:ext cx="1570238" cy="3857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  <m:sSub>
                                    <m:sSubPr>
                                      <m:ctrlP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5" name="Obdélník 34">
                <a:extLst>
                  <a:ext uri="{FF2B5EF4-FFF2-40B4-BE49-F238E27FC236}">
                    <a16:creationId xmlns:a16="http://schemas.microsoft.com/office/drawing/2014/main" id="{F65C17DD-D330-4725-8E8C-9DE8E0DB90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638" y="2515097"/>
                <a:ext cx="1570238" cy="38574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délník 35">
                <a:extLst>
                  <a:ext uri="{FF2B5EF4-FFF2-40B4-BE49-F238E27FC236}">
                    <a16:creationId xmlns:a16="http://schemas.microsoft.com/office/drawing/2014/main" id="{884800B2-C8C5-4397-BBA4-BA3A18980BD7}"/>
                  </a:ext>
                </a:extLst>
              </p:cNvPr>
              <p:cNvSpPr/>
              <p:nvPr/>
            </p:nvSpPr>
            <p:spPr>
              <a:xfrm>
                <a:off x="6702807" y="2520099"/>
                <a:ext cx="1331647" cy="3807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</m:rad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6" name="Obdélník 35">
                <a:extLst>
                  <a:ext uri="{FF2B5EF4-FFF2-40B4-BE49-F238E27FC236}">
                    <a16:creationId xmlns:a16="http://schemas.microsoft.com/office/drawing/2014/main" id="{884800B2-C8C5-4397-BBA4-BA3A18980B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2807" y="2520099"/>
                <a:ext cx="1331647" cy="38074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>
                <a:extLst>
                  <a:ext uri="{FF2B5EF4-FFF2-40B4-BE49-F238E27FC236}">
                    <a16:creationId xmlns:a16="http://schemas.microsoft.com/office/drawing/2014/main" id="{ED5C4618-C45C-4818-9900-B3F98B3B390D}"/>
                  </a:ext>
                </a:extLst>
              </p:cNvPr>
              <p:cNvSpPr/>
              <p:nvPr/>
            </p:nvSpPr>
            <p:spPr>
              <a:xfrm>
                <a:off x="7801345" y="2424258"/>
                <a:ext cx="1214500" cy="509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</m:rad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bSup>
                                <m:sSubSup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f>
                                    <m:fPr>
                                      <m:ctrlP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7" name="Obdélník 36">
                <a:extLst>
                  <a:ext uri="{FF2B5EF4-FFF2-40B4-BE49-F238E27FC236}">
                    <a16:creationId xmlns:a16="http://schemas.microsoft.com/office/drawing/2014/main" id="{ED5C4618-C45C-4818-9900-B3F98B3B39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1345" y="2424258"/>
                <a:ext cx="1214500" cy="50911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DFFBAC71-9DD0-4025-ADC0-02FFD538C8D0}"/>
                  </a:ext>
                </a:extLst>
              </p:cNvPr>
              <p:cNvSpPr/>
              <p:nvPr/>
            </p:nvSpPr>
            <p:spPr>
              <a:xfrm>
                <a:off x="8737147" y="2424258"/>
                <a:ext cx="1579215" cy="5365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</m:rad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f>
                            <m:f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8" name="Obdélník 37">
                <a:extLst>
                  <a:ext uri="{FF2B5EF4-FFF2-40B4-BE49-F238E27FC236}">
                    <a16:creationId xmlns:a16="http://schemas.microsoft.com/office/drawing/2014/main" id="{DFFBAC71-9DD0-4025-ADC0-02FFD538C8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7147" y="2424258"/>
                <a:ext cx="1579215" cy="53655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bdélník 38">
                <a:extLst>
                  <a:ext uri="{FF2B5EF4-FFF2-40B4-BE49-F238E27FC236}">
                    <a16:creationId xmlns:a16="http://schemas.microsoft.com/office/drawing/2014/main" id="{F3DE29DE-631F-411C-8194-A46FEE77C757}"/>
                  </a:ext>
                </a:extLst>
              </p:cNvPr>
              <p:cNvSpPr/>
              <p:nvPr/>
            </p:nvSpPr>
            <p:spPr>
              <a:xfrm>
                <a:off x="10111399" y="2419647"/>
                <a:ext cx="1316130" cy="5365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</m:rad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bSup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9" name="Obdélník 38">
                <a:extLst>
                  <a:ext uri="{FF2B5EF4-FFF2-40B4-BE49-F238E27FC236}">
                    <a16:creationId xmlns:a16="http://schemas.microsoft.com/office/drawing/2014/main" id="{F3DE29DE-631F-411C-8194-A46FEE77C7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1399" y="2419647"/>
                <a:ext cx="1316130" cy="53655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bdélník 39">
                <a:extLst>
                  <a:ext uri="{FF2B5EF4-FFF2-40B4-BE49-F238E27FC236}">
                    <a16:creationId xmlns:a16="http://schemas.microsoft.com/office/drawing/2014/main" id="{D30731D1-A5AE-47D6-A712-B5558BFD069A}"/>
                  </a:ext>
                </a:extLst>
              </p:cNvPr>
              <p:cNvSpPr/>
              <p:nvPr/>
            </p:nvSpPr>
            <p:spPr>
              <a:xfrm>
                <a:off x="11252164" y="2409298"/>
                <a:ext cx="836959" cy="635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𝑲</m:t>
                              </m:r>
                            </m:e>
                          </m:rad>
                        </m:num>
                        <m:den>
                          <m:r>
                            <a:rPr lang="cs-CZ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0" name="Obdélník 39">
                <a:extLst>
                  <a:ext uri="{FF2B5EF4-FFF2-40B4-BE49-F238E27FC236}">
                    <a16:creationId xmlns:a16="http://schemas.microsoft.com/office/drawing/2014/main" id="{D30731D1-A5AE-47D6-A712-B5558BFD06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2164" y="2409298"/>
                <a:ext cx="836959" cy="63594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>
                <a:extLst>
                  <a:ext uri="{FF2B5EF4-FFF2-40B4-BE49-F238E27FC236}">
                    <a16:creationId xmlns:a16="http://schemas.microsoft.com/office/drawing/2014/main" id="{9153B53F-2034-4550-B592-CCC7A687F57C}"/>
                  </a:ext>
                </a:extLst>
              </p:cNvPr>
              <p:cNvSpPr/>
              <p:nvPr/>
            </p:nvSpPr>
            <p:spPr>
              <a:xfrm>
                <a:off x="5836626" y="2923169"/>
                <a:ext cx="956800" cy="635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𝟎𝟎</m:t>
                              </m:r>
                            </m:e>
                          </m:rad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1" name="Obdélník 40">
                <a:extLst>
                  <a:ext uri="{FF2B5EF4-FFF2-40B4-BE49-F238E27FC236}">
                    <a16:creationId xmlns:a16="http://schemas.microsoft.com/office/drawing/2014/main" id="{9153B53F-2034-4550-B592-CCC7A687F5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6626" y="2923169"/>
                <a:ext cx="956800" cy="635943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>
                <a:extLst>
                  <a:ext uri="{FF2B5EF4-FFF2-40B4-BE49-F238E27FC236}">
                    <a16:creationId xmlns:a16="http://schemas.microsoft.com/office/drawing/2014/main" id="{54ADF343-4BE4-4FEF-9412-C0941AB60FA6}"/>
                  </a:ext>
                </a:extLst>
              </p:cNvPr>
              <p:cNvSpPr/>
              <p:nvPr/>
            </p:nvSpPr>
            <p:spPr>
              <a:xfrm>
                <a:off x="6572289" y="2968941"/>
                <a:ext cx="836959" cy="5874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2" name="Obdélník 41">
                <a:extLst>
                  <a:ext uri="{FF2B5EF4-FFF2-40B4-BE49-F238E27FC236}">
                    <a16:creationId xmlns:a16="http://schemas.microsoft.com/office/drawing/2014/main" id="{54ADF343-4BE4-4FEF-9412-C0941AB60F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289" y="2968941"/>
                <a:ext cx="836959" cy="58746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délník 42">
                <a:extLst>
                  <a:ext uri="{FF2B5EF4-FFF2-40B4-BE49-F238E27FC236}">
                    <a16:creationId xmlns:a16="http://schemas.microsoft.com/office/drawing/2014/main" id="{E7C1BA03-4E41-453C-AAA8-07D10DF8A949}"/>
                  </a:ext>
                </a:extLst>
              </p:cNvPr>
              <p:cNvSpPr/>
              <p:nvPr/>
            </p:nvSpPr>
            <p:spPr>
              <a:xfrm>
                <a:off x="9742288" y="3304310"/>
                <a:ext cx="1799659" cy="591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𝟑𝟓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3" name="Obdélník 42">
                <a:extLst>
                  <a:ext uri="{FF2B5EF4-FFF2-40B4-BE49-F238E27FC236}">
                    <a16:creationId xmlns:a16="http://schemas.microsoft.com/office/drawing/2014/main" id="{E7C1BA03-4E41-453C-AAA8-07D10DF8A9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2288" y="3304310"/>
                <a:ext cx="1799659" cy="59182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>
                <a:extLst>
                  <a:ext uri="{FF2B5EF4-FFF2-40B4-BE49-F238E27FC236}">
                    <a16:creationId xmlns:a16="http://schemas.microsoft.com/office/drawing/2014/main" id="{1A43FEFA-CC08-46DD-AC30-38C6FA056CB8}"/>
                  </a:ext>
                </a:extLst>
              </p:cNvPr>
              <p:cNvSpPr txBox="1"/>
              <p:nvPr/>
            </p:nvSpPr>
            <p:spPr>
              <a:xfrm>
                <a:off x="7860565" y="3428940"/>
                <a:ext cx="1464375" cy="32624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56" name="TextovéPole 55">
                <a:extLst>
                  <a:ext uri="{FF2B5EF4-FFF2-40B4-BE49-F238E27FC236}">
                    <a16:creationId xmlns:a16="http://schemas.microsoft.com/office/drawing/2014/main" id="{1A43FEFA-CC08-46DD-AC30-38C6FA056C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565" y="3428940"/>
                <a:ext cx="1464375" cy="326243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Šipka: doprava 59">
            <a:extLst>
              <a:ext uri="{FF2B5EF4-FFF2-40B4-BE49-F238E27FC236}">
                <a16:creationId xmlns:a16="http://schemas.microsoft.com/office/drawing/2014/main" id="{D8EBB557-46F3-4956-8C81-69B76A50EEB6}"/>
              </a:ext>
            </a:extLst>
          </p:cNvPr>
          <p:cNvSpPr/>
          <p:nvPr/>
        </p:nvSpPr>
        <p:spPr>
          <a:xfrm>
            <a:off x="9272360" y="3538822"/>
            <a:ext cx="401474" cy="115371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61" name="Obdélník 60">
            <a:extLst>
              <a:ext uri="{FF2B5EF4-FFF2-40B4-BE49-F238E27FC236}">
                <a16:creationId xmlns:a16="http://schemas.microsoft.com/office/drawing/2014/main" id="{4D6A9B9D-DDE3-405B-862E-7B700EB6A63E}"/>
              </a:ext>
            </a:extLst>
          </p:cNvPr>
          <p:cNvSpPr/>
          <p:nvPr/>
        </p:nvSpPr>
        <p:spPr>
          <a:xfrm>
            <a:off x="4902903" y="2409298"/>
            <a:ext cx="36580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a) 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C3C7E746-D67A-4BAF-8A67-21BD5D35B474}"/>
                  </a:ext>
                </a:extLst>
              </p:cNvPr>
              <p:cNvSpPr txBox="1"/>
              <p:nvPr/>
            </p:nvSpPr>
            <p:spPr>
              <a:xfrm>
                <a:off x="297782" y="4630053"/>
                <a:ext cx="5913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C3C7E746-D67A-4BAF-8A67-21BD5D35B4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782" y="4630053"/>
                <a:ext cx="591316" cy="215444"/>
              </a:xfrm>
              <a:prstGeom prst="rect">
                <a:avLst/>
              </a:prstGeom>
              <a:blipFill>
                <a:blip r:embed="rId25"/>
                <a:stretch>
                  <a:fillRect l="-6186" r="-6186" b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64">
                <a:extLst>
                  <a:ext uri="{FF2B5EF4-FFF2-40B4-BE49-F238E27FC236}">
                    <a16:creationId xmlns:a16="http://schemas.microsoft.com/office/drawing/2014/main" id="{26BA3EB7-285F-47A8-BD07-55DEB43982B9}"/>
                  </a:ext>
                </a:extLst>
              </p:cNvPr>
              <p:cNvSpPr txBox="1"/>
              <p:nvPr/>
            </p:nvSpPr>
            <p:spPr>
              <a:xfrm>
                <a:off x="293613" y="4889353"/>
                <a:ext cx="5913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5" name="TextovéPole 64">
                <a:extLst>
                  <a:ext uri="{FF2B5EF4-FFF2-40B4-BE49-F238E27FC236}">
                    <a16:creationId xmlns:a16="http://schemas.microsoft.com/office/drawing/2014/main" id="{26BA3EB7-285F-47A8-BD07-55DEB43982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13" y="4889353"/>
                <a:ext cx="591316" cy="215444"/>
              </a:xfrm>
              <a:prstGeom prst="rect">
                <a:avLst/>
              </a:prstGeom>
              <a:blipFill>
                <a:blip r:embed="rId26"/>
                <a:stretch>
                  <a:fillRect l="-6186" r="-6186" b="-171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Přímá spojnice 66">
            <a:extLst>
              <a:ext uri="{FF2B5EF4-FFF2-40B4-BE49-F238E27FC236}">
                <a16:creationId xmlns:a16="http://schemas.microsoft.com/office/drawing/2014/main" id="{EF465335-CCA7-4249-95D9-2ED7FD7EF912}"/>
              </a:ext>
            </a:extLst>
          </p:cNvPr>
          <p:cNvCxnSpPr>
            <a:cxnSpLocks/>
          </p:cNvCxnSpPr>
          <p:nvPr/>
        </p:nvCxnSpPr>
        <p:spPr>
          <a:xfrm flipV="1">
            <a:off x="5707001" y="4046589"/>
            <a:ext cx="6182700" cy="136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Obdélník 70">
                <a:extLst>
                  <a:ext uri="{FF2B5EF4-FFF2-40B4-BE49-F238E27FC236}">
                    <a16:creationId xmlns:a16="http://schemas.microsoft.com/office/drawing/2014/main" id="{37212C10-8F93-4B26-BCE8-F378667B0499}"/>
                  </a:ext>
                </a:extLst>
              </p:cNvPr>
              <p:cNvSpPr/>
              <p:nvPr/>
            </p:nvSpPr>
            <p:spPr>
              <a:xfrm>
                <a:off x="5435464" y="4315589"/>
                <a:ext cx="1544589" cy="3857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  <m:sSub>
                                    <m:sSubPr>
                                      <m:ctrlP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en-US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1" name="Obdélník 70">
                <a:extLst>
                  <a:ext uri="{FF2B5EF4-FFF2-40B4-BE49-F238E27FC236}">
                    <a16:creationId xmlns:a16="http://schemas.microsoft.com/office/drawing/2014/main" id="{37212C10-8F93-4B26-BCE8-F378667B04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464" y="4315589"/>
                <a:ext cx="1544589" cy="38574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Obdélník 71">
                <a:extLst>
                  <a:ext uri="{FF2B5EF4-FFF2-40B4-BE49-F238E27FC236}">
                    <a16:creationId xmlns:a16="http://schemas.microsoft.com/office/drawing/2014/main" id="{AA4B1BDF-57DE-40B0-8248-1668D24F005A}"/>
                  </a:ext>
                </a:extLst>
              </p:cNvPr>
              <p:cNvSpPr/>
              <p:nvPr/>
            </p:nvSpPr>
            <p:spPr>
              <a:xfrm>
                <a:off x="6737143" y="4315589"/>
                <a:ext cx="1297150" cy="3807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</m:rad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en-US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2" name="Obdélník 71">
                <a:extLst>
                  <a:ext uri="{FF2B5EF4-FFF2-40B4-BE49-F238E27FC236}">
                    <a16:creationId xmlns:a16="http://schemas.microsoft.com/office/drawing/2014/main" id="{AA4B1BDF-57DE-40B0-8248-1668D24F00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143" y="4315589"/>
                <a:ext cx="1297150" cy="38074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Obdélník 72">
                <a:extLst>
                  <a:ext uri="{FF2B5EF4-FFF2-40B4-BE49-F238E27FC236}">
                    <a16:creationId xmlns:a16="http://schemas.microsoft.com/office/drawing/2014/main" id="{804211B5-2CD4-4A80-90BC-3A216F2A5049}"/>
                  </a:ext>
                </a:extLst>
              </p:cNvPr>
              <p:cNvSpPr/>
              <p:nvPr/>
            </p:nvSpPr>
            <p:spPr>
              <a:xfrm>
                <a:off x="7820742" y="4196097"/>
                <a:ext cx="1188852" cy="509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</m:rad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bSup>
                                <m:sSubSup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f>
                                    <m:fPr>
                                      <m:ctrlP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3" name="Obdélník 72">
                <a:extLst>
                  <a:ext uri="{FF2B5EF4-FFF2-40B4-BE49-F238E27FC236}">
                    <a16:creationId xmlns:a16="http://schemas.microsoft.com/office/drawing/2014/main" id="{804211B5-2CD4-4A80-90BC-3A216F2A50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742" y="4196097"/>
                <a:ext cx="1188852" cy="509114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Obdélník 73">
                <a:extLst>
                  <a:ext uri="{FF2B5EF4-FFF2-40B4-BE49-F238E27FC236}">
                    <a16:creationId xmlns:a16="http://schemas.microsoft.com/office/drawing/2014/main" id="{17B0E89C-332A-4470-9453-DC8A0DC8B131}"/>
                  </a:ext>
                </a:extLst>
              </p:cNvPr>
              <p:cNvSpPr/>
              <p:nvPr/>
            </p:nvSpPr>
            <p:spPr>
              <a:xfrm>
                <a:off x="8798351" y="4181221"/>
                <a:ext cx="1369029" cy="5365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</m:rad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f>
                            <m:f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4" name="Obdélník 73">
                <a:extLst>
                  <a:ext uri="{FF2B5EF4-FFF2-40B4-BE49-F238E27FC236}">
                    <a16:creationId xmlns:a16="http://schemas.microsoft.com/office/drawing/2014/main" id="{17B0E89C-332A-4470-9453-DC8A0DC8B1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8351" y="4181221"/>
                <a:ext cx="1369029" cy="536557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Obdélník 74">
                <a:extLst>
                  <a:ext uri="{FF2B5EF4-FFF2-40B4-BE49-F238E27FC236}">
                    <a16:creationId xmlns:a16="http://schemas.microsoft.com/office/drawing/2014/main" id="{8E96A8ED-EA35-4A1D-8AAF-F2CC835CE31E}"/>
                  </a:ext>
                </a:extLst>
              </p:cNvPr>
              <p:cNvSpPr/>
              <p:nvPr/>
            </p:nvSpPr>
            <p:spPr>
              <a:xfrm>
                <a:off x="9890869" y="4240820"/>
                <a:ext cx="1290481" cy="5365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</m:rad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5" name="Obdélník 74">
                <a:extLst>
                  <a:ext uri="{FF2B5EF4-FFF2-40B4-BE49-F238E27FC236}">
                    <a16:creationId xmlns:a16="http://schemas.microsoft.com/office/drawing/2014/main" id="{8E96A8ED-EA35-4A1D-8AAF-F2CC835CE3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0869" y="4240820"/>
                <a:ext cx="1290481" cy="536557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Obdélník 75">
                <a:extLst>
                  <a:ext uri="{FF2B5EF4-FFF2-40B4-BE49-F238E27FC236}">
                    <a16:creationId xmlns:a16="http://schemas.microsoft.com/office/drawing/2014/main" id="{978A4BA7-2E3E-467F-AA99-1A7AE577F8A0}"/>
                  </a:ext>
                </a:extLst>
              </p:cNvPr>
              <p:cNvSpPr/>
              <p:nvPr/>
            </p:nvSpPr>
            <p:spPr>
              <a:xfrm>
                <a:off x="11013787" y="4242305"/>
                <a:ext cx="1021498" cy="635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𝑻</m:t>
                              </m:r>
                            </m:e>
                          </m:rad>
                        </m:num>
                        <m:den>
                          <m:r>
                            <a:rPr lang="cs-CZ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6" name="Obdélník 75">
                <a:extLst>
                  <a:ext uri="{FF2B5EF4-FFF2-40B4-BE49-F238E27FC236}">
                    <a16:creationId xmlns:a16="http://schemas.microsoft.com/office/drawing/2014/main" id="{978A4BA7-2E3E-467F-AA99-1A7AE577F8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3787" y="4242305"/>
                <a:ext cx="1021498" cy="635943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Obdélník 76">
                <a:extLst>
                  <a:ext uri="{FF2B5EF4-FFF2-40B4-BE49-F238E27FC236}">
                    <a16:creationId xmlns:a16="http://schemas.microsoft.com/office/drawing/2014/main" id="{66B46C09-ED0F-422A-9705-729849A61C44}"/>
                  </a:ext>
                </a:extLst>
              </p:cNvPr>
              <p:cNvSpPr/>
              <p:nvPr/>
            </p:nvSpPr>
            <p:spPr>
              <a:xfrm>
                <a:off x="5921583" y="4730383"/>
                <a:ext cx="956800" cy="6381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𝟎𝟎</m:t>
                              </m:r>
                            </m:e>
                          </m:rad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7" name="Obdélník 76">
                <a:extLst>
                  <a:ext uri="{FF2B5EF4-FFF2-40B4-BE49-F238E27FC236}">
                    <a16:creationId xmlns:a16="http://schemas.microsoft.com/office/drawing/2014/main" id="{66B46C09-ED0F-422A-9705-729849A61C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583" y="4730383"/>
                <a:ext cx="956800" cy="638123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Obdélník 77">
                <a:extLst>
                  <a:ext uri="{FF2B5EF4-FFF2-40B4-BE49-F238E27FC236}">
                    <a16:creationId xmlns:a16="http://schemas.microsoft.com/office/drawing/2014/main" id="{4FCAA323-6953-4AF6-A5FD-04FCD3FBA869}"/>
                  </a:ext>
                </a:extLst>
              </p:cNvPr>
              <p:cNvSpPr/>
              <p:nvPr/>
            </p:nvSpPr>
            <p:spPr>
              <a:xfrm>
                <a:off x="6636717" y="4756545"/>
                <a:ext cx="836960" cy="591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8" name="Obdélník 77">
                <a:extLst>
                  <a:ext uri="{FF2B5EF4-FFF2-40B4-BE49-F238E27FC236}">
                    <a16:creationId xmlns:a16="http://schemas.microsoft.com/office/drawing/2014/main" id="{4FCAA323-6953-4AF6-A5FD-04FCD3FBA8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717" y="4756545"/>
                <a:ext cx="836960" cy="591829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ovéPole 78">
                <a:extLst>
                  <a:ext uri="{FF2B5EF4-FFF2-40B4-BE49-F238E27FC236}">
                    <a16:creationId xmlns:a16="http://schemas.microsoft.com/office/drawing/2014/main" id="{780FB295-A253-4FEB-A5F9-5B69EAEFD083}"/>
                  </a:ext>
                </a:extLst>
              </p:cNvPr>
              <p:cNvSpPr txBox="1"/>
              <p:nvPr/>
            </p:nvSpPr>
            <p:spPr>
              <a:xfrm>
                <a:off x="7309710" y="4764431"/>
                <a:ext cx="722666" cy="5918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9" name="TextovéPole 78">
                <a:extLst>
                  <a:ext uri="{FF2B5EF4-FFF2-40B4-BE49-F238E27FC236}">
                    <a16:creationId xmlns:a16="http://schemas.microsoft.com/office/drawing/2014/main" id="{780FB295-A253-4FEB-A5F9-5B69EAEFD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9710" y="4764431"/>
                <a:ext cx="722666" cy="591829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Obdélník 79">
                <a:extLst>
                  <a:ext uri="{FF2B5EF4-FFF2-40B4-BE49-F238E27FC236}">
                    <a16:creationId xmlns:a16="http://schemas.microsoft.com/office/drawing/2014/main" id="{431A689D-53BD-4413-AD48-4DA8989BA292}"/>
                  </a:ext>
                </a:extLst>
              </p:cNvPr>
              <p:cNvSpPr/>
              <p:nvPr/>
            </p:nvSpPr>
            <p:spPr>
              <a:xfrm>
                <a:off x="9842517" y="5207736"/>
                <a:ext cx="1783629" cy="6060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𝟕𝟓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80" name="Obdélník 79">
                <a:extLst>
                  <a:ext uri="{FF2B5EF4-FFF2-40B4-BE49-F238E27FC236}">
                    <a16:creationId xmlns:a16="http://schemas.microsoft.com/office/drawing/2014/main" id="{431A689D-53BD-4413-AD48-4DA8989BA2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2517" y="5207736"/>
                <a:ext cx="1783629" cy="606063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ovéPole 80">
                <a:extLst>
                  <a:ext uri="{FF2B5EF4-FFF2-40B4-BE49-F238E27FC236}">
                    <a16:creationId xmlns:a16="http://schemas.microsoft.com/office/drawing/2014/main" id="{9474927C-5D01-4907-AA16-4FEE0C43C27F}"/>
                  </a:ext>
                </a:extLst>
              </p:cNvPr>
              <p:cNvSpPr txBox="1"/>
              <p:nvPr/>
            </p:nvSpPr>
            <p:spPr>
              <a:xfrm>
                <a:off x="7960794" y="5332366"/>
                <a:ext cx="1464375" cy="32624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>
          <p:sp>
            <p:nvSpPr>
              <p:cNvPr id="81" name="TextovéPole 80">
                <a:extLst>
                  <a:ext uri="{FF2B5EF4-FFF2-40B4-BE49-F238E27FC236}">
                    <a16:creationId xmlns:a16="http://schemas.microsoft.com/office/drawing/2014/main" id="{9474927C-5D01-4907-AA16-4FEE0C43C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0794" y="5332366"/>
                <a:ext cx="1464375" cy="326243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Šipka: doprava 81">
            <a:extLst>
              <a:ext uri="{FF2B5EF4-FFF2-40B4-BE49-F238E27FC236}">
                <a16:creationId xmlns:a16="http://schemas.microsoft.com/office/drawing/2014/main" id="{8835718F-82E3-4A19-9D99-12B705FB2ABF}"/>
              </a:ext>
            </a:extLst>
          </p:cNvPr>
          <p:cNvSpPr/>
          <p:nvPr/>
        </p:nvSpPr>
        <p:spPr>
          <a:xfrm>
            <a:off x="9372589" y="5442248"/>
            <a:ext cx="401474" cy="115371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84" name="Obdélník 83">
            <a:extLst>
              <a:ext uri="{FF2B5EF4-FFF2-40B4-BE49-F238E27FC236}">
                <a16:creationId xmlns:a16="http://schemas.microsoft.com/office/drawing/2014/main" id="{680747E9-C592-49F7-A4EC-3789FA21C58C}"/>
              </a:ext>
            </a:extLst>
          </p:cNvPr>
          <p:cNvSpPr/>
          <p:nvPr/>
        </p:nvSpPr>
        <p:spPr>
          <a:xfrm>
            <a:off x="4967395" y="3957929"/>
            <a:ext cx="3738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b) </a:t>
            </a:r>
            <a:endParaRPr lang="cs-CZ" b="1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91CAA2D-FE75-4A96-AAC1-F72493EE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80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/>
      <p:bldP spid="11" grpId="0"/>
      <p:bldP spid="12" grpId="0" animBg="1"/>
      <p:bldP spid="13" grpId="0" animBg="1"/>
      <p:bldP spid="14" grpId="0" animBg="1"/>
      <p:bldP spid="15" grpId="0"/>
      <p:bldP spid="16" grpId="0"/>
      <p:bldP spid="20" grpId="0"/>
      <p:bldP spid="22" grpId="0"/>
      <p:bldP spid="23" grpId="0" animBg="1"/>
      <p:bldP spid="24" grpId="0"/>
      <p:bldP spid="27" grpId="0"/>
      <p:bldP spid="28" grpId="0" animBg="1"/>
      <p:bldP spid="29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6" grpId="0"/>
      <p:bldP spid="60" grpId="0" animBg="1"/>
      <p:bldP spid="61" grpId="0" animBg="1"/>
      <p:bldP spid="64" grpId="0"/>
      <p:bldP spid="65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 animBg="1"/>
      <p:bldP spid="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FBF57431-4567-428B-9276-BEF35D126D53}"/>
                  </a:ext>
                </a:extLst>
              </p:cNvPr>
              <p:cNvSpPr/>
              <p:nvPr/>
            </p:nvSpPr>
            <p:spPr>
              <a:xfrm>
                <a:off x="1904508" y="70106"/>
                <a:ext cx="10112678" cy="23376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b="1" dirty="0"/>
                  <a:t>Ekonomika vyrábí dva statky: oděvy s využitím práce a kapitálu a potraviny s využitím práce a půdy. Půda je specifická pro odvětví výroby potravin a fyzický kapitál pro odvětví výroby oděvů. Množství půdy v zemi 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𝟐𝟓𝟎𝟎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 a množství fyzického kapitálu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𝑲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𝟗𝟎𝟎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jednotek. Práce je mobilní faktor, jeho množství v zemi 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𝟒𝟎𝟎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jednotek. Produkční funkce výroby obou statků byly odhadnuty v následujících tvarech: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  <m:sSub>
                          <m:sSubPr>
                            <m:ctrlP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rad>
                  </m:oMath>
                </a14:m>
                <a:r>
                  <a:rPr lang="cs-CZ" sz="1400" b="1" dirty="0"/>
                  <a:t>pro odvětví produkce oděvů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  <m:sSub>
                          <m:sSubPr>
                            <m:ctrlP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rad>
                  </m:oMath>
                </a14:m>
                <a:r>
                  <a:rPr lang="en-US" sz="1400" b="1" dirty="0"/>
                  <a:t> </a:t>
                </a:r>
                <a:r>
                  <a:rPr lang="cs-CZ" sz="1400" b="1" dirty="0"/>
                  <a:t>u potravin. Ceny obou statků (které se neliší od cen domácích) jsou na světovém trhu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cs-CZ" sz="1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cs-CZ" sz="1400" b="1" dirty="0"/>
                  <a:t>, resp.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cs-CZ" sz="1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cs-CZ" sz="1400" b="1" dirty="0"/>
                  <a:t>.</a:t>
                </a:r>
              </a:p>
              <a:p>
                <a:r>
                  <a:rPr lang="cs-CZ" sz="1400" b="1" dirty="0"/>
                  <a:t>Určete:</a:t>
                </a:r>
              </a:p>
              <a:p>
                <a:r>
                  <a:rPr lang="cs-CZ" sz="1400" b="1" dirty="0"/>
                  <a:t>a) funkci poptávky po práci v odvětví oděvů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cs-CZ" sz="1400" b="1" dirty="0"/>
              </a:p>
              <a:p>
                <a:r>
                  <a:rPr lang="cs-CZ" sz="1400" b="1" dirty="0"/>
                  <a:t>b) funkci poptávky po práci v odvětví potravin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cs-CZ" sz="1400" b="1" dirty="0"/>
              </a:p>
              <a:p>
                <a:r>
                  <a:rPr lang="cs-CZ" sz="1400" b="1" dirty="0"/>
                  <a:t>c) funkci relativní nabídky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𝑹𝑺</m:t>
                    </m:r>
                  </m:oMath>
                </a14:m>
                <a:endParaRPr lang="cs-CZ" sz="1400" b="1" dirty="0"/>
              </a:p>
              <a:p>
                <a:r>
                  <a:rPr lang="cs-CZ" sz="1400" b="1" dirty="0"/>
                  <a:t>d) výši nominální mzdy v obou odvětvích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FBF57431-4567-428B-9276-BEF35D126D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508" y="70106"/>
                <a:ext cx="10112678" cy="2337691"/>
              </a:xfrm>
              <a:prstGeom prst="rect">
                <a:avLst/>
              </a:prstGeom>
              <a:blipFill>
                <a:blip r:embed="rId3"/>
                <a:stretch>
                  <a:fillRect l="-120" t="-2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délník 2">
            <a:extLst>
              <a:ext uri="{FF2B5EF4-FFF2-40B4-BE49-F238E27FC236}">
                <a16:creationId xmlns:a16="http://schemas.microsoft.com/office/drawing/2014/main" id="{1C8CCECB-D747-443E-A0A5-03213660F3C9}"/>
              </a:ext>
            </a:extLst>
          </p:cNvPr>
          <p:cNvSpPr/>
          <p:nvPr/>
        </p:nvSpPr>
        <p:spPr>
          <a:xfrm>
            <a:off x="174813" y="219780"/>
            <a:ext cx="164968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St. </a:t>
            </a:r>
            <a:r>
              <a:rPr lang="cs-CZ" sz="1400" dirty="0"/>
              <a:t>6</a:t>
            </a:r>
            <a:r>
              <a:rPr lang="en-US" sz="1400" dirty="0"/>
              <a:t>7./</a:t>
            </a:r>
            <a:r>
              <a:rPr lang="cs-CZ" sz="1400" dirty="0"/>
              <a:t>3.6.</a:t>
            </a:r>
            <a:r>
              <a:rPr lang="en-US" sz="1400" dirty="0"/>
              <a:t> </a:t>
            </a:r>
            <a:r>
              <a:rPr lang="cs-CZ" sz="1400" dirty="0"/>
              <a:t>Příklady k řešení</a:t>
            </a:r>
            <a:r>
              <a:rPr lang="en-US" sz="1400" dirty="0"/>
              <a:t>/</a:t>
            </a:r>
            <a:r>
              <a:rPr lang="cs-CZ" sz="1400" dirty="0"/>
              <a:t>č.p. 2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9F25D94-B45E-40EE-B4D4-6C9A0D10F994}"/>
              </a:ext>
            </a:extLst>
          </p:cNvPr>
          <p:cNvSpPr/>
          <p:nvPr/>
        </p:nvSpPr>
        <p:spPr>
          <a:xfrm>
            <a:off x="225978" y="2264818"/>
            <a:ext cx="35458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</a:rPr>
              <a:t>c) 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2859B6AD-0507-478E-827F-027BF4C9C261}"/>
                  </a:ext>
                </a:extLst>
              </p:cNvPr>
              <p:cNvSpPr/>
              <p:nvPr/>
            </p:nvSpPr>
            <p:spPr>
              <a:xfrm>
                <a:off x="580562" y="2468824"/>
                <a:ext cx="9810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𝑹𝑺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2859B6AD-0507-478E-827F-027BF4C9C2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62" y="2468824"/>
                <a:ext cx="981038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Skupina 5">
            <a:extLst>
              <a:ext uri="{FF2B5EF4-FFF2-40B4-BE49-F238E27FC236}">
                <a16:creationId xmlns:a16="http://schemas.microsoft.com/office/drawing/2014/main" id="{91EE0BA4-4F90-44C1-AE54-2F96C3FF6DAA}"/>
              </a:ext>
            </a:extLst>
          </p:cNvPr>
          <p:cNvGrpSpPr/>
          <p:nvPr/>
        </p:nvGrpSpPr>
        <p:grpSpPr>
          <a:xfrm>
            <a:off x="580561" y="2468824"/>
            <a:ext cx="936213" cy="325632"/>
            <a:chOff x="229020" y="3481388"/>
            <a:chExt cx="1856885" cy="438150"/>
          </a:xfrm>
        </p:grpSpPr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FEB9CA49-6CAB-446C-AF0C-0AFB104592C5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>
              <a:extLst>
                <a:ext uri="{FF2B5EF4-FFF2-40B4-BE49-F238E27FC236}">
                  <a16:creationId xmlns:a16="http://schemas.microsoft.com/office/drawing/2014/main" id="{ED1ED71A-295C-4F7A-8375-81DDEE35188E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bdélník 8">
            <a:extLst>
              <a:ext uri="{FF2B5EF4-FFF2-40B4-BE49-F238E27FC236}">
                <a16:creationId xmlns:a16="http://schemas.microsoft.com/office/drawing/2014/main" id="{3C4C6B65-7679-4A37-9C68-31280AC47CC0}"/>
              </a:ext>
            </a:extLst>
          </p:cNvPr>
          <p:cNvSpPr/>
          <p:nvPr/>
        </p:nvSpPr>
        <p:spPr>
          <a:xfrm>
            <a:off x="225978" y="2835382"/>
            <a:ext cx="16496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400" b="1" dirty="0">
                <a:solidFill>
                  <a:prstClr val="black"/>
                </a:solidFill>
              </a:rPr>
              <a:t>Vzorce pro výpočet: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70F3B885-8C67-4FA8-BD87-DEBA5C790DDD}"/>
                  </a:ext>
                </a:extLst>
              </p:cNvPr>
              <p:cNvSpPr txBox="1"/>
              <p:nvPr/>
            </p:nvSpPr>
            <p:spPr>
              <a:xfrm>
                <a:off x="399707" y="3242239"/>
                <a:ext cx="779188" cy="53085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70F3B885-8C67-4FA8-BD87-DEBA5C790D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07" y="3242239"/>
                <a:ext cx="779188" cy="5308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03EECBC5-8E91-4C4B-A21F-0B874DF0C5E0}"/>
                  </a:ext>
                </a:extLst>
              </p:cNvPr>
              <p:cNvSpPr txBox="1"/>
              <p:nvPr/>
            </p:nvSpPr>
            <p:spPr>
              <a:xfrm>
                <a:off x="398831" y="3881072"/>
                <a:ext cx="2015488" cy="32624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03EECBC5-8E91-4C4B-A21F-0B874DF0C5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31" y="3881072"/>
                <a:ext cx="2015488" cy="3262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B59A8109-DC4D-4C5D-B592-1E87D0F723B9}"/>
                  </a:ext>
                </a:extLst>
              </p:cNvPr>
              <p:cNvSpPr/>
              <p:nvPr/>
            </p:nvSpPr>
            <p:spPr>
              <a:xfrm>
                <a:off x="390698" y="5651058"/>
                <a:ext cx="1172565" cy="55675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B59A8109-DC4D-4C5D-B592-1E87D0F723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98" y="5651058"/>
                <a:ext cx="1172565" cy="55675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>
            <a:extLst>
              <a:ext uri="{FF2B5EF4-FFF2-40B4-BE49-F238E27FC236}">
                <a16:creationId xmlns:a16="http://schemas.microsoft.com/office/drawing/2014/main" id="{B65A9DC0-DD05-4F18-93C7-A0456341E7FB}"/>
              </a:ext>
            </a:extLst>
          </p:cNvPr>
          <p:cNvSpPr txBox="1"/>
          <p:nvPr/>
        </p:nvSpPr>
        <p:spPr>
          <a:xfrm>
            <a:off x="3152936" y="2523924"/>
            <a:ext cx="745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1. krok: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73CCE4BA-4AE8-4469-8E36-815180774D0F}"/>
                  </a:ext>
                </a:extLst>
              </p:cNvPr>
              <p:cNvSpPr txBox="1"/>
              <p:nvPr/>
            </p:nvSpPr>
            <p:spPr>
              <a:xfrm>
                <a:off x="3703894" y="2657364"/>
                <a:ext cx="779188" cy="53085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73CCE4BA-4AE8-4469-8E36-815180774D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894" y="2657364"/>
                <a:ext cx="779188" cy="5308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52A6842A-CB3E-4F68-8184-5EC11AD2B52D}"/>
                  </a:ext>
                </a:extLst>
              </p:cNvPr>
              <p:cNvSpPr txBox="1"/>
              <p:nvPr/>
            </p:nvSpPr>
            <p:spPr>
              <a:xfrm>
                <a:off x="3656452" y="3181257"/>
                <a:ext cx="2015488" cy="32624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52A6842A-CB3E-4F68-8184-5EC11AD2B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452" y="3181257"/>
                <a:ext cx="2015488" cy="3262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Levá složená závorka 16">
            <a:extLst>
              <a:ext uri="{FF2B5EF4-FFF2-40B4-BE49-F238E27FC236}">
                <a16:creationId xmlns:a16="http://schemas.microsoft.com/office/drawing/2014/main" id="{5DB80340-4478-4F7D-9964-94C50537E1D0}"/>
              </a:ext>
            </a:extLst>
          </p:cNvPr>
          <p:cNvSpPr/>
          <p:nvPr/>
        </p:nvSpPr>
        <p:spPr>
          <a:xfrm rot="10800000">
            <a:off x="5500180" y="2642257"/>
            <a:ext cx="202039" cy="893474"/>
          </a:xfrm>
          <a:prstGeom prst="leftBrace">
            <a:avLst>
              <a:gd name="adj1" fmla="val 73518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CAA29D05-8B39-421C-846E-ADB690DFB205}"/>
                  </a:ext>
                </a:extLst>
              </p:cNvPr>
              <p:cNvSpPr txBox="1"/>
              <p:nvPr/>
            </p:nvSpPr>
            <p:spPr>
              <a:xfrm>
                <a:off x="10266428" y="3480745"/>
                <a:ext cx="1116396" cy="64504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𝑻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𝑲</m:t>
                              </m:r>
                            </m:e>
                          </m:rad>
                        </m:den>
                      </m:f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CAA29D05-8B39-421C-846E-ADB690DFB2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6428" y="3480745"/>
                <a:ext cx="1116396" cy="64504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>
                <a:extLst>
                  <a:ext uri="{FF2B5EF4-FFF2-40B4-BE49-F238E27FC236}">
                    <a16:creationId xmlns:a16="http://schemas.microsoft.com/office/drawing/2014/main" id="{42B31F00-C3D4-4A6D-B58C-6147E8C574AC}"/>
                  </a:ext>
                </a:extLst>
              </p:cNvPr>
              <p:cNvSpPr/>
              <p:nvPr/>
            </p:nvSpPr>
            <p:spPr>
              <a:xfrm>
                <a:off x="9834005" y="2558930"/>
                <a:ext cx="1324530" cy="635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𝑻</m:t>
                              </m:r>
                            </m:e>
                          </m:rad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Obdélník 18">
                <a:extLst>
                  <a:ext uri="{FF2B5EF4-FFF2-40B4-BE49-F238E27FC236}">
                    <a16:creationId xmlns:a16="http://schemas.microsoft.com/office/drawing/2014/main" id="{42B31F00-C3D4-4A6D-B58C-6147E8C574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005" y="2558930"/>
                <a:ext cx="1324530" cy="6359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>
                <a:extLst>
                  <a:ext uri="{FF2B5EF4-FFF2-40B4-BE49-F238E27FC236}">
                    <a16:creationId xmlns:a16="http://schemas.microsoft.com/office/drawing/2014/main" id="{D0FA5FE5-A509-4F98-94A6-FBE13D3876F3}"/>
                  </a:ext>
                </a:extLst>
              </p:cNvPr>
              <p:cNvSpPr/>
              <p:nvPr/>
            </p:nvSpPr>
            <p:spPr>
              <a:xfrm>
                <a:off x="8607865" y="2583976"/>
                <a:ext cx="1324530" cy="6359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𝑲</m:t>
                              </m:r>
                            </m:e>
                          </m:rad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0" name="Obdélník 19">
                <a:extLst>
                  <a:ext uri="{FF2B5EF4-FFF2-40B4-BE49-F238E27FC236}">
                    <a16:creationId xmlns:a16="http://schemas.microsoft.com/office/drawing/2014/main" id="{D0FA5FE5-A509-4F98-94A6-FBE13D3876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7865" y="2583976"/>
                <a:ext cx="1324530" cy="6359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>
                <a:extLst>
                  <a:ext uri="{FF2B5EF4-FFF2-40B4-BE49-F238E27FC236}">
                    <a16:creationId xmlns:a16="http://schemas.microsoft.com/office/drawing/2014/main" id="{BE4FAB03-1ED7-4AB9-9C84-A2F75780A584}"/>
                  </a:ext>
                </a:extLst>
              </p:cNvPr>
              <p:cNvSpPr/>
              <p:nvPr/>
            </p:nvSpPr>
            <p:spPr>
              <a:xfrm>
                <a:off x="398831" y="4855188"/>
                <a:ext cx="1324530" cy="63594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𝑲</m:t>
                              </m:r>
                            </m:e>
                          </m:rad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1" name="Obdélník 20">
                <a:extLst>
                  <a:ext uri="{FF2B5EF4-FFF2-40B4-BE49-F238E27FC236}">
                    <a16:creationId xmlns:a16="http://schemas.microsoft.com/office/drawing/2014/main" id="{BE4FAB03-1ED7-4AB9-9C84-A2F75780A5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31" y="4855188"/>
                <a:ext cx="1324530" cy="6359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>
                <a:extLst>
                  <a:ext uri="{FF2B5EF4-FFF2-40B4-BE49-F238E27FC236}">
                    <a16:creationId xmlns:a16="http://schemas.microsoft.com/office/drawing/2014/main" id="{46D1ADFC-6146-49AF-9A2C-52056240A05E}"/>
                  </a:ext>
                </a:extLst>
              </p:cNvPr>
              <p:cNvSpPr/>
              <p:nvPr/>
            </p:nvSpPr>
            <p:spPr>
              <a:xfrm>
                <a:off x="1753684" y="4856227"/>
                <a:ext cx="1324530" cy="63594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𝑻</m:t>
                              </m:r>
                            </m:e>
                          </m:rad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Obdélník 21">
                <a:extLst>
                  <a:ext uri="{FF2B5EF4-FFF2-40B4-BE49-F238E27FC236}">
                    <a16:creationId xmlns:a16="http://schemas.microsoft.com/office/drawing/2014/main" id="{46D1ADFC-6146-49AF-9A2C-52056240A0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684" y="4856227"/>
                <a:ext cx="1324530" cy="63594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ovéPole 22">
            <a:extLst>
              <a:ext uri="{FF2B5EF4-FFF2-40B4-BE49-F238E27FC236}">
                <a16:creationId xmlns:a16="http://schemas.microsoft.com/office/drawing/2014/main" id="{FCB70502-0D33-489F-8B88-7DEA22E7D618}"/>
              </a:ext>
            </a:extLst>
          </p:cNvPr>
          <p:cNvSpPr txBox="1"/>
          <p:nvPr/>
        </p:nvSpPr>
        <p:spPr>
          <a:xfrm>
            <a:off x="398831" y="4334566"/>
            <a:ext cx="617477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b="1" dirty="0"/>
              <a:t>a), b):</a:t>
            </a:r>
          </a:p>
        </p:txBody>
      </p: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35EF2D2E-A02C-445E-8849-7CF8059E7795}"/>
              </a:ext>
            </a:extLst>
          </p:cNvPr>
          <p:cNvCxnSpPr>
            <a:stCxn id="23" idx="2"/>
            <a:endCxn id="21" idx="0"/>
          </p:cNvCxnSpPr>
          <p:nvPr/>
        </p:nvCxnSpPr>
        <p:spPr>
          <a:xfrm>
            <a:off x="707570" y="4642343"/>
            <a:ext cx="353526" cy="2128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>
            <a:extLst>
              <a:ext uri="{FF2B5EF4-FFF2-40B4-BE49-F238E27FC236}">
                <a16:creationId xmlns:a16="http://schemas.microsoft.com/office/drawing/2014/main" id="{01872C27-7E01-47D3-B840-44D2EF1C664F}"/>
              </a:ext>
            </a:extLst>
          </p:cNvPr>
          <p:cNvCxnSpPr>
            <a:stCxn id="23" idx="2"/>
            <a:endCxn id="22" idx="0"/>
          </p:cNvCxnSpPr>
          <p:nvPr/>
        </p:nvCxnSpPr>
        <p:spPr>
          <a:xfrm>
            <a:off x="707570" y="4642343"/>
            <a:ext cx="1708379" cy="2138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>
                <a:extLst>
                  <a:ext uri="{FF2B5EF4-FFF2-40B4-BE49-F238E27FC236}">
                    <a16:creationId xmlns:a16="http://schemas.microsoft.com/office/drawing/2014/main" id="{8A411DEB-8FEA-4F9F-BEF7-403EE5328241}"/>
                  </a:ext>
                </a:extLst>
              </p:cNvPr>
              <p:cNvSpPr/>
              <p:nvPr/>
            </p:nvSpPr>
            <p:spPr>
              <a:xfrm>
                <a:off x="5702219" y="2806576"/>
                <a:ext cx="1451295" cy="5648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</m:t>
                          </m:r>
                          <m:sSub>
                            <m:sSubPr>
                              <m:ctrlP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r>
                            <a:rPr lang="cs-CZ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</m:t>
                          </m:r>
                          <m:sSub>
                            <m:sSubPr>
                              <m:ctrlP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0" name="Obdélník 29">
                <a:extLst>
                  <a:ext uri="{FF2B5EF4-FFF2-40B4-BE49-F238E27FC236}">
                    <a16:creationId xmlns:a16="http://schemas.microsoft.com/office/drawing/2014/main" id="{8A411DEB-8FEA-4F9F-BEF7-403EE53282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219" y="2806576"/>
                <a:ext cx="1451295" cy="56483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ovéPole 30">
            <a:extLst>
              <a:ext uri="{FF2B5EF4-FFF2-40B4-BE49-F238E27FC236}">
                <a16:creationId xmlns:a16="http://schemas.microsoft.com/office/drawing/2014/main" id="{8F787A24-C271-4BA7-A866-50E542197FEE}"/>
              </a:ext>
            </a:extLst>
          </p:cNvPr>
          <p:cNvSpPr txBox="1"/>
          <p:nvPr/>
        </p:nvSpPr>
        <p:spPr>
          <a:xfrm>
            <a:off x="7075464" y="2523924"/>
            <a:ext cx="745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2. krok: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délník 33">
                <a:extLst>
                  <a:ext uri="{FF2B5EF4-FFF2-40B4-BE49-F238E27FC236}">
                    <a16:creationId xmlns:a16="http://schemas.microsoft.com/office/drawing/2014/main" id="{FD994706-4A7E-49E0-851B-3838B6691DA7}"/>
                  </a:ext>
                </a:extLst>
              </p:cNvPr>
              <p:cNvSpPr/>
              <p:nvPr/>
            </p:nvSpPr>
            <p:spPr>
              <a:xfrm>
                <a:off x="7649240" y="2612875"/>
                <a:ext cx="1007455" cy="5648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</m:t>
                          </m:r>
                          <m:sSub>
                            <m:sSubPr>
                              <m:ctrlP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</m:t>
                          </m:r>
                          <m:sSub>
                            <m:sSubPr>
                              <m:ctrlP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4" name="Obdélník 33">
                <a:extLst>
                  <a:ext uri="{FF2B5EF4-FFF2-40B4-BE49-F238E27FC236}">
                    <a16:creationId xmlns:a16="http://schemas.microsoft.com/office/drawing/2014/main" id="{FD994706-4A7E-49E0-851B-3838B6691D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9240" y="2612875"/>
                <a:ext cx="1007455" cy="56483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Levá složená závorka 34">
            <a:extLst>
              <a:ext uri="{FF2B5EF4-FFF2-40B4-BE49-F238E27FC236}">
                <a16:creationId xmlns:a16="http://schemas.microsoft.com/office/drawing/2014/main" id="{754D425C-83E8-4D7B-AB5F-DDC41E435672}"/>
              </a:ext>
            </a:extLst>
          </p:cNvPr>
          <p:cNvSpPr/>
          <p:nvPr/>
        </p:nvSpPr>
        <p:spPr>
          <a:xfrm rot="16200000">
            <a:off x="9287696" y="1515549"/>
            <a:ext cx="202039" cy="3352384"/>
          </a:xfrm>
          <a:prstGeom prst="leftBrace">
            <a:avLst>
              <a:gd name="adj1" fmla="val 73518"/>
              <a:gd name="adj2" fmla="val 454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>
                <a:extLst>
                  <a:ext uri="{FF2B5EF4-FFF2-40B4-BE49-F238E27FC236}">
                    <a16:creationId xmlns:a16="http://schemas.microsoft.com/office/drawing/2014/main" id="{BE9F4702-7E77-41C7-A3FB-D1AFE0222D8E}"/>
                  </a:ext>
                </a:extLst>
              </p:cNvPr>
              <p:cNvSpPr/>
              <p:nvPr/>
            </p:nvSpPr>
            <p:spPr>
              <a:xfrm>
                <a:off x="7740819" y="3488189"/>
                <a:ext cx="1007455" cy="5648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</m:t>
                          </m:r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</m:t>
                          </m:r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2" name="Obdélník 41">
                <a:extLst>
                  <a:ext uri="{FF2B5EF4-FFF2-40B4-BE49-F238E27FC236}">
                    <a16:creationId xmlns:a16="http://schemas.microsoft.com/office/drawing/2014/main" id="{BE9F4702-7E77-41C7-A3FB-D1AFE0222D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819" y="3488189"/>
                <a:ext cx="1007455" cy="56483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Obdélník 43">
                <a:extLst>
                  <a:ext uri="{FF2B5EF4-FFF2-40B4-BE49-F238E27FC236}">
                    <a16:creationId xmlns:a16="http://schemas.microsoft.com/office/drawing/2014/main" id="{E67D34FF-4E90-4E65-A6ED-32CCD6DA56EC}"/>
                  </a:ext>
                </a:extLst>
              </p:cNvPr>
              <p:cNvSpPr/>
              <p:nvPr/>
            </p:nvSpPr>
            <p:spPr>
              <a:xfrm>
                <a:off x="8493236" y="3185204"/>
                <a:ext cx="854914" cy="1126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4" name="Obdélník 43">
                <a:extLst>
                  <a:ext uri="{FF2B5EF4-FFF2-40B4-BE49-F238E27FC236}">
                    <a16:creationId xmlns:a16="http://schemas.microsoft.com/office/drawing/2014/main" id="{E67D34FF-4E90-4E65-A6ED-32CCD6DA56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3236" y="3185204"/>
                <a:ext cx="854914" cy="112697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Obdélník 44">
                <a:extLst>
                  <a:ext uri="{FF2B5EF4-FFF2-40B4-BE49-F238E27FC236}">
                    <a16:creationId xmlns:a16="http://schemas.microsoft.com/office/drawing/2014/main" id="{1FB80202-C406-490A-8DA9-AD5612F02642}"/>
                  </a:ext>
                </a:extLst>
              </p:cNvPr>
              <p:cNvSpPr/>
              <p:nvPr/>
            </p:nvSpPr>
            <p:spPr>
              <a:xfrm>
                <a:off x="9120063" y="3480745"/>
                <a:ext cx="1395702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𝑻</m:t>
                              </m:r>
                            </m:e>
                          </m:rad>
                        </m:num>
                        <m:den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𝑲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5" name="Obdélník 44">
                <a:extLst>
                  <a:ext uri="{FF2B5EF4-FFF2-40B4-BE49-F238E27FC236}">
                    <a16:creationId xmlns:a16="http://schemas.microsoft.com/office/drawing/2014/main" id="{1FB80202-C406-490A-8DA9-AD5612F026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0063" y="3480745"/>
                <a:ext cx="1395702" cy="64504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Přímá spojnice 46">
            <a:extLst>
              <a:ext uri="{FF2B5EF4-FFF2-40B4-BE49-F238E27FC236}">
                <a16:creationId xmlns:a16="http://schemas.microsoft.com/office/drawing/2014/main" id="{06D7308D-1151-489F-8336-AF7A1265D02B}"/>
              </a:ext>
            </a:extLst>
          </p:cNvPr>
          <p:cNvCxnSpPr>
            <a:cxnSpLocks/>
          </p:cNvCxnSpPr>
          <p:nvPr/>
        </p:nvCxnSpPr>
        <p:spPr>
          <a:xfrm flipV="1">
            <a:off x="9400877" y="3856850"/>
            <a:ext cx="164000" cy="16312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>
            <a:extLst>
              <a:ext uri="{FF2B5EF4-FFF2-40B4-BE49-F238E27FC236}">
                <a16:creationId xmlns:a16="http://schemas.microsoft.com/office/drawing/2014/main" id="{8376A9D8-19E5-4D6C-99B1-0A4AB5C75C48}"/>
              </a:ext>
            </a:extLst>
          </p:cNvPr>
          <p:cNvCxnSpPr>
            <a:cxnSpLocks/>
          </p:cNvCxnSpPr>
          <p:nvPr/>
        </p:nvCxnSpPr>
        <p:spPr>
          <a:xfrm flipV="1">
            <a:off x="9927133" y="3582686"/>
            <a:ext cx="164000" cy="16312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Skupina 50">
            <a:extLst>
              <a:ext uri="{FF2B5EF4-FFF2-40B4-BE49-F238E27FC236}">
                <a16:creationId xmlns:a16="http://schemas.microsoft.com/office/drawing/2014/main" id="{C94D6FEA-797B-4AAC-B465-B891C4340B06}"/>
              </a:ext>
            </a:extLst>
          </p:cNvPr>
          <p:cNvGrpSpPr/>
          <p:nvPr/>
        </p:nvGrpSpPr>
        <p:grpSpPr>
          <a:xfrm>
            <a:off x="343622" y="3191900"/>
            <a:ext cx="2783708" cy="3177232"/>
            <a:chOff x="259417" y="3670624"/>
            <a:chExt cx="1180001" cy="2004018"/>
          </a:xfrm>
        </p:grpSpPr>
        <p:cxnSp>
          <p:nvCxnSpPr>
            <p:cNvPr id="52" name="Přímá spojnice 51">
              <a:extLst>
                <a:ext uri="{FF2B5EF4-FFF2-40B4-BE49-F238E27FC236}">
                  <a16:creationId xmlns:a16="http://schemas.microsoft.com/office/drawing/2014/main" id="{9F57A46E-13DE-477A-A1F8-DC98A227D8F0}"/>
                </a:ext>
              </a:extLst>
            </p:cNvPr>
            <p:cNvCxnSpPr/>
            <p:nvPr/>
          </p:nvCxnSpPr>
          <p:spPr>
            <a:xfrm>
              <a:off x="1439418" y="3670624"/>
              <a:ext cx="0" cy="20040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52">
              <a:extLst>
                <a:ext uri="{FF2B5EF4-FFF2-40B4-BE49-F238E27FC236}">
                  <a16:creationId xmlns:a16="http://schemas.microsoft.com/office/drawing/2014/main" id="{ED1A8E9E-4128-400E-8081-64F2E19FFB76}"/>
                </a:ext>
              </a:extLst>
            </p:cNvPr>
            <p:cNvCxnSpPr/>
            <p:nvPr/>
          </p:nvCxnSpPr>
          <p:spPr>
            <a:xfrm flipH="1">
              <a:off x="259417" y="5674642"/>
              <a:ext cx="11800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Skupina 53">
            <a:extLst>
              <a:ext uri="{FF2B5EF4-FFF2-40B4-BE49-F238E27FC236}">
                <a16:creationId xmlns:a16="http://schemas.microsoft.com/office/drawing/2014/main" id="{7D73AA82-3806-4623-9DBC-18619FC17E75}"/>
              </a:ext>
            </a:extLst>
          </p:cNvPr>
          <p:cNvGrpSpPr/>
          <p:nvPr/>
        </p:nvGrpSpPr>
        <p:grpSpPr>
          <a:xfrm>
            <a:off x="3744374" y="2567840"/>
            <a:ext cx="3317752" cy="1051566"/>
            <a:chOff x="259417" y="3670624"/>
            <a:chExt cx="1180001" cy="2004018"/>
          </a:xfrm>
        </p:grpSpPr>
        <p:cxnSp>
          <p:nvCxnSpPr>
            <p:cNvPr id="55" name="Přímá spojnice 54">
              <a:extLst>
                <a:ext uri="{FF2B5EF4-FFF2-40B4-BE49-F238E27FC236}">
                  <a16:creationId xmlns:a16="http://schemas.microsoft.com/office/drawing/2014/main" id="{0084131C-3E12-4E68-BDFF-A93E9F59C79C}"/>
                </a:ext>
              </a:extLst>
            </p:cNvPr>
            <p:cNvCxnSpPr/>
            <p:nvPr/>
          </p:nvCxnSpPr>
          <p:spPr>
            <a:xfrm>
              <a:off x="1439418" y="3670624"/>
              <a:ext cx="0" cy="20040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>
              <a:extLst>
                <a:ext uri="{FF2B5EF4-FFF2-40B4-BE49-F238E27FC236}">
                  <a16:creationId xmlns:a16="http://schemas.microsoft.com/office/drawing/2014/main" id="{23A87667-F0CE-4978-BB37-F7454BB4B64B}"/>
                </a:ext>
              </a:extLst>
            </p:cNvPr>
            <p:cNvCxnSpPr/>
            <p:nvPr/>
          </p:nvCxnSpPr>
          <p:spPr>
            <a:xfrm flipH="1">
              <a:off x="259417" y="5674642"/>
              <a:ext cx="11800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Skupina 56">
            <a:extLst>
              <a:ext uri="{FF2B5EF4-FFF2-40B4-BE49-F238E27FC236}">
                <a16:creationId xmlns:a16="http://schemas.microsoft.com/office/drawing/2014/main" id="{0D01AC7F-86C3-4C2B-AD46-B9A54BC83B28}"/>
              </a:ext>
            </a:extLst>
          </p:cNvPr>
          <p:cNvGrpSpPr/>
          <p:nvPr/>
        </p:nvGrpSpPr>
        <p:grpSpPr>
          <a:xfrm>
            <a:off x="7760188" y="2558931"/>
            <a:ext cx="3803447" cy="1753248"/>
            <a:chOff x="259417" y="3670624"/>
            <a:chExt cx="1180001" cy="2004018"/>
          </a:xfrm>
        </p:grpSpPr>
        <p:cxnSp>
          <p:nvCxnSpPr>
            <p:cNvPr id="58" name="Přímá spojnice 57">
              <a:extLst>
                <a:ext uri="{FF2B5EF4-FFF2-40B4-BE49-F238E27FC236}">
                  <a16:creationId xmlns:a16="http://schemas.microsoft.com/office/drawing/2014/main" id="{04F312BC-331F-498C-B464-A4B71F1BB914}"/>
                </a:ext>
              </a:extLst>
            </p:cNvPr>
            <p:cNvCxnSpPr/>
            <p:nvPr/>
          </p:nvCxnSpPr>
          <p:spPr>
            <a:xfrm>
              <a:off x="1439418" y="3670624"/>
              <a:ext cx="0" cy="20040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58">
              <a:extLst>
                <a:ext uri="{FF2B5EF4-FFF2-40B4-BE49-F238E27FC236}">
                  <a16:creationId xmlns:a16="http://schemas.microsoft.com/office/drawing/2014/main" id="{093D8DB7-39D3-4DC8-A62D-495135848956}"/>
                </a:ext>
              </a:extLst>
            </p:cNvPr>
            <p:cNvCxnSpPr/>
            <p:nvPr/>
          </p:nvCxnSpPr>
          <p:spPr>
            <a:xfrm flipH="1">
              <a:off x="259417" y="5674642"/>
              <a:ext cx="11800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ovéPole 59">
            <a:extLst>
              <a:ext uri="{FF2B5EF4-FFF2-40B4-BE49-F238E27FC236}">
                <a16:creationId xmlns:a16="http://schemas.microsoft.com/office/drawing/2014/main" id="{345D5C3E-21FA-4130-A6F0-70FC385D0952}"/>
              </a:ext>
            </a:extLst>
          </p:cNvPr>
          <p:cNvSpPr txBox="1"/>
          <p:nvPr/>
        </p:nvSpPr>
        <p:spPr>
          <a:xfrm>
            <a:off x="3175753" y="3612918"/>
            <a:ext cx="745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3. krok: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A44506CE-101B-42F8-96D5-99AEB38BF792}"/>
                  </a:ext>
                </a:extLst>
              </p:cNvPr>
              <p:cNvSpPr txBox="1"/>
              <p:nvPr/>
            </p:nvSpPr>
            <p:spPr>
              <a:xfrm>
                <a:off x="4267682" y="3835550"/>
                <a:ext cx="927625" cy="260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1" name="TextovéPole 60">
                <a:extLst>
                  <a:ext uri="{FF2B5EF4-FFF2-40B4-BE49-F238E27FC236}">
                    <a16:creationId xmlns:a16="http://schemas.microsoft.com/office/drawing/2014/main" id="{A44506CE-101B-42F8-96D5-99AEB38BF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682" y="3835550"/>
                <a:ext cx="927625" cy="260905"/>
              </a:xfrm>
              <a:prstGeom prst="rect">
                <a:avLst/>
              </a:prstGeom>
              <a:blipFill>
                <a:blip r:embed="rId20"/>
                <a:stretch>
                  <a:fillRect l="-3947" r="-1974" b="-162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761F415D-1117-4FC0-9809-4BCC640BA3EE}"/>
                  </a:ext>
                </a:extLst>
              </p:cNvPr>
              <p:cNvSpPr txBox="1"/>
              <p:nvPr/>
            </p:nvSpPr>
            <p:spPr>
              <a:xfrm>
                <a:off x="5668116" y="3823933"/>
                <a:ext cx="901978" cy="260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761F415D-1117-4FC0-9809-4BCC640BA3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116" y="3823933"/>
                <a:ext cx="901978" cy="260905"/>
              </a:xfrm>
              <a:prstGeom prst="rect">
                <a:avLst/>
              </a:prstGeom>
              <a:blipFill>
                <a:blip r:embed="rId21"/>
                <a:stretch>
                  <a:fillRect l="-4730" r="-1351" b="-162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Přímá spojnice 66">
            <a:extLst>
              <a:ext uri="{FF2B5EF4-FFF2-40B4-BE49-F238E27FC236}">
                <a16:creationId xmlns:a16="http://schemas.microsoft.com/office/drawing/2014/main" id="{B6768413-7BD2-492A-A126-BF085AAEF82A}"/>
              </a:ext>
            </a:extLst>
          </p:cNvPr>
          <p:cNvCxnSpPr>
            <a:cxnSpLocks/>
          </p:cNvCxnSpPr>
          <p:nvPr/>
        </p:nvCxnSpPr>
        <p:spPr>
          <a:xfrm>
            <a:off x="5518898" y="3802219"/>
            <a:ext cx="0" cy="12600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67">
                <a:extLst>
                  <a:ext uri="{FF2B5EF4-FFF2-40B4-BE49-F238E27FC236}">
                    <a16:creationId xmlns:a16="http://schemas.microsoft.com/office/drawing/2014/main" id="{4DCDEA6F-2F9B-4965-A0CF-1D83EAA2EC8C}"/>
                  </a:ext>
                </a:extLst>
              </p:cNvPr>
              <p:cNvSpPr txBox="1"/>
              <p:nvPr/>
            </p:nvSpPr>
            <p:spPr>
              <a:xfrm>
                <a:off x="4254015" y="4216576"/>
                <a:ext cx="1176604" cy="260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</m:rad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8" name="TextovéPole 67">
                <a:extLst>
                  <a:ext uri="{FF2B5EF4-FFF2-40B4-BE49-F238E27FC236}">
                    <a16:creationId xmlns:a16="http://schemas.microsoft.com/office/drawing/2014/main" id="{4DCDEA6F-2F9B-4965-A0CF-1D83EAA2EC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015" y="4216576"/>
                <a:ext cx="1176604" cy="260905"/>
              </a:xfrm>
              <a:prstGeom prst="rect">
                <a:avLst/>
              </a:prstGeom>
              <a:blipFill>
                <a:blip r:embed="rId22"/>
                <a:stretch>
                  <a:fillRect l="-3627" r="-1036" b="-1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Obdélník 68">
                <a:extLst>
                  <a:ext uri="{FF2B5EF4-FFF2-40B4-BE49-F238E27FC236}">
                    <a16:creationId xmlns:a16="http://schemas.microsoft.com/office/drawing/2014/main" id="{7010148A-DC2A-47DF-AF8F-E27104410F8E}"/>
                  </a:ext>
                </a:extLst>
              </p:cNvPr>
              <p:cNvSpPr/>
              <p:nvPr/>
            </p:nvSpPr>
            <p:spPr>
              <a:xfrm>
                <a:off x="3240747" y="3931195"/>
                <a:ext cx="844975" cy="3532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rad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9" name="Obdélník 68">
                <a:extLst>
                  <a:ext uri="{FF2B5EF4-FFF2-40B4-BE49-F238E27FC236}">
                    <a16:creationId xmlns:a16="http://schemas.microsoft.com/office/drawing/2014/main" id="{7010148A-DC2A-47DF-AF8F-E27104410F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747" y="3931195"/>
                <a:ext cx="844975" cy="35323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Obdélník 69">
                <a:extLst>
                  <a:ext uri="{FF2B5EF4-FFF2-40B4-BE49-F238E27FC236}">
                    <a16:creationId xmlns:a16="http://schemas.microsoft.com/office/drawing/2014/main" id="{6F2D261F-DBF4-458C-99B6-B73803F38027}"/>
                  </a:ext>
                </a:extLst>
              </p:cNvPr>
              <p:cNvSpPr/>
              <p:nvPr/>
            </p:nvSpPr>
            <p:spPr>
              <a:xfrm>
                <a:off x="3279576" y="4334770"/>
                <a:ext cx="844975" cy="3532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rad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0" name="Obdélník 69">
                <a:extLst>
                  <a:ext uri="{FF2B5EF4-FFF2-40B4-BE49-F238E27FC236}">
                    <a16:creationId xmlns:a16="http://schemas.microsoft.com/office/drawing/2014/main" id="{6F2D261F-DBF4-458C-99B6-B73803F380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576" y="4334770"/>
                <a:ext cx="844975" cy="35323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Skupina 70">
            <a:extLst>
              <a:ext uri="{FF2B5EF4-FFF2-40B4-BE49-F238E27FC236}">
                <a16:creationId xmlns:a16="http://schemas.microsoft.com/office/drawing/2014/main" id="{102BEED3-515C-4E81-9A4B-FD1871223A45}"/>
              </a:ext>
            </a:extLst>
          </p:cNvPr>
          <p:cNvGrpSpPr/>
          <p:nvPr/>
        </p:nvGrpSpPr>
        <p:grpSpPr>
          <a:xfrm>
            <a:off x="3349110" y="3938556"/>
            <a:ext cx="749950" cy="762944"/>
            <a:chOff x="229020" y="3481388"/>
            <a:chExt cx="1856885" cy="438150"/>
          </a:xfrm>
        </p:grpSpPr>
        <p:cxnSp>
          <p:nvCxnSpPr>
            <p:cNvPr id="72" name="Přímá spojnice 71">
              <a:extLst>
                <a:ext uri="{FF2B5EF4-FFF2-40B4-BE49-F238E27FC236}">
                  <a16:creationId xmlns:a16="http://schemas.microsoft.com/office/drawing/2014/main" id="{EB4B553B-4876-4D89-8B3D-518DF41F6D7D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nice 72">
              <a:extLst>
                <a:ext uri="{FF2B5EF4-FFF2-40B4-BE49-F238E27FC236}">
                  <a16:creationId xmlns:a16="http://schemas.microsoft.com/office/drawing/2014/main" id="{6F22EBB0-2282-4C0F-BAF2-223AE761F3AA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Obdélník 73">
                <a:extLst>
                  <a:ext uri="{FF2B5EF4-FFF2-40B4-BE49-F238E27FC236}">
                    <a16:creationId xmlns:a16="http://schemas.microsoft.com/office/drawing/2014/main" id="{9808BE4F-4E91-4B93-A072-9A6599C1856A}"/>
                  </a:ext>
                </a:extLst>
              </p:cNvPr>
              <p:cNvSpPr/>
              <p:nvPr/>
            </p:nvSpPr>
            <p:spPr>
              <a:xfrm>
                <a:off x="4150409" y="4584568"/>
                <a:ext cx="1035220" cy="504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rad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4" name="Obdélník 73">
                <a:extLst>
                  <a:ext uri="{FF2B5EF4-FFF2-40B4-BE49-F238E27FC236}">
                    <a16:creationId xmlns:a16="http://schemas.microsoft.com/office/drawing/2014/main" id="{9808BE4F-4E91-4B93-A072-9A6599C185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409" y="4584568"/>
                <a:ext cx="1035220" cy="504625"/>
              </a:xfrm>
              <a:prstGeom prst="rect">
                <a:avLst/>
              </a:prstGeom>
              <a:blipFill>
                <a:blip r:embed="rId25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ovéPole 75">
                <a:extLst>
                  <a:ext uri="{FF2B5EF4-FFF2-40B4-BE49-F238E27FC236}">
                    <a16:creationId xmlns:a16="http://schemas.microsoft.com/office/drawing/2014/main" id="{4211D235-E08C-4F39-B67F-FFEBE42E1DB3}"/>
                  </a:ext>
                </a:extLst>
              </p:cNvPr>
              <p:cNvSpPr txBox="1"/>
              <p:nvPr/>
            </p:nvSpPr>
            <p:spPr>
              <a:xfrm>
                <a:off x="5663231" y="4203600"/>
                <a:ext cx="1150956" cy="260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</m:rad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76" name="TextovéPole 75">
                <a:extLst>
                  <a:ext uri="{FF2B5EF4-FFF2-40B4-BE49-F238E27FC236}">
                    <a16:creationId xmlns:a16="http://schemas.microsoft.com/office/drawing/2014/main" id="{4211D235-E08C-4F39-B67F-FFEBE42E1D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231" y="4203600"/>
                <a:ext cx="1150956" cy="260905"/>
              </a:xfrm>
              <a:prstGeom prst="rect">
                <a:avLst/>
              </a:prstGeom>
              <a:blipFill>
                <a:blip r:embed="rId26"/>
                <a:stretch>
                  <a:fillRect l="-3175" r="-1587" b="-1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Obdélník 76">
                <a:extLst>
                  <a:ext uri="{FF2B5EF4-FFF2-40B4-BE49-F238E27FC236}">
                    <a16:creationId xmlns:a16="http://schemas.microsoft.com/office/drawing/2014/main" id="{350AA5F4-CB93-4853-99DB-486E469C5375}"/>
                  </a:ext>
                </a:extLst>
              </p:cNvPr>
              <p:cNvSpPr/>
              <p:nvPr/>
            </p:nvSpPr>
            <p:spPr>
              <a:xfrm>
                <a:off x="5574433" y="4598872"/>
                <a:ext cx="1000722" cy="5015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rad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7" name="Obdélník 76">
                <a:extLst>
                  <a:ext uri="{FF2B5EF4-FFF2-40B4-BE49-F238E27FC236}">
                    <a16:creationId xmlns:a16="http://schemas.microsoft.com/office/drawing/2014/main" id="{350AA5F4-CB93-4853-99DB-486E469C53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433" y="4598872"/>
                <a:ext cx="1000722" cy="501548"/>
              </a:xfrm>
              <a:prstGeom prst="rect">
                <a:avLst/>
              </a:prstGeom>
              <a:blipFill>
                <a:blip r:embed="rId27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Skupina 77">
            <a:extLst>
              <a:ext uri="{FF2B5EF4-FFF2-40B4-BE49-F238E27FC236}">
                <a16:creationId xmlns:a16="http://schemas.microsoft.com/office/drawing/2014/main" id="{4FB1D56B-E1B6-4230-8289-3635D8CF6C08}"/>
              </a:ext>
            </a:extLst>
          </p:cNvPr>
          <p:cNvGrpSpPr/>
          <p:nvPr/>
        </p:nvGrpSpPr>
        <p:grpSpPr>
          <a:xfrm>
            <a:off x="4098728" y="3755495"/>
            <a:ext cx="2773718" cy="1408925"/>
            <a:chOff x="259417" y="3670624"/>
            <a:chExt cx="1180001" cy="2004018"/>
          </a:xfrm>
        </p:grpSpPr>
        <p:cxnSp>
          <p:nvCxnSpPr>
            <p:cNvPr id="79" name="Přímá spojnice 78">
              <a:extLst>
                <a:ext uri="{FF2B5EF4-FFF2-40B4-BE49-F238E27FC236}">
                  <a16:creationId xmlns:a16="http://schemas.microsoft.com/office/drawing/2014/main" id="{5EE1ACCC-3E38-49F1-85A2-EE0FB52E56A6}"/>
                </a:ext>
              </a:extLst>
            </p:cNvPr>
            <p:cNvCxnSpPr/>
            <p:nvPr/>
          </p:nvCxnSpPr>
          <p:spPr>
            <a:xfrm>
              <a:off x="1439418" y="3670624"/>
              <a:ext cx="0" cy="20040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Přímá spojnice 79">
              <a:extLst>
                <a:ext uri="{FF2B5EF4-FFF2-40B4-BE49-F238E27FC236}">
                  <a16:creationId xmlns:a16="http://schemas.microsoft.com/office/drawing/2014/main" id="{F7EAD146-BF6D-4FAA-B85D-0B3BEB232A7E}"/>
                </a:ext>
              </a:extLst>
            </p:cNvPr>
            <p:cNvCxnSpPr/>
            <p:nvPr/>
          </p:nvCxnSpPr>
          <p:spPr>
            <a:xfrm flipH="1">
              <a:off x="259417" y="5674642"/>
              <a:ext cx="11800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ovéPole 80">
            <a:extLst>
              <a:ext uri="{FF2B5EF4-FFF2-40B4-BE49-F238E27FC236}">
                <a16:creationId xmlns:a16="http://schemas.microsoft.com/office/drawing/2014/main" id="{A0B01BF5-14A8-48C1-8573-F0A9213E7B39}"/>
              </a:ext>
            </a:extLst>
          </p:cNvPr>
          <p:cNvSpPr txBox="1"/>
          <p:nvPr/>
        </p:nvSpPr>
        <p:spPr>
          <a:xfrm>
            <a:off x="3272528" y="5049448"/>
            <a:ext cx="745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4</a:t>
            </a:r>
            <a:r>
              <a:rPr lang="cs-CZ" sz="1400" b="1" dirty="0">
                <a:solidFill>
                  <a:srgbClr val="FF0000"/>
                </a:solidFill>
              </a:rPr>
              <a:t>. krok: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ovéPole 81">
                <a:extLst>
                  <a:ext uri="{FF2B5EF4-FFF2-40B4-BE49-F238E27FC236}">
                    <a16:creationId xmlns:a16="http://schemas.microsoft.com/office/drawing/2014/main" id="{1E4C9889-D1D0-4FEC-8606-F821A7B8B37A}"/>
                  </a:ext>
                </a:extLst>
              </p:cNvPr>
              <p:cNvSpPr txBox="1"/>
              <p:nvPr/>
            </p:nvSpPr>
            <p:spPr>
              <a:xfrm>
                <a:off x="3070336" y="5705172"/>
                <a:ext cx="1276888" cy="64504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cs-CZ" sz="1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𝑻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𝑲</m:t>
                              </m:r>
                            </m:e>
                          </m:rad>
                        </m:den>
                      </m:f>
                      <m:r>
                        <a:rPr lang="cs-CZ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cs-CZ" sz="1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2" name="TextovéPole 81">
                <a:extLst>
                  <a:ext uri="{FF2B5EF4-FFF2-40B4-BE49-F238E27FC236}">
                    <a16:creationId xmlns:a16="http://schemas.microsoft.com/office/drawing/2014/main" id="{1E4C9889-D1D0-4FEC-8606-F821A7B8B3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336" y="5705172"/>
                <a:ext cx="1276888" cy="645048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Obdélník 82">
                <a:extLst>
                  <a:ext uri="{FF2B5EF4-FFF2-40B4-BE49-F238E27FC236}">
                    <a16:creationId xmlns:a16="http://schemas.microsoft.com/office/drawing/2014/main" id="{1BB772C7-8D50-4FAF-ACB0-5F2248B17242}"/>
                  </a:ext>
                </a:extLst>
              </p:cNvPr>
              <p:cNvSpPr/>
              <p:nvPr/>
            </p:nvSpPr>
            <p:spPr>
              <a:xfrm>
                <a:off x="4136844" y="5416432"/>
                <a:ext cx="1035220" cy="504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rad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3" name="Obdélník 82">
                <a:extLst>
                  <a:ext uri="{FF2B5EF4-FFF2-40B4-BE49-F238E27FC236}">
                    <a16:creationId xmlns:a16="http://schemas.microsoft.com/office/drawing/2014/main" id="{1BB772C7-8D50-4FAF-ACB0-5F2248B172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844" y="5416432"/>
                <a:ext cx="1035220" cy="504625"/>
              </a:xfrm>
              <a:prstGeom prst="rect">
                <a:avLst/>
              </a:prstGeom>
              <a:blipFill>
                <a:blip r:embed="rId2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Obdélník 83">
                <a:extLst>
                  <a:ext uri="{FF2B5EF4-FFF2-40B4-BE49-F238E27FC236}">
                    <a16:creationId xmlns:a16="http://schemas.microsoft.com/office/drawing/2014/main" id="{D71A2C03-A4F4-4651-9C53-0CD87E5DC35A}"/>
                  </a:ext>
                </a:extLst>
              </p:cNvPr>
              <p:cNvSpPr/>
              <p:nvPr/>
            </p:nvSpPr>
            <p:spPr>
              <a:xfrm>
                <a:off x="4163883" y="6094993"/>
                <a:ext cx="1000722" cy="5015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rad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4" name="Obdélník 83">
                <a:extLst>
                  <a:ext uri="{FF2B5EF4-FFF2-40B4-BE49-F238E27FC236}">
                    <a16:creationId xmlns:a16="http://schemas.microsoft.com/office/drawing/2014/main" id="{D71A2C03-A4F4-4651-9C53-0CD87E5DC3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883" y="6094993"/>
                <a:ext cx="1000722" cy="501548"/>
              </a:xfrm>
              <a:prstGeom prst="rect">
                <a:avLst/>
              </a:prstGeom>
              <a:blipFill>
                <a:blip r:embed="rId3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Levá složená závorka 84">
            <a:extLst>
              <a:ext uri="{FF2B5EF4-FFF2-40B4-BE49-F238E27FC236}">
                <a16:creationId xmlns:a16="http://schemas.microsoft.com/office/drawing/2014/main" id="{74993419-B9F8-409D-831C-1E000F473783}"/>
              </a:ext>
            </a:extLst>
          </p:cNvPr>
          <p:cNvSpPr/>
          <p:nvPr/>
        </p:nvSpPr>
        <p:spPr>
          <a:xfrm rot="10800000">
            <a:off x="5081239" y="5353688"/>
            <a:ext cx="166731" cy="1244697"/>
          </a:xfrm>
          <a:prstGeom prst="leftBrace">
            <a:avLst>
              <a:gd name="adj1" fmla="val 110557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64">
                <a:extLst>
                  <a:ext uri="{FF2B5EF4-FFF2-40B4-BE49-F238E27FC236}">
                    <a16:creationId xmlns:a16="http://schemas.microsoft.com/office/drawing/2014/main" id="{6BB3234B-D9BE-4C6D-ABD0-A89CF3029F4D}"/>
                  </a:ext>
                </a:extLst>
              </p:cNvPr>
              <p:cNvSpPr txBox="1"/>
              <p:nvPr/>
            </p:nvSpPr>
            <p:spPr>
              <a:xfrm>
                <a:off x="7424850" y="5681657"/>
                <a:ext cx="873188" cy="53200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num>
                        <m:den>
                          <m:r>
                            <a:rPr lang="cs-CZ" sz="1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den>
                      </m:f>
                      <m:r>
                        <a:rPr lang="cs-CZ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65" name="TextovéPole 64">
                <a:extLst>
                  <a:ext uri="{FF2B5EF4-FFF2-40B4-BE49-F238E27FC236}">
                    <a16:creationId xmlns:a16="http://schemas.microsoft.com/office/drawing/2014/main" id="{6BB3234B-D9BE-4C6D-ABD0-A89CF3029F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4850" y="5681657"/>
                <a:ext cx="873188" cy="532005"/>
              </a:xfrm>
              <a:prstGeom prst="rect">
                <a:avLst/>
              </a:prstGeom>
              <a:blipFill>
                <a:blip r:embed="rId31"/>
                <a:stretch>
                  <a:fillRect b="-229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Skupina 36">
            <a:extLst>
              <a:ext uri="{FF2B5EF4-FFF2-40B4-BE49-F238E27FC236}">
                <a16:creationId xmlns:a16="http://schemas.microsoft.com/office/drawing/2014/main" id="{EBDA1ADF-1036-4664-8639-14EA648389A4}"/>
              </a:ext>
            </a:extLst>
          </p:cNvPr>
          <p:cNvGrpSpPr/>
          <p:nvPr/>
        </p:nvGrpSpPr>
        <p:grpSpPr>
          <a:xfrm>
            <a:off x="6872446" y="5265460"/>
            <a:ext cx="1404518" cy="1372760"/>
            <a:chOff x="6703638" y="5306646"/>
            <a:chExt cx="1404518" cy="1372760"/>
          </a:xfrm>
        </p:grpSpPr>
        <p:cxnSp>
          <p:nvCxnSpPr>
            <p:cNvPr id="24" name="Přímá spojnice 23">
              <a:extLst>
                <a:ext uri="{FF2B5EF4-FFF2-40B4-BE49-F238E27FC236}">
                  <a16:creationId xmlns:a16="http://schemas.microsoft.com/office/drawing/2014/main" id="{F5420187-EC4C-4851-B225-8BAC8AA60570}"/>
                </a:ext>
              </a:extLst>
            </p:cNvPr>
            <p:cNvCxnSpPr/>
            <p:nvPr/>
          </p:nvCxnSpPr>
          <p:spPr>
            <a:xfrm>
              <a:off x="6703638" y="5306646"/>
              <a:ext cx="0" cy="2735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>
              <a:extLst>
                <a:ext uri="{FF2B5EF4-FFF2-40B4-BE49-F238E27FC236}">
                  <a16:creationId xmlns:a16="http://schemas.microsoft.com/office/drawing/2014/main" id="{836260FB-9151-40F0-8A52-EAC659545579}"/>
                </a:ext>
              </a:extLst>
            </p:cNvPr>
            <p:cNvCxnSpPr>
              <a:cxnSpLocks/>
            </p:cNvCxnSpPr>
            <p:nvPr/>
          </p:nvCxnSpPr>
          <p:spPr>
            <a:xfrm>
              <a:off x="6703638" y="5580206"/>
              <a:ext cx="140213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>
              <a:extLst>
                <a:ext uri="{FF2B5EF4-FFF2-40B4-BE49-F238E27FC236}">
                  <a16:creationId xmlns:a16="http://schemas.microsoft.com/office/drawing/2014/main" id="{515405C4-B20C-4C5B-B65B-0AFB523CBD5E}"/>
                </a:ext>
              </a:extLst>
            </p:cNvPr>
            <p:cNvCxnSpPr/>
            <p:nvPr/>
          </p:nvCxnSpPr>
          <p:spPr>
            <a:xfrm>
              <a:off x="8108156" y="5580206"/>
              <a:ext cx="0" cy="1099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ovéPole 74">
            <a:extLst>
              <a:ext uri="{FF2B5EF4-FFF2-40B4-BE49-F238E27FC236}">
                <a16:creationId xmlns:a16="http://schemas.microsoft.com/office/drawing/2014/main" id="{90696FD2-D5CB-4327-B8DA-03B8B66D334C}"/>
              </a:ext>
            </a:extLst>
          </p:cNvPr>
          <p:cNvSpPr txBox="1"/>
          <p:nvPr/>
        </p:nvSpPr>
        <p:spPr>
          <a:xfrm>
            <a:off x="6872779" y="4090866"/>
            <a:ext cx="745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5. krok: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Obdélník 85">
                <a:extLst>
                  <a:ext uri="{FF2B5EF4-FFF2-40B4-BE49-F238E27FC236}">
                    <a16:creationId xmlns:a16="http://schemas.microsoft.com/office/drawing/2014/main" id="{67DC0AB5-2A09-4B42-BD50-64A656DCEB24}"/>
                  </a:ext>
                </a:extLst>
              </p:cNvPr>
              <p:cNvSpPr/>
              <p:nvPr/>
            </p:nvSpPr>
            <p:spPr>
              <a:xfrm>
                <a:off x="6920331" y="4325912"/>
                <a:ext cx="1172565" cy="5567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6" name="Obdélník 85">
                <a:extLst>
                  <a:ext uri="{FF2B5EF4-FFF2-40B4-BE49-F238E27FC236}">
                    <a16:creationId xmlns:a16="http://schemas.microsoft.com/office/drawing/2014/main" id="{67DC0AB5-2A09-4B42-BD50-64A656DCEB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0331" y="4325912"/>
                <a:ext cx="1172565" cy="55675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7" name="Skupina 86">
            <a:extLst>
              <a:ext uri="{FF2B5EF4-FFF2-40B4-BE49-F238E27FC236}">
                <a16:creationId xmlns:a16="http://schemas.microsoft.com/office/drawing/2014/main" id="{CEE5A0B9-A356-4A86-A92B-56665E4B0E30}"/>
              </a:ext>
            </a:extLst>
          </p:cNvPr>
          <p:cNvGrpSpPr/>
          <p:nvPr/>
        </p:nvGrpSpPr>
        <p:grpSpPr>
          <a:xfrm>
            <a:off x="7724705" y="4347829"/>
            <a:ext cx="263734" cy="224844"/>
            <a:chOff x="8089370" y="4716078"/>
            <a:chExt cx="263734" cy="224844"/>
          </a:xfrm>
        </p:grpSpPr>
        <p:cxnSp>
          <p:nvCxnSpPr>
            <p:cNvPr id="88" name="Přímá spojnice 87">
              <a:extLst>
                <a:ext uri="{FF2B5EF4-FFF2-40B4-BE49-F238E27FC236}">
                  <a16:creationId xmlns:a16="http://schemas.microsoft.com/office/drawing/2014/main" id="{6FAAAF00-9A4A-4A6D-AD24-06600B8B9F78}"/>
                </a:ext>
              </a:extLst>
            </p:cNvPr>
            <p:cNvCxnSpPr>
              <a:cxnSpLocks/>
            </p:cNvCxnSpPr>
            <p:nvPr/>
          </p:nvCxnSpPr>
          <p:spPr>
            <a:xfrm>
              <a:off x="8089370" y="4716078"/>
              <a:ext cx="263734" cy="2248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římá spojnice 88">
              <a:extLst>
                <a:ext uri="{FF2B5EF4-FFF2-40B4-BE49-F238E27FC236}">
                  <a16:creationId xmlns:a16="http://schemas.microsoft.com/office/drawing/2014/main" id="{A71CDAD6-6C4D-45DA-8CD8-BCAB7E2E10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0415" y="4716079"/>
              <a:ext cx="202154" cy="2248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Skupina 89">
            <a:extLst>
              <a:ext uri="{FF2B5EF4-FFF2-40B4-BE49-F238E27FC236}">
                <a16:creationId xmlns:a16="http://schemas.microsoft.com/office/drawing/2014/main" id="{84EAADD4-3297-4E08-9A6D-B78A14B38D2F}"/>
              </a:ext>
            </a:extLst>
          </p:cNvPr>
          <p:cNvGrpSpPr/>
          <p:nvPr/>
        </p:nvGrpSpPr>
        <p:grpSpPr>
          <a:xfrm>
            <a:off x="7733060" y="4629969"/>
            <a:ext cx="263734" cy="224844"/>
            <a:chOff x="8089370" y="4716078"/>
            <a:chExt cx="263734" cy="224844"/>
          </a:xfrm>
        </p:grpSpPr>
        <p:cxnSp>
          <p:nvCxnSpPr>
            <p:cNvPr id="91" name="Přímá spojnice 90">
              <a:extLst>
                <a:ext uri="{FF2B5EF4-FFF2-40B4-BE49-F238E27FC236}">
                  <a16:creationId xmlns:a16="http://schemas.microsoft.com/office/drawing/2014/main" id="{0701ACA8-EA59-4728-9AA3-32E034A4D061}"/>
                </a:ext>
              </a:extLst>
            </p:cNvPr>
            <p:cNvCxnSpPr>
              <a:cxnSpLocks/>
            </p:cNvCxnSpPr>
            <p:nvPr/>
          </p:nvCxnSpPr>
          <p:spPr>
            <a:xfrm>
              <a:off x="8089370" y="4716078"/>
              <a:ext cx="263734" cy="2248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Přímá spojnice 91">
              <a:extLst>
                <a:ext uri="{FF2B5EF4-FFF2-40B4-BE49-F238E27FC236}">
                  <a16:creationId xmlns:a16="http://schemas.microsoft.com/office/drawing/2014/main" id="{82FCD0B0-C78B-4CE0-B2BD-AE633A67BC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0415" y="4716079"/>
              <a:ext cx="202154" cy="2248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bdélník 38">
                <a:extLst>
                  <a:ext uri="{FF2B5EF4-FFF2-40B4-BE49-F238E27FC236}">
                    <a16:creationId xmlns:a16="http://schemas.microsoft.com/office/drawing/2014/main" id="{1B4442AE-158F-44FD-A6FA-45436CB76D84}"/>
                  </a:ext>
                </a:extLst>
              </p:cNvPr>
              <p:cNvSpPr/>
              <p:nvPr/>
            </p:nvSpPr>
            <p:spPr>
              <a:xfrm>
                <a:off x="7189998" y="4974219"/>
                <a:ext cx="763158" cy="5007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9" name="Obdélník 38">
                <a:extLst>
                  <a:ext uri="{FF2B5EF4-FFF2-40B4-BE49-F238E27FC236}">
                    <a16:creationId xmlns:a16="http://schemas.microsoft.com/office/drawing/2014/main" id="{1B4442AE-158F-44FD-A6FA-45436CB76D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998" y="4974219"/>
                <a:ext cx="763158" cy="500715"/>
              </a:xfrm>
              <a:prstGeom prst="rect">
                <a:avLst/>
              </a:prstGeom>
              <a:blipFill>
                <a:blip r:embed="rId3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ovéPole 95">
            <a:extLst>
              <a:ext uri="{FF2B5EF4-FFF2-40B4-BE49-F238E27FC236}">
                <a16:creationId xmlns:a16="http://schemas.microsoft.com/office/drawing/2014/main" id="{5F09D78B-C868-4104-840F-C56730718E20}"/>
              </a:ext>
            </a:extLst>
          </p:cNvPr>
          <p:cNvSpPr txBox="1"/>
          <p:nvPr/>
        </p:nvSpPr>
        <p:spPr>
          <a:xfrm>
            <a:off x="8221271" y="4319673"/>
            <a:ext cx="745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6. krok:</a:t>
            </a:r>
          </a:p>
        </p:txBody>
      </p:sp>
      <p:sp>
        <p:nvSpPr>
          <p:cNvPr id="43" name="Pravá složená závorka 42">
            <a:extLst>
              <a:ext uri="{FF2B5EF4-FFF2-40B4-BE49-F238E27FC236}">
                <a16:creationId xmlns:a16="http://schemas.microsoft.com/office/drawing/2014/main" id="{C0128E82-FC20-4D0E-8057-230D44BB1AFF}"/>
              </a:ext>
            </a:extLst>
          </p:cNvPr>
          <p:cNvSpPr/>
          <p:nvPr/>
        </p:nvSpPr>
        <p:spPr>
          <a:xfrm rot="5400000">
            <a:off x="7434799" y="4411955"/>
            <a:ext cx="149923" cy="957350"/>
          </a:xfrm>
          <a:prstGeom prst="rightBrace">
            <a:avLst>
              <a:gd name="adj1" fmla="val 218770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cxnSp>
        <p:nvCxnSpPr>
          <p:cNvPr id="48" name="Přímá spojnice 47">
            <a:extLst>
              <a:ext uri="{FF2B5EF4-FFF2-40B4-BE49-F238E27FC236}">
                <a16:creationId xmlns:a16="http://schemas.microsoft.com/office/drawing/2014/main" id="{317AB129-C893-42C9-A469-F07C97BD28CB}"/>
              </a:ext>
            </a:extLst>
          </p:cNvPr>
          <p:cNvCxnSpPr/>
          <p:nvPr/>
        </p:nvCxnSpPr>
        <p:spPr>
          <a:xfrm>
            <a:off x="8221271" y="4402550"/>
            <a:ext cx="0" cy="10395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Obdélník 48">
                <a:extLst>
                  <a:ext uri="{FF2B5EF4-FFF2-40B4-BE49-F238E27FC236}">
                    <a16:creationId xmlns:a16="http://schemas.microsoft.com/office/drawing/2014/main" id="{1C568936-356B-4A52-9539-455D5C6A69E1}"/>
                  </a:ext>
                </a:extLst>
              </p:cNvPr>
              <p:cNvSpPr/>
              <p:nvPr/>
            </p:nvSpPr>
            <p:spPr>
              <a:xfrm>
                <a:off x="8190020" y="4551744"/>
                <a:ext cx="1033680" cy="532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num>
                        <m:den>
                          <m:r>
                            <a:rPr lang="cs-CZ" sz="1400" b="1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den>
                      </m:f>
                      <m:r>
                        <a:rPr lang="cs-CZ" sz="1400" b="1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9" name="Obdélník 48">
                <a:extLst>
                  <a:ext uri="{FF2B5EF4-FFF2-40B4-BE49-F238E27FC236}">
                    <a16:creationId xmlns:a16="http://schemas.microsoft.com/office/drawing/2014/main" id="{1C568936-356B-4A52-9539-455D5C6A69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020" y="4551744"/>
                <a:ext cx="1033680" cy="532005"/>
              </a:xfrm>
              <a:prstGeom prst="rect">
                <a:avLst/>
              </a:prstGeom>
              <a:blipFill>
                <a:blip r:embed="rId34"/>
                <a:stretch>
                  <a:fillRect b="-22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Obdélník 96">
                <a:extLst>
                  <a:ext uri="{FF2B5EF4-FFF2-40B4-BE49-F238E27FC236}">
                    <a16:creationId xmlns:a16="http://schemas.microsoft.com/office/drawing/2014/main" id="{EFCC083E-CD93-46DF-B654-4473D0CF9333}"/>
                  </a:ext>
                </a:extLst>
              </p:cNvPr>
              <p:cNvSpPr/>
              <p:nvPr/>
            </p:nvSpPr>
            <p:spPr>
              <a:xfrm>
                <a:off x="8413284" y="5072298"/>
                <a:ext cx="763158" cy="5007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97" name="Obdélník 96">
                <a:extLst>
                  <a:ext uri="{FF2B5EF4-FFF2-40B4-BE49-F238E27FC236}">
                    <a16:creationId xmlns:a16="http://schemas.microsoft.com/office/drawing/2014/main" id="{EFCC083E-CD93-46DF-B654-4473D0CF93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3284" y="5072298"/>
                <a:ext cx="763158" cy="500715"/>
              </a:xfrm>
              <a:prstGeom prst="rect">
                <a:avLst/>
              </a:prstGeom>
              <a:blipFill>
                <a:blip r:embed="rId3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Levá složená závorka 97">
            <a:extLst>
              <a:ext uri="{FF2B5EF4-FFF2-40B4-BE49-F238E27FC236}">
                <a16:creationId xmlns:a16="http://schemas.microsoft.com/office/drawing/2014/main" id="{49A085CB-397E-48B9-9B53-02901793F43D}"/>
              </a:ext>
            </a:extLst>
          </p:cNvPr>
          <p:cNvSpPr/>
          <p:nvPr/>
        </p:nvSpPr>
        <p:spPr>
          <a:xfrm rot="10800000">
            <a:off x="9168646" y="4594752"/>
            <a:ext cx="106823" cy="950907"/>
          </a:xfrm>
          <a:prstGeom prst="leftBrace">
            <a:avLst>
              <a:gd name="adj1" fmla="val 142581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Obdélník 98">
                <a:extLst>
                  <a:ext uri="{FF2B5EF4-FFF2-40B4-BE49-F238E27FC236}">
                    <a16:creationId xmlns:a16="http://schemas.microsoft.com/office/drawing/2014/main" id="{658B2A99-E995-48E4-A3AD-5D3A5022A936}"/>
                  </a:ext>
                </a:extLst>
              </p:cNvPr>
              <p:cNvSpPr/>
              <p:nvPr/>
            </p:nvSpPr>
            <p:spPr>
              <a:xfrm>
                <a:off x="9306009" y="4908388"/>
                <a:ext cx="54053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𝑹𝑺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9" name="Obdélník 98">
                <a:extLst>
                  <a:ext uri="{FF2B5EF4-FFF2-40B4-BE49-F238E27FC236}">
                    <a16:creationId xmlns:a16="http://schemas.microsoft.com/office/drawing/2014/main" id="{658B2A99-E995-48E4-A3AD-5D3A5022A9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6009" y="4908388"/>
                <a:ext cx="540533" cy="307777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Obdélník 99">
                <a:extLst>
                  <a:ext uri="{FF2B5EF4-FFF2-40B4-BE49-F238E27FC236}">
                    <a16:creationId xmlns:a16="http://schemas.microsoft.com/office/drawing/2014/main" id="{B2EFAD92-F8DC-40DB-998C-6D96EAAC158D}"/>
                  </a:ext>
                </a:extLst>
              </p:cNvPr>
              <p:cNvSpPr/>
              <p:nvPr/>
            </p:nvSpPr>
            <p:spPr>
              <a:xfrm>
                <a:off x="9730857" y="4780516"/>
                <a:ext cx="947695" cy="4942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num>
                        <m:den>
                          <m:r>
                            <a:rPr lang="cs-CZ" sz="1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den>
                      </m:f>
                      <m:r>
                        <a:rPr lang="cs-CZ" sz="1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00" name="Obdélník 99">
                <a:extLst>
                  <a:ext uri="{FF2B5EF4-FFF2-40B4-BE49-F238E27FC236}">
                    <a16:creationId xmlns:a16="http://schemas.microsoft.com/office/drawing/2014/main" id="{B2EFAD92-F8DC-40DB-998C-6D96EAAC15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0857" y="4780516"/>
                <a:ext cx="947695" cy="494238"/>
              </a:xfrm>
              <a:prstGeom prst="rect">
                <a:avLst/>
              </a:prstGeom>
              <a:blipFill>
                <a:blip r:embed="rId37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Obdélník 100">
                <a:extLst>
                  <a:ext uri="{FF2B5EF4-FFF2-40B4-BE49-F238E27FC236}">
                    <a16:creationId xmlns:a16="http://schemas.microsoft.com/office/drawing/2014/main" id="{53058EA1-9279-470A-991B-FD75CC0550DD}"/>
                  </a:ext>
                </a:extLst>
              </p:cNvPr>
              <p:cNvSpPr/>
              <p:nvPr/>
            </p:nvSpPr>
            <p:spPr>
              <a:xfrm>
                <a:off x="8359278" y="5883532"/>
                <a:ext cx="947695" cy="4942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num>
                        <m:den>
                          <m:r>
                            <a:rPr lang="cs-CZ" sz="1400" b="1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den>
                      </m:f>
                      <m:r>
                        <a:rPr lang="cs-CZ" sz="1400" b="1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cs-CZ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1" name="Obdélník 100">
                <a:extLst>
                  <a:ext uri="{FF2B5EF4-FFF2-40B4-BE49-F238E27FC236}">
                    <a16:creationId xmlns:a16="http://schemas.microsoft.com/office/drawing/2014/main" id="{53058EA1-9279-470A-991B-FD75CC0550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9278" y="5883532"/>
                <a:ext cx="947695" cy="494238"/>
              </a:xfrm>
              <a:prstGeom prst="rect">
                <a:avLst/>
              </a:prstGeom>
              <a:blipFill>
                <a:blip r:embed="rId38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2" name="TextovéPole 101">
                <a:extLst>
                  <a:ext uri="{FF2B5EF4-FFF2-40B4-BE49-F238E27FC236}">
                    <a16:creationId xmlns:a16="http://schemas.microsoft.com/office/drawing/2014/main" id="{B95B44B1-6A27-4F03-ACF3-3C82086763CB}"/>
                  </a:ext>
                </a:extLst>
              </p:cNvPr>
              <p:cNvSpPr txBox="1"/>
              <p:nvPr/>
            </p:nvSpPr>
            <p:spPr>
              <a:xfrm>
                <a:off x="8980558" y="5727029"/>
                <a:ext cx="81631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𝟐𝟓𝟎𝟎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>
          <p:sp>
            <p:nvSpPr>
              <p:cNvPr id="102" name="TextovéPole 101">
                <a:extLst>
                  <a:ext uri="{FF2B5EF4-FFF2-40B4-BE49-F238E27FC236}">
                    <a16:creationId xmlns:a16="http://schemas.microsoft.com/office/drawing/2014/main" id="{B95B44B1-6A27-4F03-ACF3-3C82086763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0558" y="5727029"/>
                <a:ext cx="816313" cy="215444"/>
              </a:xfrm>
              <a:prstGeom prst="rect">
                <a:avLst/>
              </a:prstGeom>
              <a:blipFill>
                <a:blip r:embed="rId39"/>
                <a:stretch>
                  <a:fillRect l="-4478" r="-4478" b="-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TextovéPole 102">
                <a:extLst>
                  <a:ext uri="{FF2B5EF4-FFF2-40B4-BE49-F238E27FC236}">
                    <a16:creationId xmlns:a16="http://schemas.microsoft.com/office/drawing/2014/main" id="{A1EEDB4E-8A21-472B-8D48-9C67B3972048}"/>
                  </a:ext>
                </a:extLst>
              </p:cNvPr>
              <p:cNvSpPr txBox="1"/>
              <p:nvPr/>
            </p:nvSpPr>
            <p:spPr>
              <a:xfrm>
                <a:off x="8823188" y="6319919"/>
                <a:ext cx="1063782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𝟒𝟗𝟎𝟎</m:t>
                      </m:r>
                      <m:r>
                        <a:rPr kumimoji="0" lang="cs-CZ" sz="1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>
          <p:sp>
            <p:nvSpPr>
              <p:cNvPr id="103" name="TextovéPole 102">
                <a:extLst>
                  <a:ext uri="{FF2B5EF4-FFF2-40B4-BE49-F238E27FC236}">
                    <a16:creationId xmlns:a16="http://schemas.microsoft.com/office/drawing/2014/main" id="{A1EEDB4E-8A21-472B-8D48-9C67B39720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3188" y="6319919"/>
                <a:ext cx="1063782" cy="307777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TextovéPole 103">
            <a:extLst>
              <a:ext uri="{FF2B5EF4-FFF2-40B4-BE49-F238E27FC236}">
                <a16:creationId xmlns:a16="http://schemas.microsoft.com/office/drawing/2014/main" id="{3146BD18-E881-44A0-99FE-3B0CC466C32F}"/>
              </a:ext>
            </a:extLst>
          </p:cNvPr>
          <p:cNvSpPr txBox="1"/>
          <p:nvPr/>
        </p:nvSpPr>
        <p:spPr>
          <a:xfrm>
            <a:off x="8244464" y="5528259"/>
            <a:ext cx="745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7. krok:</a:t>
            </a:r>
          </a:p>
        </p:txBody>
      </p:sp>
      <p:grpSp>
        <p:nvGrpSpPr>
          <p:cNvPr id="105" name="Skupina 104">
            <a:extLst>
              <a:ext uri="{FF2B5EF4-FFF2-40B4-BE49-F238E27FC236}">
                <a16:creationId xmlns:a16="http://schemas.microsoft.com/office/drawing/2014/main" id="{24403408-3299-4FFB-A965-EF046CA9E600}"/>
              </a:ext>
            </a:extLst>
          </p:cNvPr>
          <p:cNvGrpSpPr/>
          <p:nvPr/>
        </p:nvGrpSpPr>
        <p:grpSpPr>
          <a:xfrm>
            <a:off x="9339383" y="4642344"/>
            <a:ext cx="1558491" cy="841568"/>
            <a:chOff x="259417" y="3670624"/>
            <a:chExt cx="1180001" cy="2004018"/>
          </a:xfrm>
        </p:grpSpPr>
        <p:cxnSp>
          <p:nvCxnSpPr>
            <p:cNvPr id="106" name="Přímá spojnice 105">
              <a:extLst>
                <a:ext uri="{FF2B5EF4-FFF2-40B4-BE49-F238E27FC236}">
                  <a16:creationId xmlns:a16="http://schemas.microsoft.com/office/drawing/2014/main" id="{121116C9-1CF8-49F6-B258-A19D1D1097C8}"/>
                </a:ext>
              </a:extLst>
            </p:cNvPr>
            <p:cNvCxnSpPr/>
            <p:nvPr/>
          </p:nvCxnSpPr>
          <p:spPr>
            <a:xfrm>
              <a:off x="1439418" y="3670624"/>
              <a:ext cx="0" cy="20040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Přímá spojnice 106">
              <a:extLst>
                <a:ext uri="{FF2B5EF4-FFF2-40B4-BE49-F238E27FC236}">
                  <a16:creationId xmlns:a16="http://schemas.microsoft.com/office/drawing/2014/main" id="{685B51C2-B308-4346-83CC-CE22FDCD2869}"/>
                </a:ext>
              </a:extLst>
            </p:cNvPr>
            <p:cNvCxnSpPr/>
            <p:nvPr/>
          </p:nvCxnSpPr>
          <p:spPr>
            <a:xfrm flipH="1">
              <a:off x="259417" y="5674642"/>
              <a:ext cx="11800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Levá složená závorka 107">
            <a:extLst>
              <a:ext uri="{FF2B5EF4-FFF2-40B4-BE49-F238E27FC236}">
                <a16:creationId xmlns:a16="http://schemas.microsoft.com/office/drawing/2014/main" id="{737F66AD-9D22-4CD2-8AA4-42B0080FF4B6}"/>
              </a:ext>
            </a:extLst>
          </p:cNvPr>
          <p:cNvSpPr/>
          <p:nvPr/>
        </p:nvSpPr>
        <p:spPr>
          <a:xfrm rot="10800000">
            <a:off x="9810610" y="5664803"/>
            <a:ext cx="106823" cy="950907"/>
          </a:xfrm>
          <a:prstGeom prst="leftBrace">
            <a:avLst>
              <a:gd name="adj1" fmla="val 142581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9" name="Obdélník 108">
                <a:extLst>
                  <a:ext uri="{FF2B5EF4-FFF2-40B4-BE49-F238E27FC236}">
                    <a16:creationId xmlns:a16="http://schemas.microsoft.com/office/drawing/2014/main" id="{F6A31A20-7935-41B0-A10F-30623D3E1F9C}"/>
                  </a:ext>
                </a:extLst>
              </p:cNvPr>
              <p:cNvSpPr/>
              <p:nvPr/>
            </p:nvSpPr>
            <p:spPr>
              <a:xfrm>
                <a:off x="9881310" y="5850671"/>
                <a:ext cx="1864485" cy="5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𝟐𝟓𝟎𝟎</m:t>
                          </m:r>
                        </m:num>
                        <m:den>
                          <m:r>
                            <a:rPr lang="cs-CZ" sz="1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𝟒𝟗𝟎𝟎</m:t>
                          </m:r>
                        </m:den>
                      </m:f>
                      <m:r>
                        <a:rPr lang="cs-CZ" sz="1400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  <m:r>
                        <a:rPr lang="cs-CZ" sz="1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cs-CZ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cs-CZ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>
          <p:sp>
            <p:nvSpPr>
              <p:cNvPr id="109" name="Obdélník 108">
                <a:extLst>
                  <a:ext uri="{FF2B5EF4-FFF2-40B4-BE49-F238E27FC236}">
                    <a16:creationId xmlns:a16="http://schemas.microsoft.com/office/drawing/2014/main" id="{F6A31A20-7935-41B0-A10F-30623D3E1F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1310" y="5850671"/>
                <a:ext cx="1864485" cy="501419"/>
              </a:xfrm>
              <a:prstGeom prst="rect">
                <a:avLst/>
              </a:prstGeom>
              <a:blipFill>
                <a:blip r:embed="rId41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Obdélník 61">
                <a:extLst>
                  <a:ext uri="{FF2B5EF4-FFF2-40B4-BE49-F238E27FC236}">
                    <a16:creationId xmlns:a16="http://schemas.microsoft.com/office/drawing/2014/main" id="{C44A4D9A-3B80-4810-9812-7AF3FD33AB55}"/>
                  </a:ext>
                </a:extLst>
              </p:cNvPr>
              <p:cNvSpPr/>
              <p:nvPr/>
            </p:nvSpPr>
            <p:spPr>
              <a:xfrm>
                <a:off x="5250041" y="5522011"/>
                <a:ext cx="1230337" cy="8670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𝑻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𝑲</m:t>
                              </m:r>
                            </m:e>
                          </m:rad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</m:rad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</m:rad>
                            </m:den>
                          </m:f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2" name="Obdélník 61">
                <a:extLst>
                  <a:ext uri="{FF2B5EF4-FFF2-40B4-BE49-F238E27FC236}">
                    <a16:creationId xmlns:a16="http://schemas.microsoft.com/office/drawing/2014/main" id="{C44A4D9A-3B80-4810-9812-7AF3FD33AB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041" y="5522011"/>
                <a:ext cx="1230337" cy="867032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Obdélník 62">
                <a:extLst>
                  <a:ext uri="{FF2B5EF4-FFF2-40B4-BE49-F238E27FC236}">
                    <a16:creationId xmlns:a16="http://schemas.microsoft.com/office/drawing/2014/main" id="{39CA1A69-0CDA-49A5-A1E5-8D7B1A1D2F62}"/>
                  </a:ext>
                </a:extLst>
              </p:cNvPr>
              <p:cNvSpPr/>
              <p:nvPr/>
            </p:nvSpPr>
            <p:spPr>
              <a:xfrm>
                <a:off x="6243356" y="5636437"/>
                <a:ext cx="1413079" cy="585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𝑻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𝑲</m:t>
                              </m:r>
                            </m:e>
                          </m:rad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𝑲</m:t>
                              </m:r>
                            </m:e>
                          </m:rad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</m:rad>
                        </m:num>
                        <m:den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3" name="Obdélník 62">
                <a:extLst>
                  <a:ext uri="{FF2B5EF4-FFF2-40B4-BE49-F238E27FC236}">
                    <a16:creationId xmlns:a16="http://schemas.microsoft.com/office/drawing/2014/main" id="{39CA1A69-0CDA-49A5-A1E5-8D7B1A1D2F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356" y="5636437"/>
                <a:ext cx="1413079" cy="585801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Volný tvar: obrazec 65">
            <a:extLst>
              <a:ext uri="{FF2B5EF4-FFF2-40B4-BE49-F238E27FC236}">
                <a16:creationId xmlns:a16="http://schemas.microsoft.com/office/drawing/2014/main" id="{3D5EBBB6-A3B1-45AC-B553-B4025819C231}"/>
              </a:ext>
            </a:extLst>
          </p:cNvPr>
          <p:cNvSpPr/>
          <p:nvPr/>
        </p:nvSpPr>
        <p:spPr>
          <a:xfrm>
            <a:off x="6650571" y="6178639"/>
            <a:ext cx="428625" cy="173842"/>
          </a:xfrm>
          <a:custGeom>
            <a:avLst/>
            <a:gdLst>
              <a:gd name="connsiteX0" fmla="*/ 0 w 428625"/>
              <a:gd name="connsiteY0" fmla="*/ 0 h 173842"/>
              <a:gd name="connsiteX1" fmla="*/ 200025 w 428625"/>
              <a:gd name="connsiteY1" fmla="*/ 173831 h 173842"/>
              <a:gd name="connsiteX2" fmla="*/ 428625 w 428625"/>
              <a:gd name="connsiteY2" fmla="*/ 9525 h 173842"/>
              <a:gd name="connsiteX3" fmla="*/ 428625 w 428625"/>
              <a:gd name="connsiteY3" fmla="*/ 9525 h 17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625" h="173842">
                <a:moveTo>
                  <a:pt x="0" y="0"/>
                </a:moveTo>
                <a:cubicBezTo>
                  <a:pt x="64294" y="86122"/>
                  <a:pt x="128588" y="172244"/>
                  <a:pt x="200025" y="173831"/>
                </a:cubicBezTo>
                <a:cubicBezTo>
                  <a:pt x="271463" y="175419"/>
                  <a:pt x="428625" y="9525"/>
                  <a:pt x="428625" y="9525"/>
                </a:cubicBezTo>
                <a:lnTo>
                  <a:pt x="428625" y="9525"/>
                </a:lnTo>
              </a:path>
            </a:pathLst>
          </a:custGeom>
          <a:noFill/>
          <a:ln w="635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110" name="Volný tvar: obrazec 109">
            <a:extLst>
              <a:ext uri="{FF2B5EF4-FFF2-40B4-BE49-F238E27FC236}">
                <a16:creationId xmlns:a16="http://schemas.microsoft.com/office/drawing/2014/main" id="{C98DCD91-79AE-42A8-9103-4D54CFCB0402}"/>
              </a:ext>
            </a:extLst>
          </p:cNvPr>
          <p:cNvSpPr/>
          <p:nvPr/>
        </p:nvSpPr>
        <p:spPr>
          <a:xfrm>
            <a:off x="6714864" y="5614261"/>
            <a:ext cx="759619" cy="97653"/>
          </a:xfrm>
          <a:custGeom>
            <a:avLst/>
            <a:gdLst>
              <a:gd name="connsiteX0" fmla="*/ 0 w 759619"/>
              <a:gd name="connsiteY0" fmla="*/ 90509 h 97653"/>
              <a:gd name="connsiteX1" fmla="*/ 385763 w 759619"/>
              <a:gd name="connsiteY1" fmla="*/ 22 h 97653"/>
              <a:gd name="connsiteX2" fmla="*/ 759619 w 759619"/>
              <a:gd name="connsiteY2" fmla="*/ 97653 h 9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9619" h="97653">
                <a:moveTo>
                  <a:pt x="0" y="90509"/>
                </a:moveTo>
                <a:cubicBezTo>
                  <a:pt x="129580" y="44670"/>
                  <a:pt x="259160" y="-1169"/>
                  <a:pt x="385763" y="22"/>
                </a:cubicBezTo>
                <a:cubicBezTo>
                  <a:pt x="512366" y="1213"/>
                  <a:pt x="635992" y="49433"/>
                  <a:pt x="759619" y="97653"/>
                </a:cubicBezTo>
              </a:path>
            </a:pathLst>
          </a:custGeom>
          <a:noFill/>
          <a:ln w="635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12" name="Zástupný symbol pro číslo snímku 11">
            <a:extLst>
              <a:ext uri="{FF2B5EF4-FFF2-40B4-BE49-F238E27FC236}">
                <a16:creationId xmlns:a16="http://schemas.microsoft.com/office/drawing/2014/main" id="{00CEA317-3498-4A55-BF4C-E12595227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51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9" grpId="0"/>
      <p:bldP spid="10" grpId="0" animBg="1"/>
      <p:bldP spid="11" grpId="0" animBg="1"/>
      <p:bldP spid="13" grpId="0" animBg="1"/>
      <p:bldP spid="14" grpId="0"/>
      <p:bldP spid="15" grpId="0"/>
      <p:bldP spid="16" grpId="0"/>
      <p:bldP spid="17" grpId="0" animBg="1"/>
      <p:bldP spid="18" grpId="0"/>
      <p:bldP spid="19" grpId="0"/>
      <p:bldP spid="20" grpId="0"/>
      <p:bldP spid="21" grpId="0" animBg="1"/>
      <p:bldP spid="22" grpId="0" animBg="1"/>
      <p:bldP spid="23" grpId="0" animBg="1"/>
      <p:bldP spid="30" grpId="0"/>
      <p:bldP spid="31" grpId="0"/>
      <p:bldP spid="34" grpId="0"/>
      <p:bldP spid="35" grpId="0" animBg="1"/>
      <p:bldP spid="42" grpId="0"/>
      <p:bldP spid="44" grpId="0"/>
      <p:bldP spid="45" grpId="0"/>
      <p:bldP spid="60" grpId="0"/>
      <p:bldP spid="61" grpId="0"/>
      <p:bldP spid="64" grpId="0"/>
      <p:bldP spid="68" grpId="0"/>
      <p:bldP spid="69" grpId="0"/>
      <p:bldP spid="70" grpId="0"/>
      <p:bldP spid="74" grpId="0"/>
      <p:bldP spid="76" grpId="0"/>
      <p:bldP spid="77" grpId="0"/>
      <p:bldP spid="81" grpId="0"/>
      <p:bldP spid="82" grpId="0"/>
      <p:bldP spid="83" grpId="0"/>
      <p:bldP spid="84" grpId="0"/>
      <p:bldP spid="85" grpId="0" animBg="1"/>
      <p:bldP spid="65" grpId="0"/>
      <p:bldP spid="75" grpId="0"/>
      <p:bldP spid="86" grpId="0"/>
      <p:bldP spid="39" grpId="0"/>
      <p:bldP spid="96" grpId="0"/>
      <p:bldP spid="43" grpId="0" animBg="1"/>
      <p:bldP spid="49" grpId="0"/>
      <p:bldP spid="97" grpId="0"/>
      <p:bldP spid="98" grpId="0" animBg="1"/>
      <p:bldP spid="99" grpId="0"/>
      <p:bldP spid="100" grpId="0"/>
      <p:bldP spid="101" grpId="0"/>
      <p:bldP spid="102" grpId="0"/>
      <p:bldP spid="103" grpId="0"/>
      <p:bldP spid="104" grpId="0"/>
      <p:bldP spid="108" grpId="0" animBg="1"/>
      <p:bldP spid="109" grpId="0"/>
      <p:bldP spid="62" grpId="0"/>
      <p:bldP spid="63" grpId="0"/>
      <p:bldP spid="66" grpId="0" animBg="1"/>
      <p:bldP spid="1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1271D7B-D8A3-46ED-AF63-9F45CA981D8C}"/>
                  </a:ext>
                </a:extLst>
              </p:cNvPr>
              <p:cNvSpPr/>
              <p:nvPr/>
            </p:nvSpPr>
            <p:spPr>
              <a:xfrm>
                <a:off x="1687670" y="2882158"/>
                <a:ext cx="1998991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1400" b="1" dirty="0"/>
                  <a:t>K výpočtu množství práce v jednotlivých odvětvích využijeme matematický zápis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𝑯𝑽𝑴</m:t>
                    </m:r>
                  </m:oMath>
                </a14:m>
                <a:r>
                  <a:rPr lang="cs-CZ" sz="1400" b="1" dirty="0"/>
                  <a:t> a vztah založený na </a:t>
                </a:r>
                <a:r>
                  <a:rPr lang="cs-CZ" sz="1400" b="1" dirty="0">
                    <a:solidFill>
                      <a:srgbClr val="FF0000"/>
                    </a:solidFill>
                  </a:rPr>
                  <a:t>teorii rovnovážné mzdy</a:t>
                </a:r>
                <a:r>
                  <a:rPr lang="cs-CZ" sz="1400" b="1" dirty="0"/>
                  <a:t>, kdy se součiny cen a mezních produktů obou odvětví musejí rovnat.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1271D7B-D8A3-46ED-AF63-9F45CA981D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670" y="2882158"/>
                <a:ext cx="1998991" cy="2246769"/>
              </a:xfrm>
              <a:prstGeom prst="rect">
                <a:avLst/>
              </a:prstGeom>
              <a:blipFill>
                <a:blip r:embed="rId2"/>
                <a:stretch>
                  <a:fillRect l="-915" t="-543" r="-305" b="-19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délník 2">
            <a:extLst>
              <a:ext uri="{FF2B5EF4-FFF2-40B4-BE49-F238E27FC236}">
                <a16:creationId xmlns:a16="http://schemas.microsoft.com/office/drawing/2014/main" id="{F433E581-5EA1-49B2-BAF1-E6745E0965AD}"/>
              </a:ext>
            </a:extLst>
          </p:cNvPr>
          <p:cNvSpPr/>
          <p:nvPr/>
        </p:nvSpPr>
        <p:spPr>
          <a:xfrm>
            <a:off x="267727" y="2172398"/>
            <a:ext cx="37382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d</a:t>
            </a:r>
            <a:r>
              <a:rPr lang="cs-CZ" sz="1400" b="1" dirty="0">
                <a:solidFill>
                  <a:prstClr val="black"/>
                </a:solidFill>
              </a:rPr>
              <a:t>) 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8B1F6802-4B8C-4BB3-BDB3-CEF747A8BD03}"/>
                  </a:ext>
                </a:extLst>
              </p:cNvPr>
              <p:cNvSpPr txBox="1"/>
              <p:nvPr/>
            </p:nvSpPr>
            <p:spPr>
              <a:xfrm>
                <a:off x="1744046" y="5522549"/>
                <a:ext cx="2067489" cy="58785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sz="1400" b="1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/>
                <a:endParaRPr lang="cs-CZ" sz="300" b="1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cs-CZ" sz="14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8B1F6802-4B8C-4BB3-BDB3-CEF747A8BD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046" y="5522549"/>
                <a:ext cx="2067489" cy="5878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4BB60130-31F2-43A8-94E8-1B82BC3B692C}"/>
                  </a:ext>
                </a:extLst>
              </p:cNvPr>
              <p:cNvSpPr txBox="1"/>
              <p:nvPr/>
            </p:nvSpPr>
            <p:spPr>
              <a:xfrm>
                <a:off x="1849510" y="5094963"/>
                <a:ext cx="1148520" cy="30777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4BB60130-31F2-43A8-94E8-1B82BC3B6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510" y="5094963"/>
                <a:ext cx="114852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36F2C0D3-4C42-4EA6-A673-C684544F89D8}"/>
              </a:ext>
            </a:extLst>
          </p:cNvPr>
          <p:cNvSpPr/>
          <p:nvPr/>
        </p:nvSpPr>
        <p:spPr>
          <a:xfrm rot="20202764">
            <a:off x="2895408" y="4199204"/>
            <a:ext cx="1124694" cy="1147778"/>
          </a:xfrm>
          <a:custGeom>
            <a:avLst/>
            <a:gdLst>
              <a:gd name="connsiteX0" fmla="*/ 0 w 1192915"/>
              <a:gd name="connsiteY0" fmla="*/ 1409700 h 1409700"/>
              <a:gd name="connsiteX1" fmla="*/ 1162050 w 1192915"/>
              <a:gd name="connsiteY1" fmla="*/ 298450 h 1409700"/>
              <a:gd name="connsiteX2" fmla="*/ 882650 w 1192915"/>
              <a:gd name="connsiteY2" fmla="*/ 0 h 1409700"/>
              <a:gd name="connsiteX3" fmla="*/ 882650 w 1192915"/>
              <a:gd name="connsiteY3" fmla="*/ 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2915" h="1409700">
                <a:moveTo>
                  <a:pt x="0" y="1409700"/>
                </a:moveTo>
                <a:cubicBezTo>
                  <a:pt x="507471" y="971550"/>
                  <a:pt x="1014942" y="533400"/>
                  <a:pt x="1162050" y="298450"/>
                </a:cubicBezTo>
                <a:cubicBezTo>
                  <a:pt x="1309158" y="63500"/>
                  <a:pt x="882650" y="0"/>
                  <a:pt x="882650" y="0"/>
                </a:cubicBezTo>
                <a:lnTo>
                  <a:pt x="882650" y="0"/>
                </a:lnTo>
              </a:path>
            </a:pathLst>
          </a:custGeom>
          <a:noFill/>
          <a:ln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D0B07E1A-0F96-4CC6-A705-D3DF5A934C35}"/>
              </a:ext>
            </a:extLst>
          </p:cNvPr>
          <p:cNvSpPr/>
          <p:nvPr/>
        </p:nvSpPr>
        <p:spPr>
          <a:xfrm rot="21294809">
            <a:off x="1627577" y="3695486"/>
            <a:ext cx="205556" cy="1586028"/>
          </a:xfrm>
          <a:custGeom>
            <a:avLst/>
            <a:gdLst>
              <a:gd name="connsiteX0" fmla="*/ 192124 w 287374"/>
              <a:gd name="connsiteY0" fmla="*/ 1162050 h 1162050"/>
              <a:gd name="connsiteX1" fmla="*/ 1624 w 287374"/>
              <a:gd name="connsiteY1" fmla="*/ 254000 h 1162050"/>
              <a:gd name="connsiteX2" fmla="*/ 287374 w 287374"/>
              <a:gd name="connsiteY2" fmla="*/ 0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7374" h="1162050">
                <a:moveTo>
                  <a:pt x="192124" y="1162050"/>
                </a:moveTo>
                <a:cubicBezTo>
                  <a:pt x="88936" y="804862"/>
                  <a:pt x="-14251" y="447675"/>
                  <a:pt x="1624" y="254000"/>
                </a:cubicBezTo>
                <a:cubicBezTo>
                  <a:pt x="17499" y="60325"/>
                  <a:pt x="152436" y="30162"/>
                  <a:pt x="287374" y="0"/>
                </a:cubicBezTo>
              </a:path>
            </a:pathLst>
          </a:cu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D3D95E0-37AC-440E-9516-869CE5415C6D}"/>
              </a:ext>
            </a:extLst>
          </p:cNvPr>
          <p:cNvSpPr txBox="1"/>
          <p:nvPr/>
        </p:nvSpPr>
        <p:spPr>
          <a:xfrm>
            <a:off x="3399471" y="2727655"/>
            <a:ext cx="745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1. krok: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9E0B22D1-A09B-4C5F-85A6-9C3DF6E7D24A}"/>
                  </a:ext>
                </a:extLst>
              </p:cNvPr>
              <p:cNvSpPr txBox="1"/>
              <p:nvPr/>
            </p:nvSpPr>
            <p:spPr>
              <a:xfrm>
                <a:off x="313757" y="2870411"/>
                <a:ext cx="108395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9E0B22D1-A09B-4C5F-85A6-9C3DF6E7D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57" y="2870411"/>
                <a:ext cx="1083950" cy="215444"/>
              </a:xfrm>
              <a:prstGeom prst="rect">
                <a:avLst/>
              </a:prstGeom>
              <a:blipFill>
                <a:blip r:embed="rId5"/>
                <a:stretch>
                  <a:fillRect l="-3371" r="-2809" b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Skupina 9">
            <a:extLst>
              <a:ext uri="{FF2B5EF4-FFF2-40B4-BE49-F238E27FC236}">
                <a16:creationId xmlns:a16="http://schemas.microsoft.com/office/drawing/2014/main" id="{F8A435B8-6CCB-4897-97F8-DF450E7E9DF6}"/>
              </a:ext>
            </a:extLst>
          </p:cNvPr>
          <p:cNvGrpSpPr/>
          <p:nvPr/>
        </p:nvGrpSpPr>
        <p:grpSpPr>
          <a:xfrm>
            <a:off x="313758" y="2575391"/>
            <a:ext cx="1177538" cy="577837"/>
            <a:chOff x="229020" y="3481388"/>
            <a:chExt cx="1856885" cy="438150"/>
          </a:xfrm>
        </p:grpSpPr>
        <p:cxnSp>
          <p:nvCxnSpPr>
            <p:cNvPr id="11" name="Přímá spojnice 10">
              <a:extLst>
                <a:ext uri="{FF2B5EF4-FFF2-40B4-BE49-F238E27FC236}">
                  <a16:creationId xmlns:a16="http://schemas.microsoft.com/office/drawing/2014/main" id="{ABEC8C72-6C29-4AA5-B310-61ABC47DE1F8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F0153BA3-7E6D-4857-A979-7F97B696446A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21D7981D-9C4C-489F-B43B-6F67446F3978}"/>
                  </a:ext>
                </a:extLst>
              </p:cNvPr>
              <p:cNvSpPr/>
              <p:nvPr/>
            </p:nvSpPr>
            <p:spPr>
              <a:xfrm>
                <a:off x="252735" y="3257386"/>
                <a:ext cx="1217128" cy="591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𝟑𝟓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21D7981D-9C4C-489F-B43B-6F67446F39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735" y="3257386"/>
                <a:ext cx="1217128" cy="5918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13CCAE29-9C2F-487B-8862-D40AA42624E0}"/>
                  </a:ext>
                </a:extLst>
              </p:cNvPr>
              <p:cNvSpPr txBox="1"/>
              <p:nvPr/>
            </p:nvSpPr>
            <p:spPr>
              <a:xfrm>
                <a:off x="213183" y="3826956"/>
                <a:ext cx="1180001" cy="5918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13CCAE29-9C2F-487B-8862-D40AA4262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183" y="3826956"/>
                <a:ext cx="1180001" cy="5918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>
                <a:extLst>
                  <a:ext uri="{FF2B5EF4-FFF2-40B4-BE49-F238E27FC236}">
                    <a16:creationId xmlns:a16="http://schemas.microsoft.com/office/drawing/2014/main" id="{49DB7A29-2D35-4881-963F-75305994E153}"/>
                  </a:ext>
                </a:extLst>
              </p:cNvPr>
              <p:cNvSpPr/>
              <p:nvPr/>
            </p:nvSpPr>
            <p:spPr>
              <a:xfrm>
                <a:off x="174812" y="5914952"/>
                <a:ext cx="7759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5" name="Obdélník 14">
                <a:extLst>
                  <a:ext uri="{FF2B5EF4-FFF2-40B4-BE49-F238E27FC236}">
                    <a16:creationId xmlns:a16="http://schemas.microsoft.com/office/drawing/2014/main" id="{49DB7A29-2D35-4881-963F-75305994E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12" y="5914952"/>
                <a:ext cx="77598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63606F3C-6C85-4F5B-B8AF-436CD2160B50}"/>
                  </a:ext>
                </a:extLst>
              </p:cNvPr>
              <p:cNvSpPr/>
              <p:nvPr/>
            </p:nvSpPr>
            <p:spPr>
              <a:xfrm>
                <a:off x="773519" y="5909459"/>
                <a:ext cx="7759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63606F3C-6C85-4F5B-B8AF-436CD2160B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519" y="5909459"/>
                <a:ext cx="77598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Skupina 16">
            <a:extLst>
              <a:ext uri="{FF2B5EF4-FFF2-40B4-BE49-F238E27FC236}">
                <a16:creationId xmlns:a16="http://schemas.microsoft.com/office/drawing/2014/main" id="{5B33E9FC-9F72-41BC-BE48-20F362A6755B}"/>
              </a:ext>
            </a:extLst>
          </p:cNvPr>
          <p:cNvGrpSpPr/>
          <p:nvPr/>
        </p:nvGrpSpPr>
        <p:grpSpPr>
          <a:xfrm>
            <a:off x="286919" y="3293419"/>
            <a:ext cx="1247006" cy="3005021"/>
            <a:chOff x="259417" y="3670624"/>
            <a:chExt cx="1180001" cy="2004018"/>
          </a:xfrm>
        </p:grpSpPr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1F415502-2F82-41B3-A4C9-0975C8472DAF}"/>
                </a:ext>
              </a:extLst>
            </p:cNvPr>
            <p:cNvCxnSpPr/>
            <p:nvPr/>
          </p:nvCxnSpPr>
          <p:spPr>
            <a:xfrm>
              <a:off x="1439418" y="3670624"/>
              <a:ext cx="0" cy="20040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CB9E2B03-18FB-4352-9ED3-40514DB09BF6}"/>
                </a:ext>
              </a:extLst>
            </p:cNvPr>
            <p:cNvCxnSpPr/>
            <p:nvPr/>
          </p:nvCxnSpPr>
          <p:spPr>
            <a:xfrm flipH="1">
              <a:off x="259417" y="5674642"/>
              <a:ext cx="11800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bdélník 19">
            <a:extLst>
              <a:ext uri="{FF2B5EF4-FFF2-40B4-BE49-F238E27FC236}">
                <a16:creationId xmlns:a16="http://schemas.microsoft.com/office/drawing/2014/main" id="{EC97DF8D-E4F0-41B4-B7A2-20AE89A46C27}"/>
              </a:ext>
            </a:extLst>
          </p:cNvPr>
          <p:cNvSpPr/>
          <p:nvPr/>
        </p:nvSpPr>
        <p:spPr>
          <a:xfrm>
            <a:off x="1559990" y="2594750"/>
            <a:ext cx="16496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400" b="1" dirty="0">
                <a:solidFill>
                  <a:prstClr val="black"/>
                </a:solidFill>
              </a:rPr>
              <a:t>Vzorce pro výpočet: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D2442161-FDBF-45CB-A1BF-3E239CF745C0}"/>
                  </a:ext>
                </a:extLst>
              </p:cNvPr>
              <p:cNvSpPr txBox="1"/>
              <p:nvPr/>
            </p:nvSpPr>
            <p:spPr>
              <a:xfrm>
                <a:off x="4049251" y="2850680"/>
                <a:ext cx="2015488" cy="32624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cs-CZ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sSub>
                            <m:sSubPr>
                              <m:ctrlP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D2442161-FDBF-45CB-A1BF-3E239CF74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251" y="2850680"/>
                <a:ext cx="2015488" cy="3262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75418A35-6EBF-4747-AA19-EA480BDB8C56}"/>
                  </a:ext>
                </a:extLst>
              </p:cNvPr>
              <p:cNvSpPr txBox="1"/>
              <p:nvPr/>
            </p:nvSpPr>
            <p:spPr>
              <a:xfrm>
                <a:off x="6267211" y="3701407"/>
                <a:ext cx="12759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𝟏𝟒𝟖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75418A35-6EBF-4747-AA19-EA480BDB8C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211" y="3701407"/>
                <a:ext cx="1275927" cy="215444"/>
              </a:xfrm>
              <a:prstGeom prst="rect">
                <a:avLst/>
              </a:prstGeom>
              <a:blipFill>
                <a:blip r:embed="rId11"/>
                <a:stretch>
                  <a:fillRect l="-2871" r="-1435" b="-13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>
                <a:extLst>
                  <a:ext uri="{FF2B5EF4-FFF2-40B4-BE49-F238E27FC236}">
                    <a16:creationId xmlns:a16="http://schemas.microsoft.com/office/drawing/2014/main" id="{5059CC4D-B07F-434F-BD3B-0E2EE6DA623A}"/>
                  </a:ext>
                </a:extLst>
              </p:cNvPr>
              <p:cNvSpPr/>
              <p:nvPr/>
            </p:nvSpPr>
            <p:spPr>
              <a:xfrm>
                <a:off x="4094011" y="3236796"/>
                <a:ext cx="1576649" cy="591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𝟑𝟓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3" name="Obdélník 22">
                <a:extLst>
                  <a:ext uri="{FF2B5EF4-FFF2-40B4-BE49-F238E27FC236}">
                    <a16:creationId xmlns:a16="http://schemas.microsoft.com/office/drawing/2014/main" id="{5059CC4D-B07F-434F-BD3B-0E2EE6DA62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011" y="3236796"/>
                <a:ext cx="1576649" cy="59182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>
                <a:extLst>
                  <a:ext uri="{FF2B5EF4-FFF2-40B4-BE49-F238E27FC236}">
                    <a16:creationId xmlns:a16="http://schemas.microsoft.com/office/drawing/2014/main" id="{DD1845A3-A692-43A3-A193-ADDAD66765F7}"/>
                  </a:ext>
                </a:extLst>
              </p:cNvPr>
              <p:cNvSpPr/>
              <p:nvPr/>
            </p:nvSpPr>
            <p:spPr>
              <a:xfrm>
                <a:off x="4324459" y="3931786"/>
                <a:ext cx="1099724" cy="591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4" name="Obdélník 23">
                <a:extLst>
                  <a:ext uri="{FF2B5EF4-FFF2-40B4-BE49-F238E27FC236}">
                    <a16:creationId xmlns:a16="http://schemas.microsoft.com/office/drawing/2014/main" id="{DD1845A3-A692-43A3-A193-ADDAD66765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459" y="3931786"/>
                <a:ext cx="1099724" cy="59182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>
                <a:extLst>
                  <a:ext uri="{FF2B5EF4-FFF2-40B4-BE49-F238E27FC236}">
                    <a16:creationId xmlns:a16="http://schemas.microsoft.com/office/drawing/2014/main" id="{7D36F993-1EF0-4BAD-9F81-DD975E0189C8}"/>
                  </a:ext>
                </a:extLst>
              </p:cNvPr>
              <p:cNvSpPr/>
              <p:nvPr/>
            </p:nvSpPr>
            <p:spPr>
              <a:xfrm>
                <a:off x="4013096" y="4700231"/>
                <a:ext cx="1791451" cy="3532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rad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5" name="Obdélník 24">
                <a:extLst>
                  <a:ext uri="{FF2B5EF4-FFF2-40B4-BE49-F238E27FC236}">
                    <a16:creationId xmlns:a16="http://schemas.microsoft.com/office/drawing/2014/main" id="{7D36F993-1EF0-4BAD-9F81-DD975E0189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096" y="4700231"/>
                <a:ext cx="1791451" cy="35323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>
                <a:extLst>
                  <a:ext uri="{FF2B5EF4-FFF2-40B4-BE49-F238E27FC236}">
                    <a16:creationId xmlns:a16="http://schemas.microsoft.com/office/drawing/2014/main" id="{481988A1-10A4-4B75-AAA5-17984E6AB099}"/>
                  </a:ext>
                </a:extLst>
              </p:cNvPr>
              <p:cNvSpPr/>
              <p:nvPr/>
            </p:nvSpPr>
            <p:spPr>
              <a:xfrm>
                <a:off x="4324459" y="5088086"/>
                <a:ext cx="1445589" cy="5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rad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6" name="Obdélník 25">
                <a:extLst>
                  <a:ext uri="{FF2B5EF4-FFF2-40B4-BE49-F238E27FC236}">
                    <a16:creationId xmlns:a16="http://schemas.microsoft.com/office/drawing/2014/main" id="{481988A1-10A4-4B75-AAA5-17984E6AB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459" y="5088086"/>
                <a:ext cx="1445589" cy="501419"/>
              </a:xfrm>
              <a:prstGeom prst="rect">
                <a:avLst/>
              </a:prstGeom>
              <a:blipFill>
                <a:blip r:embed="rId1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>
                <a:extLst>
                  <a:ext uri="{FF2B5EF4-FFF2-40B4-BE49-F238E27FC236}">
                    <a16:creationId xmlns:a16="http://schemas.microsoft.com/office/drawing/2014/main" id="{71C08388-0A4C-489A-9D40-0D80380012C5}"/>
                  </a:ext>
                </a:extLst>
              </p:cNvPr>
              <p:cNvSpPr/>
              <p:nvPr/>
            </p:nvSpPr>
            <p:spPr>
              <a:xfrm>
                <a:off x="4490325" y="5615631"/>
                <a:ext cx="1604222" cy="624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sz="1400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  <m: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den>
                              </m:f>
                              <m:r>
                                <a:rPr lang="cs-CZ" sz="1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ad>
                                <m:radPr>
                                  <m:degHide m:val="on"/>
                                  <m:ctrlPr>
                                    <a:rPr lang="cs-CZ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𝑳</m:t>
                                      </m:r>
                                    </m:e>
                                    <m:sub>
                                      <m:r>
                                        <a:rPr lang="cs-CZ" sz="14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7" name="Obdélník 26">
                <a:extLst>
                  <a:ext uri="{FF2B5EF4-FFF2-40B4-BE49-F238E27FC236}">
                    <a16:creationId xmlns:a16="http://schemas.microsoft.com/office/drawing/2014/main" id="{71C08388-0A4C-489A-9D40-0D80380012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325" y="5615631"/>
                <a:ext cx="1604222" cy="62440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>
                <a:extLst>
                  <a:ext uri="{FF2B5EF4-FFF2-40B4-BE49-F238E27FC236}">
                    <a16:creationId xmlns:a16="http://schemas.microsoft.com/office/drawing/2014/main" id="{7533D435-AEE0-4A08-ACB6-A545CF2A3E11}"/>
                  </a:ext>
                </a:extLst>
              </p:cNvPr>
              <p:cNvSpPr/>
              <p:nvPr/>
            </p:nvSpPr>
            <p:spPr>
              <a:xfrm>
                <a:off x="6173831" y="3199988"/>
                <a:ext cx="1393779" cy="5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𝟓𝟔𝟐𝟓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𝟒𝟗</m:t>
                          </m:r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𝟎𝟎</m:t>
                          </m:r>
                        </m:den>
                      </m:f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8" name="Obdélník 27">
                <a:extLst>
                  <a:ext uri="{FF2B5EF4-FFF2-40B4-BE49-F238E27FC236}">
                    <a16:creationId xmlns:a16="http://schemas.microsoft.com/office/drawing/2014/main" id="{7533D435-AEE0-4A08-ACB6-A545CF2A3E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3831" y="3199988"/>
                <a:ext cx="1393779" cy="501419"/>
              </a:xfrm>
              <a:prstGeom prst="rect">
                <a:avLst/>
              </a:prstGeom>
              <a:blipFill>
                <a:blip r:embed="rId17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Volný tvar: obrazec 28">
            <a:extLst>
              <a:ext uri="{FF2B5EF4-FFF2-40B4-BE49-F238E27FC236}">
                <a16:creationId xmlns:a16="http://schemas.microsoft.com/office/drawing/2014/main" id="{FAD4A56C-48B5-4A80-B007-09F623F4091A}"/>
              </a:ext>
            </a:extLst>
          </p:cNvPr>
          <p:cNvSpPr/>
          <p:nvPr/>
        </p:nvSpPr>
        <p:spPr>
          <a:xfrm>
            <a:off x="4611892" y="4154065"/>
            <a:ext cx="750255" cy="395728"/>
          </a:xfrm>
          <a:custGeom>
            <a:avLst/>
            <a:gdLst>
              <a:gd name="connsiteX0" fmla="*/ 0 w 750255"/>
              <a:gd name="connsiteY0" fmla="*/ 280988 h 395728"/>
              <a:gd name="connsiteX1" fmla="*/ 685800 w 750255"/>
              <a:gd name="connsiteY1" fmla="*/ 381000 h 395728"/>
              <a:gd name="connsiteX2" fmla="*/ 681038 w 750255"/>
              <a:gd name="connsiteY2" fmla="*/ 0 h 39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0255" h="395728">
                <a:moveTo>
                  <a:pt x="0" y="280988"/>
                </a:moveTo>
                <a:cubicBezTo>
                  <a:pt x="286147" y="354409"/>
                  <a:pt x="572294" y="427831"/>
                  <a:pt x="685800" y="381000"/>
                </a:cubicBezTo>
                <a:cubicBezTo>
                  <a:pt x="799306" y="334169"/>
                  <a:pt x="740172" y="167084"/>
                  <a:pt x="681038" y="0"/>
                </a:cubicBezTo>
              </a:path>
            </a:pathLst>
          </a:custGeom>
          <a:noFill/>
          <a:ln>
            <a:solidFill>
              <a:srgbClr val="00B050"/>
            </a:solidFill>
            <a:prstDash val="solid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30" name="Volný tvar: obrazec 29">
            <a:extLst>
              <a:ext uri="{FF2B5EF4-FFF2-40B4-BE49-F238E27FC236}">
                <a16:creationId xmlns:a16="http://schemas.microsoft.com/office/drawing/2014/main" id="{A6684BE5-A37F-45A5-AD19-047A0DBC9134}"/>
              </a:ext>
            </a:extLst>
          </p:cNvPr>
          <p:cNvSpPr/>
          <p:nvPr/>
        </p:nvSpPr>
        <p:spPr>
          <a:xfrm>
            <a:off x="4348788" y="4182640"/>
            <a:ext cx="810792" cy="342818"/>
          </a:xfrm>
          <a:custGeom>
            <a:avLst/>
            <a:gdLst>
              <a:gd name="connsiteX0" fmla="*/ 810792 w 810792"/>
              <a:gd name="connsiteY0" fmla="*/ 252413 h 342818"/>
              <a:gd name="connsiteX1" fmla="*/ 72604 w 810792"/>
              <a:gd name="connsiteY1" fmla="*/ 328613 h 342818"/>
              <a:gd name="connsiteX2" fmla="*/ 67842 w 810792"/>
              <a:gd name="connsiteY2" fmla="*/ 0 h 34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0792" h="342818">
                <a:moveTo>
                  <a:pt x="810792" y="252413"/>
                </a:moveTo>
                <a:cubicBezTo>
                  <a:pt x="503610" y="311547"/>
                  <a:pt x="196429" y="370682"/>
                  <a:pt x="72604" y="328613"/>
                </a:cubicBezTo>
                <a:cubicBezTo>
                  <a:pt x="-51221" y="286544"/>
                  <a:pt x="8310" y="143272"/>
                  <a:pt x="67842" y="0"/>
                </a:cubicBezTo>
              </a:path>
            </a:pathLst>
          </a:custGeom>
          <a:noFill/>
          <a:ln>
            <a:solidFill>
              <a:srgbClr val="00B0F0"/>
            </a:solidFill>
            <a:prstDash val="solid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31" name="Volný tvar: obrazec 30">
            <a:extLst>
              <a:ext uri="{FF2B5EF4-FFF2-40B4-BE49-F238E27FC236}">
                <a16:creationId xmlns:a16="http://schemas.microsoft.com/office/drawing/2014/main" id="{46246670-6559-4D2A-827F-15AA5672391A}"/>
              </a:ext>
            </a:extLst>
          </p:cNvPr>
          <p:cNvSpPr/>
          <p:nvPr/>
        </p:nvSpPr>
        <p:spPr>
          <a:xfrm>
            <a:off x="5831092" y="3257361"/>
            <a:ext cx="471488" cy="2795037"/>
          </a:xfrm>
          <a:custGeom>
            <a:avLst/>
            <a:gdLst>
              <a:gd name="connsiteX0" fmla="*/ 0 w 471488"/>
              <a:gd name="connsiteY0" fmla="*/ 2692167 h 2795037"/>
              <a:gd name="connsiteX1" fmla="*/ 219075 w 471488"/>
              <a:gd name="connsiteY1" fmla="*/ 2511192 h 2795037"/>
              <a:gd name="connsiteX2" fmla="*/ 266700 w 471488"/>
              <a:gd name="connsiteY2" fmla="*/ 277579 h 2795037"/>
              <a:gd name="connsiteX3" fmla="*/ 471488 w 471488"/>
              <a:gd name="connsiteY3" fmla="*/ 110892 h 2795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1488" h="2795037">
                <a:moveTo>
                  <a:pt x="0" y="2692167"/>
                </a:moveTo>
                <a:cubicBezTo>
                  <a:pt x="87312" y="2802895"/>
                  <a:pt x="174625" y="2913623"/>
                  <a:pt x="219075" y="2511192"/>
                </a:cubicBezTo>
                <a:cubicBezTo>
                  <a:pt x="263525" y="2108761"/>
                  <a:pt x="224631" y="677629"/>
                  <a:pt x="266700" y="277579"/>
                </a:cubicBezTo>
                <a:cubicBezTo>
                  <a:pt x="308769" y="-122471"/>
                  <a:pt x="390128" y="-5790"/>
                  <a:pt x="471488" y="110892"/>
                </a:cubicBezTo>
              </a:path>
            </a:pathLst>
          </a:custGeom>
          <a:noFill/>
          <a:ln w="9525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grpSp>
        <p:nvGrpSpPr>
          <p:cNvPr id="142" name="Skupina 141">
            <a:extLst>
              <a:ext uri="{FF2B5EF4-FFF2-40B4-BE49-F238E27FC236}">
                <a16:creationId xmlns:a16="http://schemas.microsoft.com/office/drawing/2014/main" id="{9AA61DBC-5A5B-46A0-B883-10D9678892D1}"/>
              </a:ext>
            </a:extLst>
          </p:cNvPr>
          <p:cNvGrpSpPr/>
          <p:nvPr/>
        </p:nvGrpSpPr>
        <p:grpSpPr>
          <a:xfrm>
            <a:off x="6354967" y="2727655"/>
            <a:ext cx="1200170" cy="3550484"/>
            <a:chOff x="6169395" y="2975628"/>
            <a:chExt cx="1200170" cy="3550484"/>
          </a:xfrm>
        </p:grpSpPr>
        <p:cxnSp>
          <p:nvCxnSpPr>
            <p:cNvPr id="33" name="Přímá spojnice 32">
              <a:extLst>
                <a:ext uri="{FF2B5EF4-FFF2-40B4-BE49-F238E27FC236}">
                  <a16:creationId xmlns:a16="http://schemas.microsoft.com/office/drawing/2014/main" id="{BD28C545-AC5B-4FAA-83B3-BAF0D30E379F}"/>
                </a:ext>
              </a:extLst>
            </p:cNvPr>
            <p:cNvCxnSpPr>
              <a:cxnSpLocks/>
            </p:cNvCxnSpPr>
            <p:nvPr/>
          </p:nvCxnSpPr>
          <p:spPr>
            <a:xfrm>
              <a:off x="7368646" y="2975628"/>
              <a:ext cx="0" cy="1249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>
              <a:extLst>
                <a:ext uri="{FF2B5EF4-FFF2-40B4-BE49-F238E27FC236}">
                  <a16:creationId xmlns:a16="http://schemas.microsoft.com/office/drawing/2014/main" id="{5341F61F-BA46-4438-A4C4-AEF21B6A019D}"/>
                </a:ext>
              </a:extLst>
            </p:cNvPr>
            <p:cNvCxnSpPr/>
            <p:nvPr/>
          </p:nvCxnSpPr>
          <p:spPr>
            <a:xfrm flipH="1">
              <a:off x="6169395" y="4225300"/>
              <a:ext cx="120017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34">
              <a:extLst>
                <a:ext uri="{FF2B5EF4-FFF2-40B4-BE49-F238E27FC236}">
                  <a16:creationId xmlns:a16="http://schemas.microsoft.com/office/drawing/2014/main" id="{539D9E9A-7412-4EEB-A4C2-3309A1EBC647}"/>
                </a:ext>
              </a:extLst>
            </p:cNvPr>
            <p:cNvCxnSpPr>
              <a:cxnSpLocks/>
            </p:cNvCxnSpPr>
            <p:nvPr/>
          </p:nvCxnSpPr>
          <p:spPr>
            <a:xfrm>
              <a:off x="6169395" y="4225300"/>
              <a:ext cx="0" cy="23008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47751ACD-DDC6-4B9B-874F-7737F9AF33EB}"/>
              </a:ext>
            </a:extLst>
          </p:cNvPr>
          <p:cNvSpPr txBox="1"/>
          <p:nvPr/>
        </p:nvSpPr>
        <p:spPr>
          <a:xfrm>
            <a:off x="6390515" y="4006031"/>
            <a:ext cx="745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2. krok: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>
                <a:extLst>
                  <a:ext uri="{FF2B5EF4-FFF2-40B4-BE49-F238E27FC236}">
                    <a16:creationId xmlns:a16="http://schemas.microsoft.com/office/drawing/2014/main" id="{CF0B197D-511B-4201-9833-E3205834291C}"/>
                  </a:ext>
                </a:extLst>
              </p:cNvPr>
              <p:cNvSpPr txBox="1"/>
              <p:nvPr/>
            </p:nvSpPr>
            <p:spPr>
              <a:xfrm>
                <a:off x="6323743" y="4346347"/>
                <a:ext cx="1148520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37" name="TextovéPole 36">
                <a:extLst>
                  <a:ext uri="{FF2B5EF4-FFF2-40B4-BE49-F238E27FC236}">
                    <a16:creationId xmlns:a16="http://schemas.microsoft.com/office/drawing/2014/main" id="{CF0B197D-511B-4201-9833-E320583429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3743" y="4346347"/>
                <a:ext cx="1148520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>
                <a:extLst>
                  <a:ext uri="{FF2B5EF4-FFF2-40B4-BE49-F238E27FC236}">
                    <a16:creationId xmlns:a16="http://schemas.microsoft.com/office/drawing/2014/main" id="{70AFAD17-408A-4B9D-B0A0-8593619086AC}"/>
                  </a:ext>
                </a:extLst>
              </p:cNvPr>
              <p:cNvSpPr txBox="1"/>
              <p:nvPr/>
            </p:nvSpPr>
            <p:spPr>
              <a:xfrm>
                <a:off x="6412205" y="4929655"/>
                <a:ext cx="12759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𝟏𝟒𝟖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38" name="TextovéPole 37">
                <a:extLst>
                  <a:ext uri="{FF2B5EF4-FFF2-40B4-BE49-F238E27FC236}">
                    <a16:creationId xmlns:a16="http://schemas.microsoft.com/office/drawing/2014/main" id="{70AFAD17-408A-4B9D-B0A0-8593619086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2205" y="4929655"/>
                <a:ext cx="1275927" cy="215444"/>
              </a:xfrm>
              <a:prstGeom prst="rect">
                <a:avLst/>
              </a:prstGeom>
              <a:blipFill>
                <a:blip r:embed="rId19"/>
                <a:stretch>
                  <a:fillRect l="-2871" r="-957" b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Pravá složená závorka 38">
            <a:extLst>
              <a:ext uri="{FF2B5EF4-FFF2-40B4-BE49-F238E27FC236}">
                <a16:creationId xmlns:a16="http://schemas.microsoft.com/office/drawing/2014/main" id="{B58F8D1F-95E3-4AC5-A49B-824954D0B310}"/>
              </a:ext>
            </a:extLst>
          </p:cNvPr>
          <p:cNvSpPr/>
          <p:nvPr/>
        </p:nvSpPr>
        <p:spPr>
          <a:xfrm>
            <a:off x="7775440" y="4343070"/>
            <a:ext cx="156304" cy="850766"/>
          </a:xfrm>
          <a:prstGeom prst="rightBrace">
            <a:avLst>
              <a:gd name="adj1" fmla="val 146094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bdélník 39">
                <a:extLst>
                  <a:ext uri="{FF2B5EF4-FFF2-40B4-BE49-F238E27FC236}">
                    <a16:creationId xmlns:a16="http://schemas.microsoft.com/office/drawing/2014/main" id="{0364AF93-8CE9-403F-8C19-A1142A721D1F}"/>
                  </a:ext>
                </a:extLst>
              </p:cNvPr>
              <p:cNvSpPr/>
              <p:nvPr/>
            </p:nvSpPr>
            <p:spPr>
              <a:xfrm>
                <a:off x="211988" y="5559795"/>
                <a:ext cx="10699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𝟒𝟎𝟎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0" name="Obdélník 39">
                <a:extLst>
                  <a:ext uri="{FF2B5EF4-FFF2-40B4-BE49-F238E27FC236}">
                    <a16:creationId xmlns:a16="http://schemas.microsoft.com/office/drawing/2014/main" id="{0364AF93-8CE9-403F-8C19-A1142A721D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88" y="5559795"/>
                <a:ext cx="1069908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>
                <a:extLst>
                  <a:ext uri="{FF2B5EF4-FFF2-40B4-BE49-F238E27FC236}">
                    <a16:creationId xmlns:a16="http://schemas.microsoft.com/office/drawing/2014/main" id="{C701F0E9-2F17-47D1-9192-F73E4F42BCF8}"/>
                  </a:ext>
                </a:extLst>
              </p:cNvPr>
              <p:cNvSpPr/>
              <p:nvPr/>
            </p:nvSpPr>
            <p:spPr>
              <a:xfrm>
                <a:off x="6323743" y="4626791"/>
                <a:ext cx="10699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𝟒𝟎𝟎</m:t>
                      </m:r>
                      <m:r>
                        <a:rPr lang="cs-CZ" sz="1400" b="1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1" name="Obdélník 40">
                <a:extLst>
                  <a:ext uri="{FF2B5EF4-FFF2-40B4-BE49-F238E27FC236}">
                    <a16:creationId xmlns:a16="http://schemas.microsoft.com/office/drawing/2014/main" id="{C701F0E9-2F17-47D1-9192-F73E4F42BC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3743" y="4626791"/>
                <a:ext cx="1069908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>
                <a:extLst>
                  <a:ext uri="{FF2B5EF4-FFF2-40B4-BE49-F238E27FC236}">
                    <a16:creationId xmlns:a16="http://schemas.microsoft.com/office/drawing/2014/main" id="{77722FBB-CF66-4773-8BA7-7A155570FFC1}"/>
                  </a:ext>
                </a:extLst>
              </p:cNvPr>
              <p:cNvSpPr txBox="1"/>
              <p:nvPr/>
            </p:nvSpPr>
            <p:spPr>
              <a:xfrm>
                <a:off x="7993905" y="4250833"/>
                <a:ext cx="2144690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𝟏𝟒𝟖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2" name="TextovéPole 41">
                <a:extLst>
                  <a:ext uri="{FF2B5EF4-FFF2-40B4-BE49-F238E27FC236}">
                    <a16:creationId xmlns:a16="http://schemas.microsoft.com/office/drawing/2014/main" id="{77722FBB-CF66-4773-8BA7-7A155570F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3905" y="4250833"/>
                <a:ext cx="2144690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>
                <a:extLst>
                  <a:ext uri="{FF2B5EF4-FFF2-40B4-BE49-F238E27FC236}">
                    <a16:creationId xmlns:a16="http://schemas.microsoft.com/office/drawing/2014/main" id="{E252D09E-2D0B-4873-977D-93490A635C3C}"/>
                  </a:ext>
                </a:extLst>
              </p:cNvPr>
              <p:cNvSpPr txBox="1"/>
              <p:nvPr/>
            </p:nvSpPr>
            <p:spPr>
              <a:xfrm>
                <a:off x="7993905" y="4564966"/>
                <a:ext cx="1743298" cy="3077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𝟏𝟒𝟖</m:t>
                      </m:r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cs-CZ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𝟎𝟎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3" name="TextovéPole 42">
                <a:extLst>
                  <a:ext uri="{FF2B5EF4-FFF2-40B4-BE49-F238E27FC236}">
                    <a16:creationId xmlns:a16="http://schemas.microsoft.com/office/drawing/2014/main" id="{E252D09E-2D0B-4873-977D-93490A635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3905" y="4564966"/>
                <a:ext cx="1743298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>
                <a:extLst>
                  <a:ext uri="{FF2B5EF4-FFF2-40B4-BE49-F238E27FC236}">
                    <a16:creationId xmlns:a16="http://schemas.microsoft.com/office/drawing/2014/main" id="{3FB89003-4141-4BF0-8A00-6B37D6D3875C}"/>
                  </a:ext>
                </a:extLst>
              </p:cNvPr>
              <p:cNvSpPr txBox="1"/>
              <p:nvPr/>
            </p:nvSpPr>
            <p:spPr>
              <a:xfrm>
                <a:off x="8101815" y="4906319"/>
                <a:ext cx="957891" cy="427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𝟎𝟎</m:t>
                          </m:r>
                        </m:num>
                        <m:den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𝟏𝟒𝟖</m:t>
                          </m:r>
                        </m:den>
                      </m:f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4" name="TextovéPole 43">
                <a:extLst>
                  <a:ext uri="{FF2B5EF4-FFF2-40B4-BE49-F238E27FC236}">
                    <a16:creationId xmlns:a16="http://schemas.microsoft.com/office/drawing/2014/main" id="{3FB89003-4141-4BF0-8A00-6B37D6D387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1815" y="4906319"/>
                <a:ext cx="957891" cy="427553"/>
              </a:xfrm>
              <a:prstGeom prst="rect">
                <a:avLst/>
              </a:prstGeom>
              <a:blipFill>
                <a:blip r:embed="rId24"/>
                <a:stretch>
                  <a:fillRect l="-3822" r="-3185" b="-71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>
                <a:extLst>
                  <a:ext uri="{FF2B5EF4-FFF2-40B4-BE49-F238E27FC236}">
                    <a16:creationId xmlns:a16="http://schemas.microsoft.com/office/drawing/2014/main" id="{CFD8B927-5987-448C-A9B0-3847DA4FE57F}"/>
                  </a:ext>
                </a:extLst>
              </p:cNvPr>
              <p:cNvSpPr txBox="1"/>
              <p:nvPr/>
            </p:nvSpPr>
            <p:spPr>
              <a:xfrm>
                <a:off x="8096737" y="5433457"/>
                <a:ext cx="12127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𝟓𝟖𝟐</m:t>
                      </m:r>
                      <m:r>
                        <a:rPr lang="cs-CZ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𝟖𝟔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5" name="TextovéPole 44">
                <a:extLst>
                  <a:ext uri="{FF2B5EF4-FFF2-40B4-BE49-F238E27FC236}">
                    <a16:creationId xmlns:a16="http://schemas.microsoft.com/office/drawing/2014/main" id="{CFD8B927-5987-448C-A9B0-3847DA4FE5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737" y="5433457"/>
                <a:ext cx="1212768" cy="215444"/>
              </a:xfrm>
              <a:prstGeom prst="rect">
                <a:avLst/>
              </a:prstGeom>
              <a:blipFill>
                <a:blip r:embed="rId25"/>
                <a:stretch>
                  <a:fillRect l="-3015" r="-2513" b="-13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7CB79BC1-D555-44EA-B8E7-79092B16D28C}"/>
                  </a:ext>
                </a:extLst>
              </p:cNvPr>
              <p:cNvSpPr txBox="1"/>
              <p:nvPr/>
            </p:nvSpPr>
            <p:spPr>
              <a:xfrm>
                <a:off x="8095296" y="5755754"/>
                <a:ext cx="180017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𝟏𝟒𝟖</m:t>
                      </m:r>
                      <m:r>
                        <a:rPr lang="cs-CZ" sz="1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400" b="1" i="1" dirty="0" smtClean="0">
                          <a:latin typeface="Cambria Math" panose="02040503050406030204" pitchFamily="18" charset="0"/>
                        </a:rPr>
                        <m:t>𝟏𝟓𝟖𝟐</m:t>
                      </m:r>
                      <m:r>
                        <a:rPr lang="en-US" sz="1400" b="1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dirty="0" smtClean="0">
                          <a:latin typeface="Cambria Math" panose="02040503050406030204" pitchFamily="18" charset="0"/>
                        </a:rPr>
                        <m:t>𝟖𝟔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7CB79BC1-D555-44EA-B8E7-79092B16D2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5296" y="5755754"/>
                <a:ext cx="1800173" cy="215444"/>
              </a:xfrm>
              <a:prstGeom prst="rect">
                <a:avLst/>
              </a:prstGeom>
              <a:blipFill>
                <a:blip r:embed="rId26"/>
                <a:stretch>
                  <a:fillRect l="-1695" r="-1695" b="-13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bdélník 46">
                <a:extLst>
                  <a:ext uri="{FF2B5EF4-FFF2-40B4-BE49-F238E27FC236}">
                    <a16:creationId xmlns:a16="http://schemas.microsoft.com/office/drawing/2014/main" id="{110DE5B6-F245-47B2-8D73-EEC36AAFD4C0}"/>
                  </a:ext>
                </a:extLst>
              </p:cNvPr>
              <p:cNvSpPr/>
              <p:nvPr/>
            </p:nvSpPr>
            <p:spPr>
              <a:xfrm>
                <a:off x="8019298" y="6070783"/>
                <a:ext cx="13974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𝟖𝟏𝟕</m:t>
                      </m:r>
                      <m:r>
                        <a:rPr lang="cs-CZ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7" name="Obdélník 46">
                <a:extLst>
                  <a:ext uri="{FF2B5EF4-FFF2-40B4-BE49-F238E27FC236}">
                    <a16:creationId xmlns:a16="http://schemas.microsoft.com/office/drawing/2014/main" id="{110DE5B6-F245-47B2-8D73-EEC36AAFD4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298" y="6070783"/>
                <a:ext cx="1397434" cy="30777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Skupina 48">
            <a:extLst>
              <a:ext uri="{FF2B5EF4-FFF2-40B4-BE49-F238E27FC236}">
                <a16:creationId xmlns:a16="http://schemas.microsoft.com/office/drawing/2014/main" id="{5FB4E0C8-7C8F-429A-A10D-D5BED83532EE}"/>
              </a:ext>
            </a:extLst>
          </p:cNvPr>
          <p:cNvGrpSpPr/>
          <p:nvPr/>
        </p:nvGrpSpPr>
        <p:grpSpPr>
          <a:xfrm>
            <a:off x="7672614" y="4205487"/>
            <a:ext cx="2580879" cy="2273299"/>
            <a:chOff x="7565194" y="4402038"/>
            <a:chExt cx="2419722" cy="2251665"/>
          </a:xfrm>
        </p:grpSpPr>
        <p:cxnSp>
          <p:nvCxnSpPr>
            <p:cNvPr id="50" name="Přímá spojnice 49">
              <a:extLst>
                <a:ext uri="{FF2B5EF4-FFF2-40B4-BE49-F238E27FC236}">
                  <a16:creationId xmlns:a16="http://schemas.microsoft.com/office/drawing/2014/main" id="{D76193F0-8F9B-45CC-948E-95189CB0E8B1}"/>
                </a:ext>
              </a:extLst>
            </p:cNvPr>
            <p:cNvCxnSpPr/>
            <p:nvPr/>
          </p:nvCxnSpPr>
          <p:spPr>
            <a:xfrm>
              <a:off x="7565194" y="4402038"/>
              <a:ext cx="241972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Přímá spojnice 50">
              <a:extLst>
                <a:ext uri="{FF2B5EF4-FFF2-40B4-BE49-F238E27FC236}">
                  <a16:creationId xmlns:a16="http://schemas.microsoft.com/office/drawing/2014/main" id="{6D32697F-2CCE-4379-A1BB-61C84389FDFF}"/>
                </a:ext>
              </a:extLst>
            </p:cNvPr>
            <p:cNvCxnSpPr/>
            <p:nvPr/>
          </p:nvCxnSpPr>
          <p:spPr>
            <a:xfrm>
              <a:off x="9984916" y="4402038"/>
              <a:ext cx="0" cy="22516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Skupina 55">
            <a:extLst>
              <a:ext uri="{FF2B5EF4-FFF2-40B4-BE49-F238E27FC236}">
                <a16:creationId xmlns:a16="http://schemas.microsoft.com/office/drawing/2014/main" id="{45B859D5-B4DB-41F8-A089-7657A81C0895}"/>
              </a:ext>
            </a:extLst>
          </p:cNvPr>
          <p:cNvGrpSpPr/>
          <p:nvPr/>
        </p:nvGrpSpPr>
        <p:grpSpPr>
          <a:xfrm>
            <a:off x="7776408" y="2491714"/>
            <a:ext cx="1201092" cy="315226"/>
            <a:chOff x="229020" y="3481388"/>
            <a:chExt cx="1856885" cy="438150"/>
          </a:xfrm>
        </p:grpSpPr>
        <p:cxnSp>
          <p:nvCxnSpPr>
            <p:cNvPr id="57" name="Přímá spojnice 56">
              <a:extLst>
                <a:ext uri="{FF2B5EF4-FFF2-40B4-BE49-F238E27FC236}">
                  <a16:creationId xmlns:a16="http://schemas.microsoft.com/office/drawing/2014/main" id="{6D5C060A-9F40-47A0-8B76-6FBF53714566}"/>
                </a:ext>
              </a:extLst>
            </p:cNvPr>
            <p:cNvCxnSpPr/>
            <p:nvPr/>
          </p:nvCxnSpPr>
          <p:spPr>
            <a:xfrm>
              <a:off x="2085905" y="3481388"/>
              <a:ext cx="0" cy="4333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>
              <a:extLst>
                <a:ext uri="{FF2B5EF4-FFF2-40B4-BE49-F238E27FC236}">
                  <a16:creationId xmlns:a16="http://schemas.microsoft.com/office/drawing/2014/main" id="{A0F79FE1-8E86-4404-8ED8-B3566FBABBDA}"/>
                </a:ext>
              </a:extLst>
            </p:cNvPr>
            <p:cNvCxnSpPr/>
            <p:nvPr/>
          </p:nvCxnSpPr>
          <p:spPr>
            <a:xfrm flipH="1">
              <a:off x="229020" y="3919538"/>
              <a:ext cx="1856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Pravá složená závorka 62">
            <a:extLst>
              <a:ext uri="{FF2B5EF4-FFF2-40B4-BE49-F238E27FC236}">
                <a16:creationId xmlns:a16="http://schemas.microsoft.com/office/drawing/2014/main" id="{6DFD9B64-80A1-453B-9F70-8829B07E3C54}"/>
              </a:ext>
            </a:extLst>
          </p:cNvPr>
          <p:cNvSpPr/>
          <p:nvPr/>
        </p:nvSpPr>
        <p:spPr>
          <a:xfrm>
            <a:off x="9745879" y="3035432"/>
            <a:ext cx="156304" cy="917490"/>
          </a:xfrm>
          <a:prstGeom prst="rightBrace">
            <a:avLst>
              <a:gd name="adj1" fmla="val 146094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Obdélník 129">
                <a:extLst>
                  <a:ext uri="{FF2B5EF4-FFF2-40B4-BE49-F238E27FC236}">
                    <a16:creationId xmlns:a16="http://schemas.microsoft.com/office/drawing/2014/main" id="{95044173-0674-4AFA-84CE-CACFED06B376}"/>
                  </a:ext>
                </a:extLst>
              </p:cNvPr>
              <p:cNvSpPr/>
              <p:nvPr/>
            </p:nvSpPr>
            <p:spPr>
              <a:xfrm>
                <a:off x="1853478" y="59099"/>
                <a:ext cx="10163707" cy="23376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cs-CZ" sz="1400" b="1" dirty="0"/>
                  <a:t>Ekonomika vyrábí dva statky: oděvy s využitím práce a kapitálu a potraviny s využitím práce a půdy. Půda je specifická pro odvětví výroby potravin a fyzický kapitál pro odvětví výroby oděvů. Množství půdy v zemi 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𝟐𝟓𝟎𝟎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 a množství fyzického kapitálu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𝑲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𝟗𝟎𝟎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jednotek. Práce je mobilní faktor, jeho množství v zemi je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𝑳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𝟒𝟎𝟎</m:t>
                    </m:r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400" b="1" dirty="0"/>
                  <a:t>jednotek. Produkční funkce výroby obou statků byly odhadnuty v následujících tvarech: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  <m:sSub>
                          <m:sSubPr>
                            <m:ctrlP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rad>
                  </m:oMath>
                </a14:m>
                <a:r>
                  <a:rPr lang="cs-CZ" sz="1400" b="1" dirty="0"/>
                  <a:t>pro odvětví produkce oděvů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sz="14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  <m:sSub>
                          <m:sSubPr>
                            <m:ctrlP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cs-CZ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rad>
                  </m:oMath>
                </a14:m>
                <a:r>
                  <a:rPr lang="en-US" sz="1400" b="1" dirty="0"/>
                  <a:t> </a:t>
                </a:r>
                <a:r>
                  <a:rPr lang="cs-CZ" sz="1400" b="1" dirty="0"/>
                  <a:t>u potravin. Ceny obou statků (které se neliší od cen domácích) jsou na světovém trhu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cs-CZ" sz="1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1400" b="1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cs-CZ" sz="1400" b="1" dirty="0"/>
                  <a:t>, resp.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cs-CZ" sz="1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cs-CZ" sz="1400" b="1" dirty="0"/>
                  <a:t>.</a:t>
                </a:r>
              </a:p>
              <a:p>
                <a:r>
                  <a:rPr lang="cs-CZ" sz="1400" b="1" dirty="0"/>
                  <a:t>Určete:</a:t>
                </a:r>
              </a:p>
              <a:p>
                <a:r>
                  <a:rPr lang="cs-CZ" sz="1400" b="1" dirty="0"/>
                  <a:t>a) funkci poptávky po práci v odvětví oděvů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cs-CZ" sz="1400" b="1" dirty="0"/>
              </a:p>
              <a:p>
                <a:r>
                  <a:rPr lang="cs-CZ" sz="1400" b="1" dirty="0"/>
                  <a:t>b) funkci poptávky po práci v odvětví potravin</a:t>
                </a:r>
                <a:r>
                  <a:rPr lang="en-US" sz="14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cs-CZ" sz="1400" b="1" dirty="0"/>
              </a:p>
              <a:p>
                <a:r>
                  <a:rPr lang="cs-CZ" sz="1400" b="1" dirty="0"/>
                  <a:t>c) funkci relativní nabídky </a:t>
                </a:r>
                <a14:m>
                  <m:oMath xmlns:m="http://schemas.openxmlformats.org/officeDocument/2006/math">
                    <m:r>
                      <a:rPr lang="cs-CZ" sz="1400" b="1" i="1" dirty="0" smtClean="0">
                        <a:latin typeface="Cambria Math" panose="02040503050406030204" pitchFamily="18" charset="0"/>
                      </a:rPr>
                      <m:t>𝑹𝑺</m:t>
                    </m:r>
                  </m:oMath>
                </a14:m>
                <a:endParaRPr lang="cs-CZ" sz="1400" b="1" dirty="0"/>
              </a:p>
              <a:p>
                <a:r>
                  <a:rPr lang="cs-CZ" sz="1400" b="1" dirty="0"/>
                  <a:t>d) výši nominální mzdy v obou odvětvích</a:t>
                </a:r>
              </a:p>
            </p:txBody>
          </p:sp>
        </mc:Choice>
        <mc:Fallback xmlns="">
          <p:sp>
            <p:nvSpPr>
              <p:cNvPr id="130" name="Obdélník 129">
                <a:extLst>
                  <a:ext uri="{FF2B5EF4-FFF2-40B4-BE49-F238E27FC236}">
                    <a16:creationId xmlns:a16="http://schemas.microsoft.com/office/drawing/2014/main" id="{95044173-0674-4AFA-84CE-CACFED06B3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478" y="59099"/>
                <a:ext cx="10163707" cy="2337691"/>
              </a:xfrm>
              <a:prstGeom prst="rect">
                <a:avLst/>
              </a:prstGeom>
              <a:blipFill>
                <a:blip r:embed="rId28"/>
                <a:stretch>
                  <a:fillRect l="-120" t="-2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" name="Obdélník 130">
            <a:extLst>
              <a:ext uri="{FF2B5EF4-FFF2-40B4-BE49-F238E27FC236}">
                <a16:creationId xmlns:a16="http://schemas.microsoft.com/office/drawing/2014/main" id="{557CC61E-976A-47F9-983B-6AF20266E9F0}"/>
              </a:ext>
            </a:extLst>
          </p:cNvPr>
          <p:cNvSpPr/>
          <p:nvPr/>
        </p:nvSpPr>
        <p:spPr>
          <a:xfrm>
            <a:off x="77692" y="158504"/>
            <a:ext cx="1649669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St. </a:t>
            </a:r>
            <a:r>
              <a:rPr lang="cs-CZ" sz="1400" dirty="0"/>
              <a:t>6</a:t>
            </a:r>
            <a:r>
              <a:rPr lang="en-US" sz="1400" dirty="0"/>
              <a:t>7./</a:t>
            </a:r>
            <a:r>
              <a:rPr lang="cs-CZ" sz="1400" dirty="0"/>
              <a:t>3.6.</a:t>
            </a:r>
            <a:r>
              <a:rPr lang="en-US" sz="1400" dirty="0"/>
              <a:t> </a:t>
            </a:r>
            <a:r>
              <a:rPr lang="cs-CZ" sz="1400" dirty="0"/>
              <a:t>Příklady k řešení</a:t>
            </a:r>
            <a:r>
              <a:rPr lang="en-US" sz="1400" dirty="0"/>
              <a:t>/</a:t>
            </a:r>
            <a:r>
              <a:rPr lang="cs-CZ" sz="1400" dirty="0"/>
              <a:t>č.p.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ovéPole 131">
                <a:extLst>
                  <a:ext uri="{FF2B5EF4-FFF2-40B4-BE49-F238E27FC236}">
                    <a16:creationId xmlns:a16="http://schemas.microsoft.com/office/drawing/2014/main" id="{2796F9E2-71E1-46DB-B49E-B92278F16CEB}"/>
                  </a:ext>
                </a:extLst>
              </p:cNvPr>
              <p:cNvSpPr txBox="1"/>
              <p:nvPr/>
            </p:nvSpPr>
            <p:spPr>
              <a:xfrm>
                <a:off x="254166" y="2595215"/>
                <a:ext cx="116410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32" name="TextovéPole 131">
                <a:extLst>
                  <a:ext uri="{FF2B5EF4-FFF2-40B4-BE49-F238E27FC236}">
                    <a16:creationId xmlns:a16="http://schemas.microsoft.com/office/drawing/2014/main" id="{2796F9E2-71E1-46DB-B49E-B92278F16C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166" y="2595215"/>
                <a:ext cx="1164100" cy="215444"/>
              </a:xfrm>
              <a:prstGeom prst="rect">
                <a:avLst/>
              </a:prstGeom>
              <a:blipFill>
                <a:blip r:embed="rId29"/>
                <a:stretch>
                  <a:fillRect l="-2094" r="-3141" b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ovéPole 132">
                <a:extLst>
                  <a:ext uri="{FF2B5EF4-FFF2-40B4-BE49-F238E27FC236}">
                    <a16:creationId xmlns:a16="http://schemas.microsoft.com/office/drawing/2014/main" id="{D5B4E938-0891-4AED-B227-8077A7DA0536}"/>
                  </a:ext>
                </a:extLst>
              </p:cNvPr>
              <p:cNvSpPr txBox="1"/>
              <p:nvPr/>
            </p:nvSpPr>
            <p:spPr>
              <a:xfrm>
                <a:off x="7782881" y="2493914"/>
                <a:ext cx="116410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33" name="TextovéPole 132">
                <a:extLst>
                  <a:ext uri="{FF2B5EF4-FFF2-40B4-BE49-F238E27FC236}">
                    <a16:creationId xmlns:a16="http://schemas.microsoft.com/office/drawing/2014/main" id="{D5B4E938-0891-4AED-B227-8077A7DA05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2881" y="2493914"/>
                <a:ext cx="1164100" cy="215444"/>
              </a:xfrm>
              <a:prstGeom prst="rect">
                <a:avLst/>
              </a:prstGeom>
              <a:blipFill>
                <a:blip r:embed="rId30"/>
                <a:stretch>
                  <a:fillRect l="-2094" r="-3141" b="-171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4" name="TextovéPole 133">
            <a:extLst>
              <a:ext uri="{FF2B5EF4-FFF2-40B4-BE49-F238E27FC236}">
                <a16:creationId xmlns:a16="http://schemas.microsoft.com/office/drawing/2014/main" id="{2382BE74-8F24-4DF4-8F42-182AC35AD0F6}"/>
              </a:ext>
            </a:extLst>
          </p:cNvPr>
          <p:cNvSpPr txBox="1"/>
          <p:nvPr/>
        </p:nvSpPr>
        <p:spPr>
          <a:xfrm>
            <a:off x="6997036" y="2388475"/>
            <a:ext cx="745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3</a:t>
            </a:r>
            <a:r>
              <a:rPr lang="cs-CZ" sz="1400" b="1" dirty="0">
                <a:solidFill>
                  <a:srgbClr val="FF0000"/>
                </a:solidFill>
              </a:rPr>
              <a:t>. krok: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Obdélník 134">
                <a:extLst>
                  <a:ext uri="{FF2B5EF4-FFF2-40B4-BE49-F238E27FC236}">
                    <a16:creationId xmlns:a16="http://schemas.microsoft.com/office/drawing/2014/main" id="{CB7C3823-4ED9-4847-A45D-351ACF5A707D}"/>
                  </a:ext>
                </a:extLst>
              </p:cNvPr>
              <p:cNvSpPr/>
              <p:nvPr/>
            </p:nvSpPr>
            <p:spPr>
              <a:xfrm>
                <a:off x="7551996" y="2904447"/>
                <a:ext cx="1006494" cy="5874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5" name="Obdélník 134">
                <a:extLst>
                  <a:ext uri="{FF2B5EF4-FFF2-40B4-BE49-F238E27FC236}">
                    <a16:creationId xmlns:a16="http://schemas.microsoft.com/office/drawing/2014/main" id="{CB7C3823-4ED9-4847-A45D-351ACF5A70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996" y="2904447"/>
                <a:ext cx="1006494" cy="587469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Obdélník 135">
                <a:extLst>
                  <a:ext uri="{FF2B5EF4-FFF2-40B4-BE49-F238E27FC236}">
                    <a16:creationId xmlns:a16="http://schemas.microsoft.com/office/drawing/2014/main" id="{32C25888-E557-445C-9238-981EF67DF655}"/>
                  </a:ext>
                </a:extLst>
              </p:cNvPr>
              <p:cNvSpPr/>
              <p:nvPr/>
            </p:nvSpPr>
            <p:spPr>
              <a:xfrm>
                <a:off x="7559808" y="3454212"/>
                <a:ext cx="998478" cy="6060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𝟕𝟓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6" name="Obdélník 135">
                <a:extLst>
                  <a:ext uri="{FF2B5EF4-FFF2-40B4-BE49-F238E27FC236}">
                    <a16:creationId xmlns:a16="http://schemas.microsoft.com/office/drawing/2014/main" id="{32C25888-E557-445C-9238-981EF67DF6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9808" y="3454212"/>
                <a:ext cx="998478" cy="606063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ovéPole 136">
                <a:extLst>
                  <a:ext uri="{FF2B5EF4-FFF2-40B4-BE49-F238E27FC236}">
                    <a16:creationId xmlns:a16="http://schemas.microsoft.com/office/drawing/2014/main" id="{40D28191-C86A-4952-999E-DF9E7878801D}"/>
                  </a:ext>
                </a:extLst>
              </p:cNvPr>
              <p:cNvSpPr txBox="1"/>
              <p:nvPr/>
            </p:nvSpPr>
            <p:spPr>
              <a:xfrm>
                <a:off x="8595134" y="3065454"/>
                <a:ext cx="12127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𝟓𝟖𝟐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𝟖𝟔</m:t>
                      </m:r>
                    </m:oMath>
                  </m:oMathPara>
                </a14:m>
                <a:endParaRPr lang="cs-CZ" sz="1400" b="1" dirty="0"/>
              </a:p>
            </p:txBody>
          </p:sp>
        </mc:Choice>
        <mc:Fallback xmlns="">
          <p:sp>
            <p:nvSpPr>
              <p:cNvPr id="137" name="TextovéPole 136">
                <a:extLst>
                  <a:ext uri="{FF2B5EF4-FFF2-40B4-BE49-F238E27FC236}">
                    <a16:creationId xmlns:a16="http://schemas.microsoft.com/office/drawing/2014/main" id="{40D28191-C86A-4952-999E-DF9E787880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5134" y="3065454"/>
                <a:ext cx="1212768" cy="215444"/>
              </a:xfrm>
              <a:prstGeom prst="rect">
                <a:avLst/>
              </a:prstGeom>
              <a:blipFill>
                <a:blip r:embed="rId33"/>
                <a:stretch>
                  <a:fillRect l="-3015" r="-2513" b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Obdélník 137">
                <a:extLst>
                  <a:ext uri="{FF2B5EF4-FFF2-40B4-BE49-F238E27FC236}">
                    <a16:creationId xmlns:a16="http://schemas.microsoft.com/office/drawing/2014/main" id="{55523278-E322-4A8C-ACA5-C1432A1134D5}"/>
                  </a:ext>
                </a:extLst>
              </p:cNvPr>
              <p:cNvSpPr/>
              <p:nvPr/>
            </p:nvSpPr>
            <p:spPr>
              <a:xfrm>
                <a:off x="8498035" y="3565700"/>
                <a:ext cx="13974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𝟖𝟏𝟕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8" name="Obdélník 137">
                <a:extLst>
                  <a:ext uri="{FF2B5EF4-FFF2-40B4-BE49-F238E27FC236}">
                    <a16:creationId xmlns:a16="http://schemas.microsoft.com/office/drawing/2014/main" id="{55523278-E322-4A8C-ACA5-C1432A1134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8035" y="3565700"/>
                <a:ext cx="1397434" cy="307777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Obdélník 138">
                <a:extLst>
                  <a:ext uri="{FF2B5EF4-FFF2-40B4-BE49-F238E27FC236}">
                    <a16:creationId xmlns:a16="http://schemas.microsoft.com/office/drawing/2014/main" id="{D1425418-1EE0-4668-AFC5-36F64CFB1D7F}"/>
                  </a:ext>
                </a:extLst>
              </p:cNvPr>
              <p:cNvSpPr/>
              <p:nvPr/>
            </p:nvSpPr>
            <p:spPr>
              <a:xfrm>
                <a:off x="227544" y="4371598"/>
                <a:ext cx="1006494" cy="5874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9" name="Obdélník 138">
                <a:extLst>
                  <a:ext uri="{FF2B5EF4-FFF2-40B4-BE49-F238E27FC236}">
                    <a16:creationId xmlns:a16="http://schemas.microsoft.com/office/drawing/2014/main" id="{D1425418-1EE0-4668-AFC5-36F64CFB1D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44" y="4371598"/>
                <a:ext cx="1006494" cy="587469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Obdélník 139">
                <a:extLst>
                  <a:ext uri="{FF2B5EF4-FFF2-40B4-BE49-F238E27FC236}">
                    <a16:creationId xmlns:a16="http://schemas.microsoft.com/office/drawing/2014/main" id="{53AA7F87-EB41-4415-8B17-96DD21FC3571}"/>
                  </a:ext>
                </a:extLst>
              </p:cNvPr>
              <p:cNvSpPr/>
              <p:nvPr/>
            </p:nvSpPr>
            <p:spPr>
              <a:xfrm>
                <a:off x="244993" y="4939294"/>
                <a:ext cx="998478" cy="6060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𝟕𝟓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cs-CZ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40" name="Obdélník 139">
                <a:extLst>
                  <a:ext uri="{FF2B5EF4-FFF2-40B4-BE49-F238E27FC236}">
                    <a16:creationId xmlns:a16="http://schemas.microsoft.com/office/drawing/2014/main" id="{53AA7F87-EB41-4415-8B17-96DD21FC35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93" y="4939294"/>
                <a:ext cx="998478" cy="606063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Obdélník 142">
                <a:extLst>
                  <a:ext uri="{FF2B5EF4-FFF2-40B4-BE49-F238E27FC236}">
                    <a16:creationId xmlns:a16="http://schemas.microsoft.com/office/drawing/2014/main" id="{2DC0CA6B-1599-4179-8CBC-BC7A6E32851C}"/>
                  </a:ext>
                </a:extLst>
              </p:cNvPr>
              <p:cNvSpPr/>
              <p:nvPr/>
            </p:nvSpPr>
            <p:spPr>
              <a:xfrm>
                <a:off x="9862589" y="2771719"/>
                <a:ext cx="2261581" cy="5874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cs-CZ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𝟏𝟓𝟖𝟐</m:t>
                              </m:r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𝟖𝟔</m:t>
                              </m:r>
                            </m:e>
                          </m:rad>
                        </m:den>
                      </m:f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𝟕𝟓𝟗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43" name="Obdélník 142">
                <a:extLst>
                  <a:ext uri="{FF2B5EF4-FFF2-40B4-BE49-F238E27FC236}">
                    <a16:creationId xmlns:a16="http://schemas.microsoft.com/office/drawing/2014/main" id="{2DC0CA6B-1599-4179-8CBC-BC7A6E3285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2589" y="2771719"/>
                <a:ext cx="2261581" cy="587469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Obdélník 143">
                <a:extLst>
                  <a:ext uri="{FF2B5EF4-FFF2-40B4-BE49-F238E27FC236}">
                    <a16:creationId xmlns:a16="http://schemas.microsoft.com/office/drawing/2014/main" id="{1311FE67-D1C1-448F-8C43-430177FBDC61}"/>
                  </a:ext>
                </a:extLst>
              </p:cNvPr>
              <p:cNvSpPr/>
              <p:nvPr/>
            </p:nvSpPr>
            <p:spPr>
              <a:xfrm>
                <a:off x="9862589" y="3540832"/>
                <a:ext cx="2246192" cy="5416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cs-CZ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𝟕𝟓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𝟏𝟖𝟏𝟕</m:t>
                              </m:r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𝟏𝟐</m:t>
                              </m:r>
                            </m:e>
                          </m:rad>
                        </m:den>
                      </m:f>
                      <m:r>
                        <a:rPr lang="cs-CZ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𝟕𝟓𝟗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44" name="Obdélník 143">
                <a:extLst>
                  <a:ext uri="{FF2B5EF4-FFF2-40B4-BE49-F238E27FC236}">
                    <a16:creationId xmlns:a16="http://schemas.microsoft.com/office/drawing/2014/main" id="{1311FE67-D1C1-448F-8C43-430177FBDC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2589" y="3540832"/>
                <a:ext cx="2246192" cy="541687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Zástupný symbol pro číslo snímku 31">
            <a:extLst>
              <a:ext uri="{FF2B5EF4-FFF2-40B4-BE49-F238E27FC236}">
                <a16:creationId xmlns:a16="http://schemas.microsoft.com/office/drawing/2014/main" id="{850CE66C-056E-4EB7-B7DF-7088BA61C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386A-0091-4424-9FD2-38A21D1E966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3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3" grpId="0"/>
      <p:bldP spid="14" grpId="0"/>
      <p:bldP spid="15" grpId="0"/>
      <p:bldP spid="16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6" grpId="0"/>
      <p:bldP spid="37" grpId="0"/>
      <p:bldP spid="38" grpId="0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63" grpId="0" animBg="1"/>
      <p:bldP spid="130" grpId="0" animBg="1"/>
      <p:bldP spid="131" grpId="0" animBg="1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3" grpId="0"/>
      <p:bldP spid="144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2525</Words>
  <Application>Microsoft Office PowerPoint</Application>
  <PresentationFormat>Širokoúhlá obrazovka</PresentationFormat>
  <Paragraphs>312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Motiv Office</vt:lpstr>
      <vt:lpstr>1_Motiv Office</vt:lpstr>
      <vt:lpstr>2_Motiv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Rodonaia Elizbar</dc:creator>
  <cp:lastModifiedBy>Rodonaia Elizbar</cp:lastModifiedBy>
  <cp:revision>111</cp:revision>
  <cp:lastPrinted>2021-10-07T16:34:41Z</cp:lastPrinted>
  <dcterms:created xsi:type="dcterms:W3CDTF">2020-10-22T07:01:00Z</dcterms:created>
  <dcterms:modified xsi:type="dcterms:W3CDTF">2023-11-05T13:14:07Z</dcterms:modified>
</cp:coreProperties>
</file>