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6" r:id="rId2"/>
    <p:sldId id="277" r:id="rId3"/>
    <p:sldId id="279" r:id="rId4"/>
    <p:sldId id="278" r:id="rId5"/>
    <p:sldId id="268" r:id="rId6"/>
    <p:sldId id="269" r:id="rId7"/>
    <p:sldId id="270" r:id="rId8"/>
    <p:sldId id="272" r:id="rId9"/>
    <p:sldId id="271" r:id="rId10"/>
    <p:sldId id="273" r:id="rId11"/>
    <p:sldId id="274" r:id="rId12"/>
    <p:sldId id="275" r:id="rId13"/>
    <p:sldId id="281" r:id="rId14"/>
    <p:sldId id="280" r:id="rId15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7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87" cy="4977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137" y="0"/>
            <a:ext cx="2944987" cy="4977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E1273-FAE1-4E19-BC5B-09E6D82B53F2}" type="datetimeFigureOut">
              <a:rPr lang="cs-CZ" smtClean="0"/>
              <a:t>30.04.2023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613" y="4777874"/>
            <a:ext cx="5438450" cy="390932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460"/>
            <a:ext cx="2944987" cy="4977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137" y="9430460"/>
            <a:ext cx="2944987" cy="4977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490B5-0784-48D0-B634-981554D651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932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2EAEEE-B9BD-4833-98C6-D3FAE418FB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E3CDA08-D4C5-49C3-94EA-D1BEA9393A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2D6353-F9CB-4CCE-A7C9-AE34DAA78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A5DA-D5F1-44CA-8113-FBE27517A222}" type="datetime1">
              <a:rPr lang="cs-CZ" smtClean="0"/>
              <a:t>30.04.2023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ED0014-3123-4760-A6CD-8287D06D9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986928-A4A1-4347-B39B-9C079891D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3613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74036C-5F31-4C17-8C3F-4E2D30CDC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FC4FF8F-08B1-4F34-803E-D03210045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FF3463-C085-4108-B675-9BC562BFD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0800-AE0D-4FBB-8FD6-9F273769D063}" type="datetime1">
              <a:rPr lang="cs-CZ" smtClean="0"/>
              <a:t>30.04.2023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F5E379-5F1A-4433-BB2E-FAE2BBF05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95897B-3AE9-4ED0-8823-7504C3E3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429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EDF80CF-258C-404F-B4A7-B5CA1A7440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76EB9B-8828-470B-A87D-576E5761D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6A6A72-F1EF-4B82-B656-161F0A53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3727-221E-4A35-86C3-5E972AD51E5C}" type="datetime1">
              <a:rPr lang="cs-CZ" smtClean="0"/>
              <a:t>30.04.2023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128171-F70C-49D0-A97D-1A573AB6F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3FFC97-AA5B-41C7-B1B9-DDE6D9439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953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7498E6-6D16-4694-9578-99FA9AC59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B72A2E-9725-4FF0-963D-FCA8BB72C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7AEAC8-0958-4B1A-8DFC-BFB96985F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296B-3134-41B0-8D70-54BCEA58DF05}" type="datetime1">
              <a:rPr lang="cs-CZ" smtClean="0"/>
              <a:t>30.04.2023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E2881A-61C1-49AE-8B22-C15854960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663F4C-08D3-4112-BBE2-886EE865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09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094276-E15E-47D3-82F0-D4313261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E2B08B1-D566-4BEC-8C4E-ED26D5595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348F66-E6F6-4963-B2D0-AD9D9496E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0612-701F-44FC-BF95-310849443D62}" type="datetime1">
              <a:rPr lang="cs-CZ" smtClean="0"/>
              <a:t>30.04.2023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B993B5-B025-409C-8B16-0500DC6F8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B1896A-2A19-43B3-B5DC-6143A837F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27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C017D9-6FC7-4BE2-ADAB-1A12EB813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04CE1B-065D-4A63-B854-20D9B309A2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633C2A7-BE08-41AC-B6D2-145D45D26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6223817-BE3B-442F-9FCD-E85201972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24F8-8DBE-48F0-BA95-9CE88A93466A}" type="datetime1">
              <a:rPr lang="cs-CZ" smtClean="0"/>
              <a:t>30.04.2023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263EE4B-E0F3-46C2-93DC-CC6E625A9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7C50C0E-43EA-483C-97A8-91763E8BE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0239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22E8DC-28F8-4995-AEE9-43139D933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8EEEECE-FED5-458C-B8DB-922A2E0B2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2E80105-3833-40BB-9D00-0B4D3DC93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07F191C-BBAD-4A63-A8EF-DABD0198CB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3E98C52-4F57-409E-BD93-3AF1EA48B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CC4F0BD-7489-46EA-8BBB-EA171D2D2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3EAC0-B039-4B66-854B-140F487FD213}" type="datetime1">
              <a:rPr lang="cs-CZ" smtClean="0"/>
              <a:t>30.04.2023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99C1B6C-58F7-4EBF-9994-658D7D65E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E9B10C4-2B7B-485B-BA6D-EAC567487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81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BAAE61-52E6-48D1-B481-9FD185207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D8E193F-2C78-41AB-85E1-D337BE7BD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28A6F-D9EB-453F-807A-769E6C17BA37}" type="datetime1">
              <a:rPr lang="cs-CZ" smtClean="0"/>
              <a:t>30.04.2023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44A79D-965A-4932-909A-1D307FDD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A38522F-4276-4B0F-A1C9-176EDD3E0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94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37D42F3-8705-4674-952B-F44008873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FCC6-B0ED-4678-8392-A0C21A7DFCEE}" type="datetime1">
              <a:rPr lang="cs-CZ" smtClean="0"/>
              <a:t>30.04.2023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71A1ECC-1A72-4A20-86D4-CD69BD402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AEC668-CB20-462D-B265-FDD40BBB2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8595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853A3D-806C-4615-8247-C341A0096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5FCE88-0344-4AF7-BE6C-5478B65BC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051C149-781C-424B-9648-573CB7A7D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BA2131F-710E-4E6F-8CC4-2854B757C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BA12-A95B-4897-9F76-DE2697B586D9}" type="datetime1">
              <a:rPr lang="cs-CZ" smtClean="0"/>
              <a:t>30.04.2023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E4D25AB-1939-44F3-8BDA-46658D0D0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36A1944-2439-4967-B37E-EB108ADFA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61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39D352-D9A6-4F53-8E02-BC9DEBBC9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9E6F680-E9F4-4E7A-862B-DA3BC80FA3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0F58021-EA9F-4A9C-894B-1F4A607769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AE0D994-FC70-4AA7-A135-68F7DFF1F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8086-F7D6-4900-8A3D-47B4D15BA521}" type="datetime1">
              <a:rPr lang="cs-CZ" smtClean="0"/>
              <a:t>30.04.2023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BFD70B-2D41-4DC0-912B-C08A380C7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8C6A712-5C08-4D42-BBAC-2FCDFB820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646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6A854FC-0696-4BF0-A667-6717C71E3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9160E25-F550-4C5F-83F9-CA6F0ACD8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1F8832-FC2D-4AA0-845A-2EBBEC8C4F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FB579-9B9D-45F9-A18D-D76558D635BC}" type="datetime1">
              <a:rPr lang="cs-CZ" smtClean="0"/>
              <a:t>30.04.2023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D7ABB8-D392-4F26-B947-05328CE7BF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48228D-146F-4A3A-9B76-D6589308A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13" Type="http://schemas.openxmlformats.org/officeDocument/2006/relationships/image" Target="../media/image123.png"/><Relationship Id="rId3" Type="http://schemas.openxmlformats.org/officeDocument/2006/relationships/image" Target="../media/image113.png"/><Relationship Id="rId7" Type="http://schemas.openxmlformats.org/officeDocument/2006/relationships/image" Target="../media/image117.png"/><Relationship Id="rId12" Type="http://schemas.openxmlformats.org/officeDocument/2006/relationships/image" Target="../media/image122.png"/><Relationship Id="rId2" Type="http://schemas.openxmlformats.org/officeDocument/2006/relationships/image" Target="../media/image112.png"/><Relationship Id="rId16" Type="http://schemas.openxmlformats.org/officeDocument/2006/relationships/image" Target="../media/image1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6.png"/><Relationship Id="rId11" Type="http://schemas.openxmlformats.org/officeDocument/2006/relationships/image" Target="../media/image121.png"/><Relationship Id="rId5" Type="http://schemas.openxmlformats.org/officeDocument/2006/relationships/image" Target="../media/image115.png"/><Relationship Id="rId15" Type="http://schemas.openxmlformats.org/officeDocument/2006/relationships/image" Target="../media/image125.png"/><Relationship Id="rId10" Type="http://schemas.openxmlformats.org/officeDocument/2006/relationships/image" Target="../media/image120.png"/><Relationship Id="rId4" Type="http://schemas.openxmlformats.org/officeDocument/2006/relationships/image" Target="../media/image114.png"/><Relationship Id="rId9" Type="http://schemas.openxmlformats.org/officeDocument/2006/relationships/image" Target="../media/image119.png"/><Relationship Id="rId14" Type="http://schemas.openxmlformats.org/officeDocument/2006/relationships/image" Target="../media/image124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8.png"/><Relationship Id="rId18" Type="http://schemas.openxmlformats.org/officeDocument/2006/relationships/image" Target="../media/image143.png"/><Relationship Id="rId26" Type="http://schemas.openxmlformats.org/officeDocument/2006/relationships/image" Target="../media/image151.png"/><Relationship Id="rId39" Type="http://schemas.openxmlformats.org/officeDocument/2006/relationships/image" Target="../media/image162.png"/><Relationship Id="rId21" Type="http://schemas.openxmlformats.org/officeDocument/2006/relationships/image" Target="../media/image146.png"/><Relationship Id="rId34" Type="http://schemas.openxmlformats.org/officeDocument/2006/relationships/image" Target="../media/image157.png"/><Relationship Id="rId42" Type="http://schemas.openxmlformats.org/officeDocument/2006/relationships/image" Target="../media/image165.png"/><Relationship Id="rId7" Type="http://schemas.openxmlformats.org/officeDocument/2006/relationships/image" Target="../media/image132.png"/><Relationship Id="rId2" Type="http://schemas.openxmlformats.org/officeDocument/2006/relationships/image" Target="../media/image127.png"/><Relationship Id="rId16" Type="http://schemas.openxmlformats.org/officeDocument/2006/relationships/image" Target="../media/image141.png"/><Relationship Id="rId29" Type="http://schemas.openxmlformats.org/officeDocument/2006/relationships/image" Target="../media/image15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1.png"/><Relationship Id="rId11" Type="http://schemas.openxmlformats.org/officeDocument/2006/relationships/image" Target="../media/image136.png"/><Relationship Id="rId24" Type="http://schemas.openxmlformats.org/officeDocument/2006/relationships/image" Target="../media/image149.png"/><Relationship Id="rId32" Type="http://schemas.openxmlformats.org/officeDocument/2006/relationships/image" Target="../media/image155.png"/><Relationship Id="rId37" Type="http://schemas.openxmlformats.org/officeDocument/2006/relationships/image" Target="../media/image160.png"/><Relationship Id="rId40" Type="http://schemas.openxmlformats.org/officeDocument/2006/relationships/image" Target="../media/image163.png"/><Relationship Id="rId45" Type="http://schemas.openxmlformats.org/officeDocument/2006/relationships/image" Target="../media/image168.png"/><Relationship Id="rId5" Type="http://schemas.openxmlformats.org/officeDocument/2006/relationships/image" Target="../media/image130.png"/><Relationship Id="rId15" Type="http://schemas.openxmlformats.org/officeDocument/2006/relationships/image" Target="../media/image140.png"/><Relationship Id="rId23" Type="http://schemas.openxmlformats.org/officeDocument/2006/relationships/image" Target="../media/image148.png"/><Relationship Id="rId28" Type="http://schemas.openxmlformats.org/officeDocument/2006/relationships/image" Target="../media/image125.png"/><Relationship Id="rId36" Type="http://schemas.openxmlformats.org/officeDocument/2006/relationships/image" Target="../media/image159.png"/><Relationship Id="rId10" Type="http://schemas.openxmlformats.org/officeDocument/2006/relationships/image" Target="../media/image135.png"/><Relationship Id="rId19" Type="http://schemas.openxmlformats.org/officeDocument/2006/relationships/image" Target="../media/image144.png"/><Relationship Id="rId31" Type="http://schemas.openxmlformats.org/officeDocument/2006/relationships/image" Target="../media/image154.png"/><Relationship Id="rId44" Type="http://schemas.openxmlformats.org/officeDocument/2006/relationships/image" Target="../media/image167.png"/><Relationship Id="rId4" Type="http://schemas.openxmlformats.org/officeDocument/2006/relationships/image" Target="../media/image129.png"/><Relationship Id="rId9" Type="http://schemas.openxmlformats.org/officeDocument/2006/relationships/image" Target="../media/image134.png"/><Relationship Id="rId14" Type="http://schemas.openxmlformats.org/officeDocument/2006/relationships/image" Target="../media/image139.png"/><Relationship Id="rId22" Type="http://schemas.openxmlformats.org/officeDocument/2006/relationships/image" Target="../media/image147.png"/><Relationship Id="rId27" Type="http://schemas.openxmlformats.org/officeDocument/2006/relationships/image" Target="../media/image124.png"/><Relationship Id="rId30" Type="http://schemas.openxmlformats.org/officeDocument/2006/relationships/image" Target="../media/image153.png"/><Relationship Id="rId35" Type="http://schemas.openxmlformats.org/officeDocument/2006/relationships/image" Target="../media/image158.png"/><Relationship Id="rId43" Type="http://schemas.openxmlformats.org/officeDocument/2006/relationships/image" Target="../media/image166.png"/><Relationship Id="rId8" Type="http://schemas.openxmlformats.org/officeDocument/2006/relationships/image" Target="../media/image133.png"/><Relationship Id="rId3" Type="http://schemas.openxmlformats.org/officeDocument/2006/relationships/image" Target="../media/image128.png"/><Relationship Id="rId12" Type="http://schemas.openxmlformats.org/officeDocument/2006/relationships/image" Target="../media/image137.png"/><Relationship Id="rId17" Type="http://schemas.openxmlformats.org/officeDocument/2006/relationships/image" Target="../media/image142.png"/><Relationship Id="rId25" Type="http://schemas.openxmlformats.org/officeDocument/2006/relationships/image" Target="../media/image150.png"/><Relationship Id="rId33" Type="http://schemas.openxmlformats.org/officeDocument/2006/relationships/image" Target="../media/image156.png"/><Relationship Id="rId38" Type="http://schemas.openxmlformats.org/officeDocument/2006/relationships/image" Target="../media/image161.png"/><Relationship Id="rId20" Type="http://schemas.openxmlformats.org/officeDocument/2006/relationships/image" Target="../media/image145.png"/><Relationship Id="rId41" Type="http://schemas.openxmlformats.org/officeDocument/2006/relationships/image" Target="../media/image164.pn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0.png"/><Relationship Id="rId18" Type="http://schemas.openxmlformats.org/officeDocument/2006/relationships/image" Target="../media/image185.png"/><Relationship Id="rId26" Type="http://schemas.openxmlformats.org/officeDocument/2006/relationships/image" Target="../media/image193.png"/><Relationship Id="rId21" Type="http://schemas.openxmlformats.org/officeDocument/2006/relationships/image" Target="../media/image188.png"/><Relationship Id="rId34" Type="http://schemas.openxmlformats.org/officeDocument/2006/relationships/image" Target="../media/image201.png"/><Relationship Id="rId7" Type="http://schemas.openxmlformats.org/officeDocument/2006/relationships/image" Target="../media/image174.png"/><Relationship Id="rId12" Type="http://schemas.openxmlformats.org/officeDocument/2006/relationships/image" Target="../media/image179.png"/><Relationship Id="rId17" Type="http://schemas.openxmlformats.org/officeDocument/2006/relationships/image" Target="../media/image184.png"/><Relationship Id="rId25" Type="http://schemas.openxmlformats.org/officeDocument/2006/relationships/image" Target="../media/image192.png"/><Relationship Id="rId33" Type="http://schemas.openxmlformats.org/officeDocument/2006/relationships/image" Target="../media/image200.png"/><Relationship Id="rId2" Type="http://schemas.openxmlformats.org/officeDocument/2006/relationships/image" Target="../media/image169.png"/><Relationship Id="rId16" Type="http://schemas.openxmlformats.org/officeDocument/2006/relationships/image" Target="../media/image183.png"/><Relationship Id="rId20" Type="http://schemas.openxmlformats.org/officeDocument/2006/relationships/image" Target="../media/image187.png"/><Relationship Id="rId29" Type="http://schemas.openxmlformats.org/officeDocument/2006/relationships/image" Target="../media/image19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3.png"/><Relationship Id="rId11" Type="http://schemas.openxmlformats.org/officeDocument/2006/relationships/image" Target="../media/image178.png"/><Relationship Id="rId24" Type="http://schemas.openxmlformats.org/officeDocument/2006/relationships/image" Target="../media/image191.png"/><Relationship Id="rId32" Type="http://schemas.openxmlformats.org/officeDocument/2006/relationships/image" Target="../media/image199.png"/><Relationship Id="rId37" Type="http://schemas.openxmlformats.org/officeDocument/2006/relationships/image" Target="../media/image204.png"/><Relationship Id="rId5" Type="http://schemas.openxmlformats.org/officeDocument/2006/relationships/image" Target="../media/image172.png"/><Relationship Id="rId15" Type="http://schemas.openxmlformats.org/officeDocument/2006/relationships/image" Target="../media/image182.png"/><Relationship Id="rId23" Type="http://schemas.openxmlformats.org/officeDocument/2006/relationships/image" Target="../media/image190.png"/><Relationship Id="rId28" Type="http://schemas.openxmlformats.org/officeDocument/2006/relationships/image" Target="../media/image195.png"/><Relationship Id="rId36" Type="http://schemas.openxmlformats.org/officeDocument/2006/relationships/image" Target="../media/image203.png"/><Relationship Id="rId10" Type="http://schemas.openxmlformats.org/officeDocument/2006/relationships/image" Target="../media/image177.png"/><Relationship Id="rId19" Type="http://schemas.openxmlformats.org/officeDocument/2006/relationships/image" Target="../media/image186.png"/><Relationship Id="rId31" Type="http://schemas.openxmlformats.org/officeDocument/2006/relationships/image" Target="../media/image198.png"/><Relationship Id="rId4" Type="http://schemas.openxmlformats.org/officeDocument/2006/relationships/image" Target="../media/image171.png"/><Relationship Id="rId9" Type="http://schemas.openxmlformats.org/officeDocument/2006/relationships/image" Target="../media/image176.png"/><Relationship Id="rId14" Type="http://schemas.openxmlformats.org/officeDocument/2006/relationships/image" Target="../media/image181.png"/><Relationship Id="rId22" Type="http://schemas.openxmlformats.org/officeDocument/2006/relationships/image" Target="../media/image189.png"/><Relationship Id="rId27" Type="http://schemas.openxmlformats.org/officeDocument/2006/relationships/image" Target="../media/image194.png"/><Relationship Id="rId30" Type="http://schemas.openxmlformats.org/officeDocument/2006/relationships/image" Target="../media/image197.png"/><Relationship Id="rId35" Type="http://schemas.openxmlformats.org/officeDocument/2006/relationships/image" Target="../media/image202.png"/><Relationship Id="rId8" Type="http://schemas.openxmlformats.org/officeDocument/2006/relationships/image" Target="../media/image175.png"/><Relationship Id="rId3" Type="http://schemas.openxmlformats.org/officeDocument/2006/relationships/image" Target="../media/image17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0.png"/><Relationship Id="rId2" Type="http://schemas.openxmlformats.org/officeDocument/2006/relationships/image" Target="../media/image20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40.png"/><Relationship Id="rId4" Type="http://schemas.openxmlformats.org/officeDocument/2006/relationships/image" Target="../media/image63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4.png"/><Relationship Id="rId7" Type="http://schemas.openxmlformats.org/officeDocument/2006/relationships/image" Target="../media/image510.png"/><Relationship Id="rId12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0.png"/><Relationship Id="rId11" Type="http://schemas.openxmlformats.org/officeDocument/2006/relationships/image" Target="../media/image18.png"/><Relationship Id="rId5" Type="http://schemas.openxmlformats.org/officeDocument/2006/relationships/image" Target="../media/image6.png"/><Relationship Id="rId10" Type="http://schemas.openxmlformats.org/officeDocument/2006/relationships/image" Target="../media/image17.png"/><Relationship Id="rId4" Type="http://schemas.openxmlformats.org/officeDocument/2006/relationships/image" Target="../media/image5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3" Type="http://schemas.openxmlformats.org/officeDocument/2006/relationships/image" Target="../media/image1610.png"/><Relationship Id="rId21" Type="http://schemas.openxmlformats.org/officeDocument/2006/relationships/image" Target="../media/image34.png"/><Relationship Id="rId7" Type="http://schemas.openxmlformats.org/officeDocument/2006/relationships/image" Target="../media/image205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image" Target="../media/image1510.png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10.png"/><Relationship Id="rId11" Type="http://schemas.openxmlformats.org/officeDocument/2006/relationships/image" Target="../media/image24.png"/><Relationship Id="rId24" Type="http://schemas.openxmlformats.org/officeDocument/2006/relationships/image" Target="../media/image37.png"/><Relationship Id="rId5" Type="http://schemas.openxmlformats.org/officeDocument/2006/relationships/image" Target="../media/image1810.png"/><Relationship Id="rId15" Type="http://schemas.openxmlformats.org/officeDocument/2006/relationships/image" Target="../media/image28.png"/><Relationship Id="rId23" Type="http://schemas.openxmlformats.org/officeDocument/2006/relationships/image" Target="../media/image36.png"/><Relationship Id="rId10" Type="http://schemas.openxmlformats.org/officeDocument/2006/relationships/image" Target="../media/image23.png"/><Relationship Id="rId19" Type="http://schemas.openxmlformats.org/officeDocument/2006/relationships/image" Target="../media/image32.png"/><Relationship Id="rId4" Type="http://schemas.openxmlformats.org/officeDocument/2006/relationships/image" Target="../media/image1710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Relationship Id="rId22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18" Type="http://schemas.openxmlformats.org/officeDocument/2006/relationships/image" Target="../media/image54.png"/><Relationship Id="rId3" Type="http://schemas.openxmlformats.org/officeDocument/2006/relationships/image" Target="../media/image39.png"/><Relationship Id="rId21" Type="http://schemas.openxmlformats.org/officeDocument/2006/relationships/image" Target="../media/image57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17" Type="http://schemas.openxmlformats.org/officeDocument/2006/relationships/image" Target="../media/image53.png"/><Relationship Id="rId2" Type="http://schemas.openxmlformats.org/officeDocument/2006/relationships/image" Target="../media/image38.png"/><Relationship Id="rId16" Type="http://schemas.openxmlformats.org/officeDocument/2006/relationships/image" Target="../media/image52.png"/><Relationship Id="rId20" Type="http://schemas.openxmlformats.org/officeDocument/2006/relationships/image" Target="../media/image5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5" Type="http://schemas.openxmlformats.org/officeDocument/2006/relationships/image" Target="../media/image51.png"/><Relationship Id="rId10" Type="http://schemas.openxmlformats.org/officeDocument/2006/relationships/image" Target="../media/image46.png"/><Relationship Id="rId19" Type="http://schemas.openxmlformats.org/officeDocument/2006/relationships/image" Target="../media/image55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7.png"/><Relationship Id="rId18" Type="http://schemas.openxmlformats.org/officeDocument/2006/relationships/image" Target="../media/image72.png"/><Relationship Id="rId26" Type="http://schemas.openxmlformats.org/officeDocument/2006/relationships/image" Target="../media/image79.png"/><Relationship Id="rId39" Type="http://schemas.openxmlformats.org/officeDocument/2006/relationships/image" Target="../media/image92.png"/><Relationship Id="rId21" Type="http://schemas.openxmlformats.org/officeDocument/2006/relationships/image" Target="../media/image74.png"/><Relationship Id="rId34" Type="http://schemas.openxmlformats.org/officeDocument/2006/relationships/image" Target="../media/image87.png"/><Relationship Id="rId42" Type="http://schemas.openxmlformats.org/officeDocument/2006/relationships/image" Target="../media/image95.png"/><Relationship Id="rId7" Type="http://schemas.openxmlformats.org/officeDocument/2006/relationships/image" Target="../media/image61.png"/><Relationship Id="rId2" Type="http://schemas.openxmlformats.org/officeDocument/2006/relationships/image" Target="../media/image58.png"/><Relationship Id="rId16" Type="http://schemas.openxmlformats.org/officeDocument/2006/relationships/image" Target="../media/image70.png"/><Relationship Id="rId20" Type="http://schemas.openxmlformats.org/officeDocument/2006/relationships/image" Target="../media/image25.png"/><Relationship Id="rId29" Type="http://schemas.openxmlformats.org/officeDocument/2006/relationships/image" Target="../media/image82.png"/><Relationship Id="rId41" Type="http://schemas.openxmlformats.org/officeDocument/2006/relationships/image" Target="../media/image9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11" Type="http://schemas.openxmlformats.org/officeDocument/2006/relationships/image" Target="../media/image65.png"/><Relationship Id="rId24" Type="http://schemas.openxmlformats.org/officeDocument/2006/relationships/image" Target="../media/image77.png"/><Relationship Id="rId32" Type="http://schemas.openxmlformats.org/officeDocument/2006/relationships/image" Target="../media/image85.png"/><Relationship Id="rId37" Type="http://schemas.openxmlformats.org/officeDocument/2006/relationships/image" Target="../media/image90.png"/><Relationship Id="rId40" Type="http://schemas.openxmlformats.org/officeDocument/2006/relationships/image" Target="../media/image93.png"/><Relationship Id="rId5" Type="http://schemas.openxmlformats.org/officeDocument/2006/relationships/image" Target="../media/image59.png"/><Relationship Id="rId15" Type="http://schemas.openxmlformats.org/officeDocument/2006/relationships/image" Target="../media/image69.png"/><Relationship Id="rId23" Type="http://schemas.openxmlformats.org/officeDocument/2006/relationships/image" Target="../media/image76.png"/><Relationship Id="rId28" Type="http://schemas.openxmlformats.org/officeDocument/2006/relationships/image" Target="../media/image81.png"/><Relationship Id="rId36" Type="http://schemas.openxmlformats.org/officeDocument/2006/relationships/image" Target="../media/image89.png"/><Relationship Id="rId10" Type="http://schemas.openxmlformats.org/officeDocument/2006/relationships/image" Target="../media/image64.png"/><Relationship Id="rId19" Type="http://schemas.openxmlformats.org/officeDocument/2006/relationships/image" Target="../media/image73.png"/><Relationship Id="rId31" Type="http://schemas.openxmlformats.org/officeDocument/2006/relationships/image" Target="../media/image84.png"/><Relationship Id="rId44" Type="http://schemas.openxmlformats.org/officeDocument/2006/relationships/image" Target="../media/image97.png"/><Relationship Id="rId4" Type="http://schemas.openxmlformats.org/officeDocument/2006/relationships/image" Target="../media/image52.png"/><Relationship Id="rId9" Type="http://schemas.openxmlformats.org/officeDocument/2006/relationships/image" Target="../media/image63.png"/><Relationship Id="rId14" Type="http://schemas.openxmlformats.org/officeDocument/2006/relationships/image" Target="../media/image68.png"/><Relationship Id="rId22" Type="http://schemas.openxmlformats.org/officeDocument/2006/relationships/image" Target="../media/image75.png"/><Relationship Id="rId27" Type="http://schemas.openxmlformats.org/officeDocument/2006/relationships/image" Target="../media/image80.png"/><Relationship Id="rId30" Type="http://schemas.openxmlformats.org/officeDocument/2006/relationships/image" Target="../media/image83.png"/><Relationship Id="rId35" Type="http://schemas.openxmlformats.org/officeDocument/2006/relationships/image" Target="../media/image88.png"/><Relationship Id="rId43" Type="http://schemas.openxmlformats.org/officeDocument/2006/relationships/image" Target="../media/image96.png"/><Relationship Id="rId8" Type="http://schemas.openxmlformats.org/officeDocument/2006/relationships/image" Target="../media/image62.png"/><Relationship Id="rId3" Type="http://schemas.openxmlformats.org/officeDocument/2006/relationships/image" Target="../media/image46.png"/><Relationship Id="rId12" Type="http://schemas.openxmlformats.org/officeDocument/2006/relationships/image" Target="../media/image66.png"/><Relationship Id="rId17" Type="http://schemas.openxmlformats.org/officeDocument/2006/relationships/image" Target="../media/image71.png"/><Relationship Id="rId25" Type="http://schemas.openxmlformats.org/officeDocument/2006/relationships/image" Target="../media/image78.png"/><Relationship Id="rId33" Type="http://schemas.openxmlformats.org/officeDocument/2006/relationships/image" Target="../media/image86.png"/><Relationship Id="rId38" Type="http://schemas.openxmlformats.org/officeDocument/2006/relationships/image" Target="../media/image9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13" Type="http://schemas.openxmlformats.org/officeDocument/2006/relationships/image" Target="../media/image92.png"/><Relationship Id="rId18" Type="http://schemas.openxmlformats.org/officeDocument/2006/relationships/image" Target="../media/image109.png"/><Relationship Id="rId3" Type="http://schemas.openxmlformats.org/officeDocument/2006/relationships/image" Target="../media/image99.png"/><Relationship Id="rId7" Type="http://schemas.openxmlformats.org/officeDocument/2006/relationships/image" Target="../media/image102.png"/><Relationship Id="rId12" Type="http://schemas.openxmlformats.org/officeDocument/2006/relationships/image" Target="../media/image106.png"/><Relationship Id="rId17" Type="http://schemas.openxmlformats.org/officeDocument/2006/relationships/image" Target="../media/image36.png"/><Relationship Id="rId2" Type="http://schemas.openxmlformats.org/officeDocument/2006/relationships/image" Target="../media/image98.png"/><Relationship Id="rId16" Type="http://schemas.openxmlformats.org/officeDocument/2006/relationships/image" Target="../media/image35.png"/><Relationship Id="rId20" Type="http://schemas.openxmlformats.org/officeDocument/2006/relationships/image" Target="../media/image1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image" Target="../media/image105.png"/><Relationship Id="rId5" Type="http://schemas.openxmlformats.org/officeDocument/2006/relationships/image" Target="../media/image101.png"/><Relationship Id="rId15" Type="http://schemas.openxmlformats.org/officeDocument/2006/relationships/image" Target="../media/image108.png"/><Relationship Id="rId10" Type="http://schemas.openxmlformats.org/officeDocument/2006/relationships/image" Target="../media/image76.png"/><Relationship Id="rId19" Type="http://schemas.openxmlformats.org/officeDocument/2006/relationships/image" Target="../media/image110.png"/><Relationship Id="rId4" Type="http://schemas.openxmlformats.org/officeDocument/2006/relationships/image" Target="../media/image100.png"/><Relationship Id="rId9" Type="http://schemas.openxmlformats.org/officeDocument/2006/relationships/image" Target="../media/image104.png"/><Relationship Id="rId14" Type="http://schemas.openxmlformats.org/officeDocument/2006/relationships/image" Target="../media/image10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B89E704F-A6ED-4A0F-B146-4EA13E3E7D65}"/>
              </a:ext>
            </a:extLst>
          </p:cNvPr>
          <p:cNvSpPr/>
          <p:nvPr/>
        </p:nvSpPr>
        <p:spPr>
          <a:xfrm>
            <a:off x="3051993" y="2598003"/>
            <a:ext cx="608801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Mezinárodní ekonomie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C2A87B6-E0BC-48D3-A205-E6843F654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4B386A-0091-4424-9FD2-38A21D1E9665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480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820BC898-9099-45E8-B9FD-BA855E2EBD2E}"/>
                  </a:ext>
                </a:extLst>
              </p:cNvPr>
              <p:cNvSpPr/>
              <p:nvPr/>
            </p:nvSpPr>
            <p:spPr>
              <a:xfrm>
                <a:off x="1544014" y="87869"/>
                <a:ext cx="10535695" cy="138499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cs-CZ" sz="1400" b="1" dirty="0"/>
                  <a:t>Na základě zadání příkladů ad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sz="1400" b="1" dirty="0"/>
                  <a:t> a ad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sz="1400" b="1" dirty="0"/>
                  <a:t> odvoďte:</a:t>
                </a:r>
              </a:p>
              <a:p>
                <a:r>
                  <a:rPr lang="cs-CZ" sz="1400" b="1" dirty="0"/>
                  <a:t>a) relativní produktivitu výroby obou statků v zemích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sz="1400" b="1" dirty="0"/>
                  <a:t> </a:t>
                </a:r>
                <a:r>
                  <a:rPr lang="cs-CZ" sz="1400" b="1" dirty="0" err="1"/>
                  <a:t>a</a:t>
                </a:r>
                <a:r>
                  <a:rPr lang="cs-CZ" sz="1400" b="1" dirty="0"/>
                  <a:t>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cs-CZ" sz="1400" b="1" dirty="0"/>
                  <a:t> (podle poměrů hodin práce použitých na výrobu jednotky obou statků v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 err="1"/>
                  <a:t>a</a:t>
                </a:r>
                <a:r>
                  <a:rPr lang="cs-CZ" sz="1400" b="1" dirty="0"/>
                  <a:t>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cs-CZ" sz="1400" b="1" dirty="0"/>
                  <a:t>)</a:t>
                </a:r>
              </a:p>
              <a:p>
                <a:r>
                  <a:rPr lang="cs-CZ" sz="1400" b="1" dirty="0"/>
                  <a:t>b) ve které zemi je relativní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𝒑𝒓𝒐𝒅𝒖𝒌𝒕𝒊𝒗𝒊𝒕𝒂</m:t>
                    </m:r>
                  </m:oMath>
                </a14:m>
                <a:r>
                  <a:rPr lang="cs-CZ" sz="1400" b="1" dirty="0"/>
                  <a:t> vyšší u sýru a ve které u vína</a:t>
                </a:r>
              </a:p>
              <a:p>
                <a:r>
                  <a:rPr lang="cs-CZ" sz="1400" b="1" dirty="0"/>
                  <a:t>c) která země má komparativní výhodu u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𝒔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ý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𝒓𝒖</m:t>
                    </m:r>
                  </m:oMath>
                </a14:m>
                <a:r>
                  <a:rPr lang="cs-CZ" sz="1400" b="1" dirty="0"/>
                  <a:t> a která u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í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𝒏𝒂</m:t>
                    </m:r>
                  </m:oMath>
                </a14:m>
                <a:endParaRPr lang="cs-CZ" sz="1400" b="1" dirty="0"/>
              </a:p>
              <a:p>
                <a:r>
                  <a:rPr lang="cs-CZ" sz="1400" b="1" dirty="0"/>
                  <a:t>d) má některá z obou zemí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𝒂𝒃𝒔𝒐𝒍𝒖𝒕𝒏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í 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ý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𝒉𝒐𝒅𝒖</m:t>
                    </m:r>
                  </m:oMath>
                </a14:m>
                <a:r>
                  <a:rPr lang="cs-CZ" sz="1400" b="1" dirty="0"/>
                  <a:t> u některého statku</a:t>
                </a:r>
              </a:p>
              <a:p>
                <a:r>
                  <a:rPr lang="cs-CZ" sz="1400" b="1" dirty="0"/>
                  <a:t>e) jaká struktura mezinárodní směny by se vytvořila mezi zeměmi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sz="1400" b="1" dirty="0"/>
                  <a:t> </a:t>
                </a:r>
                <a:r>
                  <a:rPr lang="cs-CZ" sz="1400" b="1" dirty="0" err="1"/>
                  <a:t>a</a:t>
                </a:r>
                <a:r>
                  <a:rPr lang="cs-CZ" sz="1400" b="1" dirty="0"/>
                  <a:t>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cs-CZ" sz="1400" b="1" dirty="0"/>
                  <a:t> </a:t>
                </a: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820BC898-9099-45E8-B9FD-BA855E2EBD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4014" y="87869"/>
                <a:ext cx="10535695" cy="1384995"/>
              </a:xfrm>
              <a:prstGeom prst="rect">
                <a:avLst/>
              </a:prstGeom>
              <a:blipFill>
                <a:blip r:embed="rId2"/>
                <a:stretch>
                  <a:fillRect l="-116" b="-30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>
            <a:extLst>
              <a:ext uri="{FF2B5EF4-FFF2-40B4-BE49-F238E27FC236}">
                <a16:creationId xmlns:a16="http://schemas.microsoft.com/office/drawing/2014/main" id="{806E93F8-8952-48BA-8CCE-892B6F0A7489}"/>
              </a:ext>
            </a:extLst>
          </p:cNvPr>
          <p:cNvSpPr/>
          <p:nvPr/>
        </p:nvSpPr>
        <p:spPr>
          <a:xfrm>
            <a:off x="112290" y="86919"/>
            <a:ext cx="1384831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/>
              <a:t>St. 5</a:t>
            </a:r>
            <a:r>
              <a:rPr lang="cs-CZ" sz="1400" dirty="0"/>
              <a:t>6</a:t>
            </a:r>
            <a:r>
              <a:rPr lang="en-US" sz="1400" dirty="0"/>
              <a:t>./</a:t>
            </a:r>
            <a:r>
              <a:rPr lang="cs-CZ" sz="1400" dirty="0"/>
              <a:t>2.6.</a:t>
            </a:r>
            <a:r>
              <a:rPr lang="en-US" sz="1400" dirty="0"/>
              <a:t> </a:t>
            </a:r>
            <a:r>
              <a:rPr lang="cs-CZ" sz="1400" dirty="0"/>
              <a:t>Příklady k řešení</a:t>
            </a:r>
            <a:r>
              <a:rPr lang="en-US" sz="1400" dirty="0"/>
              <a:t>/</a:t>
            </a:r>
            <a:r>
              <a:rPr lang="cs-CZ" sz="1400" dirty="0"/>
              <a:t>č.p.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ulka 4">
                <a:extLst>
                  <a:ext uri="{FF2B5EF4-FFF2-40B4-BE49-F238E27FC236}">
                    <a16:creationId xmlns:a16="http://schemas.microsoft.com/office/drawing/2014/main" id="{89D8C38E-E507-4D88-A106-F4B083FC843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58509209"/>
                  </p:ext>
                </p:extLst>
              </p:nvPr>
            </p:nvGraphicFramePr>
            <p:xfrm>
              <a:off x="6608380" y="1729300"/>
              <a:ext cx="4521201" cy="1363345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07067">
                      <a:extLst>
                        <a:ext uri="{9D8B030D-6E8A-4147-A177-3AD203B41FA5}">
                          <a16:colId xmlns:a16="http://schemas.microsoft.com/office/drawing/2014/main" val="2314098012"/>
                        </a:ext>
                      </a:extLst>
                    </a:gridCol>
                    <a:gridCol w="1507067">
                      <a:extLst>
                        <a:ext uri="{9D8B030D-6E8A-4147-A177-3AD203B41FA5}">
                          <a16:colId xmlns:a16="http://schemas.microsoft.com/office/drawing/2014/main" val="1282851780"/>
                        </a:ext>
                      </a:extLst>
                    </a:gridCol>
                    <a:gridCol w="1507067">
                      <a:extLst>
                        <a:ext uri="{9D8B030D-6E8A-4147-A177-3AD203B41FA5}">
                          <a16:colId xmlns:a16="http://schemas.microsoft.com/office/drawing/2014/main" val="694243139"/>
                        </a:ext>
                      </a:extLst>
                    </a:gridCol>
                  </a:tblGrid>
                  <a:tr h="327025">
                    <a:tc>
                      <a:txBody>
                        <a:bodyPr/>
                        <a:lstStyle/>
                        <a:p>
                          <a:r>
                            <a:rPr lang="cs-CZ" sz="1400" dirty="0"/>
                            <a:t>Varianta </a:t>
                          </a:r>
                          <a:r>
                            <a:rPr lang="cs-CZ" sz="1400" dirty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cs-CZ" sz="1400" dirty="0"/>
                            <a:t>země </a:t>
                          </a:r>
                          <a14:m>
                            <m:oMath xmlns:m="http://schemas.openxmlformats.org/officeDocument/2006/math">
                              <m:r>
                                <a:rPr lang="cs-CZ" sz="1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oMath>
                          </a14:m>
                          <a:endParaRPr lang="cs-CZ" sz="14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cs-CZ" sz="1400" dirty="0"/>
                            <a:t>země </a:t>
                          </a:r>
                          <a14:m>
                            <m:oMath xmlns:m="http://schemas.openxmlformats.org/officeDocument/2006/math">
                              <m:r>
                                <a:rPr lang="cs-CZ" sz="1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oMath>
                          </a14:m>
                          <a:endParaRPr lang="cs-CZ" sz="14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4643702"/>
                      </a:ext>
                    </a:extLst>
                  </a:tr>
                  <a:tr h="327025">
                    <a:tc>
                      <a:txBody>
                        <a:bodyPr/>
                        <a:lstStyle/>
                        <a:p>
                          <a:r>
                            <a:rPr lang="cs-CZ" sz="1400" b="1" dirty="0"/>
                            <a:t>Sýr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 sz="1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 sz="1400" dirty="0"/>
                        </a:p>
                        <a:p>
                          <a:endParaRPr lang="cs-CZ" sz="1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464286"/>
                      </a:ext>
                    </a:extLst>
                  </a:tr>
                  <a:tr h="327025">
                    <a:tc>
                      <a:txBody>
                        <a:bodyPr/>
                        <a:lstStyle/>
                        <a:p>
                          <a:r>
                            <a:rPr kumimoji="0" lang="cs-CZ" sz="1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Víno</a:t>
                          </a:r>
                          <a:endParaRPr lang="cs-CZ" sz="1400" b="1" dirty="0"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 sz="1400" dirty="0"/>
                        </a:p>
                        <a:p>
                          <a:endParaRPr lang="cs-CZ" sz="1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 sz="1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480579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ulka 4">
                <a:extLst>
                  <a:ext uri="{FF2B5EF4-FFF2-40B4-BE49-F238E27FC236}">
                    <a16:creationId xmlns:a16="http://schemas.microsoft.com/office/drawing/2014/main" id="{89D8C38E-E507-4D88-A106-F4B083FC843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58509209"/>
                  </p:ext>
                </p:extLst>
              </p:nvPr>
            </p:nvGraphicFramePr>
            <p:xfrm>
              <a:off x="6608380" y="1729300"/>
              <a:ext cx="4521201" cy="1363345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07067">
                      <a:extLst>
                        <a:ext uri="{9D8B030D-6E8A-4147-A177-3AD203B41FA5}">
                          <a16:colId xmlns:a16="http://schemas.microsoft.com/office/drawing/2014/main" val="2314098012"/>
                        </a:ext>
                      </a:extLst>
                    </a:gridCol>
                    <a:gridCol w="1507067">
                      <a:extLst>
                        <a:ext uri="{9D8B030D-6E8A-4147-A177-3AD203B41FA5}">
                          <a16:colId xmlns:a16="http://schemas.microsoft.com/office/drawing/2014/main" val="1282851780"/>
                        </a:ext>
                      </a:extLst>
                    </a:gridCol>
                    <a:gridCol w="1507067">
                      <a:extLst>
                        <a:ext uri="{9D8B030D-6E8A-4147-A177-3AD203B41FA5}">
                          <a16:colId xmlns:a16="http://schemas.microsoft.com/office/drawing/2014/main" val="694243139"/>
                        </a:ext>
                      </a:extLst>
                    </a:gridCol>
                  </a:tblGrid>
                  <a:tr h="327025">
                    <a:tc>
                      <a:txBody>
                        <a:bodyPr/>
                        <a:lstStyle/>
                        <a:p>
                          <a:r>
                            <a:rPr lang="cs-CZ" sz="1400" dirty="0"/>
                            <a:t>Varianta </a:t>
                          </a:r>
                          <a:r>
                            <a:rPr lang="cs-CZ" sz="1400" dirty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000" t="-1852" r="-100403" b="-3203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810" t="-1852" r="-810" b="-3203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464370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cs-CZ" sz="1400" b="1" dirty="0"/>
                            <a:t>Sýr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 sz="1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 sz="1400" dirty="0"/>
                        </a:p>
                        <a:p>
                          <a:endParaRPr lang="cs-CZ" sz="1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46428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kumimoji="0" lang="cs-CZ" sz="1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Víno</a:t>
                          </a:r>
                          <a:endParaRPr lang="cs-CZ" sz="1400" b="1" dirty="0"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 sz="1400" dirty="0"/>
                        </a:p>
                        <a:p>
                          <a:endParaRPr lang="cs-CZ" sz="1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 sz="1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480579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ulka 5">
                <a:extLst>
                  <a:ext uri="{FF2B5EF4-FFF2-40B4-BE49-F238E27FC236}">
                    <a16:creationId xmlns:a16="http://schemas.microsoft.com/office/drawing/2014/main" id="{07ACC23A-E809-4FAD-9E1F-D44ED07D38F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71615354"/>
                  </p:ext>
                </p:extLst>
              </p:nvPr>
            </p:nvGraphicFramePr>
            <p:xfrm>
              <a:off x="1424858" y="3486035"/>
              <a:ext cx="4521201" cy="981075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07067">
                      <a:extLst>
                        <a:ext uri="{9D8B030D-6E8A-4147-A177-3AD203B41FA5}">
                          <a16:colId xmlns:a16="http://schemas.microsoft.com/office/drawing/2014/main" val="2314098012"/>
                        </a:ext>
                      </a:extLst>
                    </a:gridCol>
                    <a:gridCol w="1507067">
                      <a:extLst>
                        <a:ext uri="{9D8B030D-6E8A-4147-A177-3AD203B41FA5}">
                          <a16:colId xmlns:a16="http://schemas.microsoft.com/office/drawing/2014/main" val="1282851780"/>
                        </a:ext>
                      </a:extLst>
                    </a:gridCol>
                    <a:gridCol w="1507067">
                      <a:extLst>
                        <a:ext uri="{9D8B030D-6E8A-4147-A177-3AD203B41FA5}">
                          <a16:colId xmlns:a16="http://schemas.microsoft.com/office/drawing/2014/main" val="694243139"/>
                        </a:ext>
                      </a:extLst>
                    </a:gridCol>
                  </a:tblGrid>
                  <a:tr h="327025">
                    <a:tc>
                      <a:txBody>
                        <a:bodyPr/>
                        <a:lstStyle/>
                        <a:p>
                          <a:endParaRPr lang="cs-CZ" sz="1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cs-CZ" sz="1400" dirty="0"/>
                            <a:t>země </a:t>
                          </a:r>
                          <a14:m>
                            <m:oMath xmlns:m="http://schemas.openxmlformats.org/officeDocument/2006/math">
                              <m:r>
                                <a:rPr lang="cs-CZ" sz="1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oMath>
                          </a14:m>
                          <a:endParaRPr lang="cs-CZ" sz="14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cs-CZ" sz="1400" dirty="0"/>
                            <a:t>země </a:t>
                          </a:r>
                          <a14:m>
                            <m:oMath xmlns:m="http://schemas.openxmlformats.org/officeDocument/2006/math">
                              <m:r>
                                <a:rPr lang="cs-CZ" sz="1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oMath>
                          </a14:m>
                          <a:endParaRPr lang="cs-CZ" sz="14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4643702"/>
                      </a:ext>
                    </a:extLst>
                  </a:tr>
                  <a:tr h="327025">
                    <a:tc>
                      <a:txBody>
                        <a:bodyPr/>
                        <a:lstStyle/>
                        <a:p>
                          <a:r>
                            <a:rPr lang="cs-CZ" sz="1400" b="1" dirty="0"/>
                            <a:t>Sýr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400" b="0" i="1" smtClean="0"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e>
                                  <m:sub>
                                    <m:r>
                                      <a:rPr lang="cs-CZ" sz="14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cs-CZ" sz="1400" b="0" i="1" smtClean="0">
                                        <a:latin typeface="Cambria Math" panose="02040503050406030204" pitchFamily="18" charset="0"/>
                                      </a:rPr>
                                      <m:t>𝑚𝑎𝑥</m:t>
                                    </m:r>
                                    <m:r>
                                      <a:rPr lang="cs-CZ" sz="14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25</m:t>
                                    </m:r>
                                  </m:e>
                                  <m:sub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(</m:t>
                                    </m:r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𝑚𝑎𝑥</m:t>
                                    </m:r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)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464286"/>
                      </a:ext>
                    </a:extLst>
                  </a:tr>
                  <a:tr h="32702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cs-CZ" sz="1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Víno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120</m:t>
                                    </m:r>
                                  </m:e>
                                  <m:sub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(</m:t>
                                    </m:r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𝑚𝑎𝑥</m:t>
                                    </m:r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)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125</m:t>
                                    </m:r>
                                  </m:e>
                                  <m:sub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(</m:t>
                                    </m:r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𝑚𝑎𝑥</m:t>
                                    </m:r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)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480579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ulka 5">
                <a:extLst>
                  <a:ext uri="{FF2B5EF4-FFF2-40B4-BE49-F238E27FC236}">
                    <a16:creationId xmlns:a16="http://schemas.microsoft.com/office/drawing/2014/main" id="{07ACC23A-E809-4FAD-9E1F-D44ED07D38F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71615354"/>
                  </p:ext>
                </p:extLst>
              </p:nvPr>
            </p:nvGraphicFramePr>
            <p:xfrm>
              <a:off x="1424858" y="3486035"/>
              <a:ext cx="4521201" cy="981075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07067">
                      <a:extLst>
                        <a:ext uri="{9D8B030D-6E8A-4147-A177-3AD203B41FA5}">
                          <a16:colId xmlns:a16="http://schemas.microsoft.com/office/drawing/2014/main" val="2314098012"/>
                        </a:ext>
                      </a:extLst>
                    </a:gridCol>
                    <a:gridCol w="1507067">
                      <a:extLst>
                        <a:ext uri="{9D8B030D-6E8A-4147-A177-3AD203B41FA5}">
                          <a16:colId xmlns:a16="http://schemas.microsoft.com/office/drawing/2014/main" val="1282851780"/>
                        </a:ext>
                      </a:extLst>
                    </a:gridCol>
                    <a:gridCol w="1507067">
                      <a:extLst>
                        <a:ext uri="{9D8B030D-6E8A-4147-A177-3AD203B41FA5}">
                          <a16:colId xmlns:a16="http://schemas.microsoft.com/office/drawing/2014/main" val="694243139"/>
                        </a:ext>
                      </a:extLst>
                    </a:gridCol>
                  </a:tblGrid>
                  <a:tr h="327025">
                    <a:tc>
                      <a:txBody>
                        <a:bodyPr/>
                        <a:lstStyle/>
                        <a:p>
                          <a:endParaRPr lang="cs-CZ" sz="1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810" t="-1852" r="-101215" b="-2129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000" t="-1852" r="-806" b="-2129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4643702"/>
                      </a:ext>
                    </a:extLst>
                  </a:tr>
                  <a:tr h="327025">
                    <a:tc>
                      <a:txBody>
                        <a:bodyPr/>
                        <a:lstStyle/>
                        <a:p>
                          <a:r>
                            <a:rPr lang="cs-CZ" sz="1400" b="1" dirty="0"/>
                            <a:t>Sýr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810" t="-101852" r="-101215" b="-1129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000" t="-101852" r="-806" b="-1129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464286"/>
                      </a:ext>
                    </a:extLst>
                  </a:tr>
                  <a:tr h="32702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cs-CZ" sz="1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Víno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810" t="-201852" r="-101215" b="-129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000" t="-201852" r="-806" b="-129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480579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ulka 6">
                <a:extLst>
                  <a:ext uri="{FF2B5EF4-FFF2-40B4-BE49-F238E27FC236}">
                    <a16:creationId xmlns:a16="http://schemas.microsoft.com/office/drawing/2014/main" id="{B630B988-4787-4077-A2C3-6017E8C9A32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98124270"/>
                  </p:ext>
                </p:extLst>
              </p:nvPr>
            </p:nvGraphicFramePr>
            <p:xfrm>
              <a:off x="1497121" y="1670851"/>
              <a:ext cx="4521201" cy="981075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07067">
                      <a:extLst>
                        <a:ext uri="{9D8B030D-6E8A-4147-A177-3AD203B41FA5}">
                          <a16:colId xmlns:a16="http://schemas.microsoft.com/office/drawing/2014/main" val="2314098012"/>
                        </a:ext>
                      </a:extLst>
                    </a:gridCol>
                    <a:gridCol w="1507067">
                      <a:extLst>
                        <a:ext uri="{9D8B030D-6E8A-4147-A177-3AD203B41FA5}">
                          <a16:colId xmlns:a16="http://schemas.microsoft.com/office/drawing/2014/main" val="1282851780"/>
                        </a:ext>
                      </a:extLst>
                    </a:gridCol>
                    <a:gridCol w="1507067">
                      <a:extLst>
                        <a:ext uri="{9D8B030D-6E8A-4147-A177-3AD203B41FA5}">
                          <a16:colId xmlns:a16="http://schemas.microsoft.com/office/drawing/2014/main" val="694243139"/>
                        </a:ext>
                      </a:extLst>
                    </a:gridCol>
                  </a:tblGrid>
                  <a:tr h="327025">
                    <a:tc>
                      <a:txBody>
                        <a:bodyPr/>
                        <a:lstStyle/>
                        <a:p>
                          <a:r>
                            <a:rPr lang="cs-CZ" sz="1400" dirty="0"/>
                            <a:t>Varianta </a:t>
                          </a:r>
                          <a:r>
                            <a:rPr lang="cs-CZ" sz="1400" b="1" dirty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cs-CZ" sz="1400" dirty="0"/>
                            <a:t>země </a:t>
                          </a:r>
                          <a14:m>
                            <m:oMath xmlns:m="http://schemas.openxmlformats.org/officeDocument/2006/math">
                              <m:r>
                                <a:rPr lang="cs-CZ" sz="1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oMath>
                          </a14:m>
                          <a:endParaRPr lang="cs-CZ" sz="14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cs-CZ" sz="1400" dirty="0"/>
                            <a:t>země </a:t>
                          </a:r>
                          <a14:m>
                            <m:oMath xmlns:m="http://schemas.openxmlformats.org/officeDocument/2006/math">
                              <m:r>
                                <a:rPr lang="cs-CZ" sz="1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oMath>
                          </a14:m>
                          <a:endParaRPr lang="cs-CZ" sz="14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4643702"/>
                      </a:ext>
                    </a:extLst>
                  </a:tr>
                  <a:tr h="327025">
                    <a:tc>
                      <a:txBody>
                        <a:bodyPr/>
                        <a:lstStyle/>
                        <a:p>
                          <a:r>
                            <a:rPr lang="cs-CZ" sz="1400" b="1" dirty="0"/>
                            <a:t>Sýr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cs-CZ" sz="1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𝟐𝟎</m:t>
                                </m:r>
                              </m:oMath>
                            </m:oMathPara>
                          </a14:m>
                          <a:endParaRPr lang="cs-CZ" sz="1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464286"/>
                      </a:ext>
                    </a:extLst>
                  </a:tr>
                  <a:tr h="327025">
                    <a:tc>
                      <a:txBody>
                        <a:bodyPr/>
                        <a:lstStyle/>
                        <a:p>
                          <a:r>
                            <a:rPr kumimoji="0" lang="cs-CZ" sz="1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Víno</a:t>
                          </a:r>
                          <a:endParaRPr lang="cs-CZ" sz="1400" b="1" dirty="0"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cs-CZ" sz="1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cs-CZ" sz="1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480579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ulka 6">
                <a:extLst>
                  <a:ext uri="{FF2B5EF4-FFF2-40B4-BE49-F238E27FC236}">
                    <a16:creationId xmlns:a16="http://schemas.microsoft.com/office/drawing/2014/main" id="{B630B988-4787-4077-A2C3-6017E8C9A32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98124270"/>
                  </p:ext>
                </p:extLst>
              </p:nvPr>
            </p:nvGraphicFramePr>
            <p:xfrm>
              <a:off x="1497121" y="1670851"/>
              <a:ext cx="4521201" cy="981075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07067">
                      <a:extLst>
                        <a:ext uri="{9D8B030D-6E8A-4147-A177-3AD203B41FA5}">
                          <a16:colId xmlns:a16="http://schemas.microsoft.com/office/drawing/2014/main" val="2314098012"/>
                        </a:ext>
                      </a:extLst>
                    </a:gridCol>
                    <a:gridCol w="1507067">
                      <a:extLst>
                        <a:ext uri="{9D8B030D-6E8A-4147-A177-3AD203B41FA5}">
                          <a16:colId xmlns:a16="http://schemas.microsoft.com/office/drawing/2014/main" val="1282851780"/>
                        </a:ext>
                      </a:extLst>
                    </a:gridCol>
                    <a:gridCol w="1507067">
                      <a:extLst>
                        <a:ext uri="{9D8B030D-6E8A-4147-A177-3AD203B41FA5}">
                          <a16:colId xmlns:a16="http://schemas.microsoft.com/office/drawing/2014/main" val="694243139"/>
                        </a:ext>
                      </a:extLst>
                    </a:gridCol>
                  </a:tblGrid>
                  <a:tr h="327025">
                    <a:tc>
                      <a:txBody>
                        <a:bodyPr/>
                        <a:lstStyle/>
                        <a:p>
                          <a:r>
                            <a:rPr lang="cs-CZ" sz="1400" dirty="0"/>
                            <a:t>Varianta </a:t>
                          </a:r>
                          <a:r>
                            <a:rPr lang="cs-CZ" sz="1400" b="1" dirty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810" t="-3704" r="-101215" b="-2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0000" t="-3704" r="-806" b="-2111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4643702"/>
                      </a:ext>
                    </a:extLst>
                  </a:tr>
                  <a:tr h="327025">
                    <a:tc>
                      <a:txBody>
                        <a:bodyPr/>
                        <a:lstStyle/>
                        <a:p>
                          <a:r>
                            <a:rPr lang="cs-CZ" sz="1400" b="1" dirty="0"/>
                            <a:t>Sýr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810" t="-103704" r="-101215" b="-1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0000" t="-103704" r="-806" b="-1111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464286"/>
                      </a:ext>
                    </a:extLst>
                  </a:tr>
                  <a:tr h="327025">
                    <a:tc>
                      <a:txBody>
                        <a:bodyPr/>
                        <a:lstStyle/>
                        <a:p>
                          <a:r>
                            <a:rPr kumimoji="0" lang="cs-CZ" sz="1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Víno</a:t>
                          </a:r>
                          <a:endParaRPr lang="cs-CZ" sz="1400" b="1" dirty="0"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810" t="-203704" r="-101215" b="-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0000" t="-203704" r="-806" b="-111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480579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>
                <a:extLst>
                  <a:ext uri="{FF2B5EF4-FFF2-40B4-BE49-F238E27FC236}">
                    <a16:creationId xmlns:a16="http://schemas.microsoft.com/office/drawing/2014/main" id="{14F5657D-E09E-4B74-A96E-3957DBE53947}"/>
                  </a:ext>
                </a:extLst>
              </p:cNvPr>
              <p:cNvSpPr/>
              <p:nvPr/>
            </p:nvSpPr>
            <p:spPr>
              <a:xfrm>
                <a:off x="8423750" y="2159525"/>
                <a:ext cx="33214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cs-CZ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Obdélník 7">
                <a:extLst>
                  <a:ext uri="{FF2B5EF4-FFF2-40B4-BE49-F238E27FC236}">
                    <a16:creationId xmlns:a16="http://schemas.microsoft.com/office/drawing/2014/main" id="{14F5657D-E09E-4B74-A96E-3957DBE539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3750" y="2159525"/>
                <a:ext cx="332142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0972321B-F636-4CB2-A8A7-F1E59DEDEADF}"/>
                  </a:ext>
                </a:extLst>
              </p:cNvPr>
              <p:cNvSpPr/>
              <p:nvPr/>
            </p:nvSpPr>
            <p:spPr>
              <a:xfrm>
                <a:off x="8423750" y="2571387"/>
                <a:ext cx="332142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0972321B-F636-4CB2-A8A7-F1E59DEDEA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3750" y="2571387"/>
                <a:ext cx="332142" cy="497059"/>
              </a:xfrm>
              <a:prstGeom prst="rect">
                <a:avLst/>
              </a:prstGeom>
              <a:blipFill>
                <a:blip r:embed="rId7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>
                <a:extLst>
                  <a:ext uri="{FF2B5EF4-FFF2-40B4-BE49-F238E27FC236}">
                    <a16:creationId xmlns:a16="http://schemas.microsoft.com/office/drawing/2014/main" id="{4F9EEBCF-6B28-4F02-97EA-83364A721073}"/>
                  </a:ext>
                </a:extLst>
              </p:cNvPr>
              <p:cNvSpPr/>
              <p:nvPr/>
            </p:nvSpPr>
            <p:spPr>
              <a:xfrm>
                <a:off x="9941993" y="2157744"/>
                <a:ext cx="33214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cs-CZ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Obdélník 9">
                <a:extLst>
                  <a:ext uri="{FF2B5EF4-FFF2-40B4-BE49-F238E27FC236}">
                    <a16:creationId xmlns:a16="http://schemas.microsoft.com/office/drawing/2014/main" id="{4F9EEBCF-6B28-4F02-97EA-83364A7210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1993" y="2157744"/>
                <a:ext cx="33214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BF431AE7-5CB7-4374-BB68-5E226536994B}"/>
                  </a:ext>
                </a:extLst>
              </p:cNvPr>
              <p:cNvSpPr/>
              <p:nvPr/>
            </p:nvSpPr>
            <p:spPr>
              <a:xfrm>
                <a:off x="9955760" y="2564202"/>
                <a:ext cx="332142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BF431AE7-5CB7-4374-BB68-5E22653699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5760" y="2564202"/>
                <a:ext cx="332142" cy="497059"/>
              </a:xfrm>
              <a:prstGeom prst="rect">
                <a:avLst/>
              </a:prstGeom>
              <a:blipFill>
                <a:blip r:embed="rId9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bdélník 11">
            <a:extLst>
              <a:ext uri="{FF2B5EF4-FFF2-40B4-BE49-F238E27FC236}">
                <a16:creationId xmlns:a16="http://schemas.microsoft.com/office/drawing/2014/main" id="{FC01D8ED-4305-44E4-A7E3-0A729062BE8C}"/>
              </a:ext>
            </a:extLst>
          </p:cNvPr>
          <p:cNvSpPr/>
          <p:nvPr/>
        </p:nvSpPr>
        <p:spPr>
          <a:xfrm>
            <a:off x="1040266" y="1472864"/>
            <a:ext cx="365806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dirty="0">
                <a:solidFill>
                  <a:prstClr val="black"/>
                </a:solidFill>
              </a:rPr>
              <a:t>a)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>
                <a:extLst>
                  <a:ext uri="{FF2B5EF4-FFF2-40B4-BE49-F238E27FC236}">
                    <a16:creationId xmlns:a16="http://schemas.microsoft.com/office/drawing/2014/main" id="{69586C6B-000F-462D-B52F-57D362981F27}"/>
                  </a:ext>
                </a:extLst>
              </p:cNvPr>
              <p:cNvSpPr/>
              <p:nvPr/>
            </p:nvSpPr>
            <p:spPr>
              <a:xfrm>
                <a:off x="10167137" y="2533587"/>
                <a:ext cx="608051" cy="4962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cs-CZ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Obdélník 13">
                <a:extLst>
                  <a:ext uri="{FF2B5EF4-FFF2-40B4-BE49-F238E27FC236}">
                    <a16:creationId xmlns:a16="http://schemas.microsoft.com/office/drawing/2014/main" id="{69586C6B-000F-462D-B52F-57D362981F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7137" y="2533587"/>
                <a:ext cx="608051" cy="496290"/>
              </a:xfrm>
              <a:prstGeom prst="rect">
                <a:avLst/>
              </a:prstGeom>
              <a:blipFill>
                <a:blip r:embed="rId10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>
                <a:extLst>
                  <a:ext uri="{FF2B5EF4-FFF2-40B4-BE49-F238E27FC236}">
                    <a16:creationId xmlns:a16="http://schemas.microsoft.com/office/drawing/2014/main" id="{1D6C5235-F8B8-42D2-BD24-647F7E54C7E6}"/>
                  </a:ext>
                </a:extLst>
              </p:cNvPr>
              <p:cNvSpPr/>
              <p:nvPr/>
            </p:nvSpPr>
            <p:spPr>
              <a:xfrm>
                <a:off x="8618455" y="2546624"/>
                <a:ext cx="508664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cs-CZ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Obdélník 15">
                <a:extLst>
                  <a:ext uri="{FF2B5EF4-FFF2-40B4-BE49-F238E27FC236}">
                    <a16:creationId xmlns:a16="http://schemas.microsoft.com/office/drawing/2014/main" id="{1D6C5235-F8B8-42D2-BD24-647F7E54C7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8455" y="2546624"/>
                <a:ext cx="508664" cy="497059"/>
              </a:xfrm>
              <a:prstGeom prst="rect">
                <a:avLst/>
              </a:prstGeom>
              <a:blipFill>
                <a:blip r:embed="rId11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>
                <a:extLst>
                  <a:ext uri="{FF2B5EF4-FFF2-40B4-BE49-F238E27FC236}">
                    <a16:creationId xmlns:a16="http://schemas.microsoft.com/office/drawing/2014/main" id="{8D27DFFD-5F28-4D79-B957-99BDB095EE8F}"/>
                  </a:ext>
                </a:extLst>
              </p:cNvPr>
              <p:cNvSpPr/>
              <p:nvPr/>
            </p:nvSpPr>
            <p:spPr>
              <a:xfrm>
                <a:off x="8614649" y="2030515"/>
                <a:ext cx="508665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cs-CZ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" name="Obdélník 16">
                <a:extLst>
                  <a:ext uri="{FF2B5EF4-FFF2-40B4-BE49-F238E27FC236}">
                    <a16:creationId xmlns:a16="http://schemas.microsoft.com/office/drawing/2014/main" id="{8D27DFFD-5F28-4D79-B957-99BDB095EE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4649" y="2030515"/>
                <a:ext cx="508665" cy="495649"/>
              </a:xfrm>
              <a:prstGeom prst="rect">
                <a:avLst/>
              </a:prstGeom>
              <a:blipFill>
                <a:blip r:embed="rId12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>
                <a:extLst>
                  <a:ext uri="{FF2B5EF4-FFF2-40B4-BE49-F238E27FC236}">
                    <a16:creationId xmlns:a16="http://schemas.microsoft.com/office/drawing/2014/main" id="{8D731347-A3DE-45DF-A1D2-5BE246F720A3}"/>
                  </a:ext>
                </a:extLst>
              </p:cNvPr>
              <p:cNvSpPr/>
              <p:nvPr/>
            </p:nvSpPr>
            <p:spPr>
              <a:xfrm>
                <a:off x="10141163" y="2054686"/>
                <a:ext cx="608051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cs-CZ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cs-CZ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" name="Obdélník 17">
                <a:extLst>
                  <a:ext uri="{FF2B5EF4-FFF2-40B4-BE49-F238E27FC236}">
                    <a16:creationId xmlns:a16="http://schemas.microsoft.com/office/drawing/2014/main" id="{8D731347-A3DE-45DF-A1D2-5BE246F720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1163" y="2054686"/>
                <a:ext cx="608051" cy="495649"/>
              </a:xfrm>
              <a:prstGeom prst="rect">
                <a:avLst/>
              </a:prstGeom>
              <a:blipFill>
                <a:blip r:embed="rId13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bdélník 18">
            <a:extLst>
              <a:ext uri="{FF2B5EF4-FFF2-40B4-BE49-F238E27FC236}">
                <a16:creationId xmlns:a16="http://schemas.microsoft.com/office/drawing/2014/main" id="{74CCDF48-1438-4BC5-AF57-F39F4E1D0901}"/>
              </a:ext>
            </a:extLst>
          </p:cNvPr>
          <p:cNvSpPr/>
          <p:nvPr/>
        </p:nvSpPr>
        <p:spPr>
          <a:xfrm>
            <a:off x="925454" y="3286269"/>
            <a:ext cx="37382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dirty="0">
                <a:solidFill>
                  <a:prstClr val="black"/>
                </a:solidFill>
              </a:rPr>
              <a:t>b) </a:t>
            </a:r>
            <a:endParaRPr lang="cs-CZ" dirty="0"/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3701D60C-9F57-4B1E-8C5F-1C96BD42F27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424858" y="4709135"/>
            <a:ext cx="762066" cy="3779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>
                <a:extLst>
                  <a:ext uri="{FF2B5EF4-FFF2-40B4-BE49-F238E27FC236}">
                    <a16:creationId xmlns:a16="http://schemas.microsoft.com/office/drawing/2014/main" id="{A9432699-075E-4A4D-8C0A-943F9A08DBA3}"/>
                  </a:ext>
                </a:extLst>
              </p:cNvPr>
              <p:cNvSpPr/>
              <p:nvPr/>
            </p:nvSpPr>
            <p:spPr>
              <a:xfrm>
                <a:off x="1443644" y="5087120"/>
                <a:ext cx="7432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cs-CZ" sz="1400" dirty="0">
                    <a:solidFill>
                      <a:prstClr val="black"/>
                    </a:solidFill>
                  </a:rPr>
                  <a:t>země </a:t>
                </a:r>
                <a14:m>
                  <m:oMath xmlns:m="http://schemas.openxmlformats.org/officeDocument/2006/math">
                    <m:r>
                      <a:rPr lang="cs-CZ" sz="14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2" name="Obdélník 21">
                <a:extLst>
                  <a:ext uri="{FF2B5EF4-FFF2-40B4-BE49-F238E27FC236}">
                    <a16:creationId xmlns:a16="http://schemas.microsoft.com/office/drawing/2014/main" id="{A9432699-075E-4A4D-8C0A-943F9A08DB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3644" y="5087120"/>
                <a:ext cx="743280" cy="307777"/>
              </a:xfrm>
              <a:prstGeom prst="rect">
                <a:avLst/>
              </a:prstGeom>
              <a:blipFill>
                <a:blip r:embed="rId15"/>
                <a:stretch>
                  <a:fillRect l="-2459" t="-4000" b="-2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Šipka: doprava 22">
            <a:extLst>
              <a:ext uri="{FF2B5EF4-FFF2-40B4-BE49-F238E27FC236}">
                <a16:creationId xmlns:a16="http://schemas.microsoft.com/office/drawing/2014/main" id="{04F56CE1-C2F4-4FC8-9F6F-71AE7FA4C323}"/>
              </a:ext>
            </a:extLst>
          </p:cNvPr>
          <p:cNvSpPr/>
          <p:nvPr/>
        </p:nvSpPr>
        <p:spPr>
          <a:xfrm>
            <a:off x="2376414" y="4799648"/>
            <a:ext cx="336061" cy="156307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>
            <a:extLst>
              <a:ext uri="{FF2B5EF4-FFF2-40B4-BE49-F238E27FC236}">
                <a16:creationId xmlns:a16="http://schemas.microsoft.com/office/drawing/2014/main" id="{8E8B8CDA-3A9E-424E-8E7F-DF7DE304D663}"/>
              </a:ext>
            </a:extLst>
          </p:cNvPr>
          <p:cNvSpPr/>
          <p:nvPr/>
        </p:nvSpPr>
        <p:spPr>
          <a:xfrm>
            <a:off x="2808179" y="4709135"/>
            <a:ext cx="416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/>
              <a:t>Sýr</a:t>
            </a:r>
          </a:p>
        </p:txBody>
      </p:sp>
      <p:sp>
        <p:nvSpPr>
          <p:cNvPr id="26" name="Šipka: doprava 25">
            <a:extLst>
              <a:ext uri="{FF2B5EF4-FFF2-40B4-BE49-F238E27FC236}">
                <a16:creationId xmlns:a16="http://schemas.microsoft.com/office/drawing/2014/main" id="{8D26BFC1-B72A-4A6B-B00A-A268BB95E3AD}"/>
              </a:ext>
            </a:extLst>
          </p:cNvPr>
          <p:cNvSpPr/>
          <p:nvPr/>
        </p:nvSpPr>
        <p:spPr>
          <a:xfrm>
            <a:off x="2329521" y="5162854"/>
            <a:ext cx="336061" cy="156307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>
            <a:extLst>
              <a:ext uri="{FF2B5EF4-FFF2-40B4-BE49-F238E27FC236}">
                <a16:creationId xmlns:a16="http://schemas.microsoft.com/office/drawing/2014/main" id="{FD61C442-B5BA-4E29-A0B6-F1BD6D066188}"/>
              </a:ext>
            </a:extLst>
          </p:cNvPr>
          <p:cNvSpPr/>
          <p:nvPr/>
        </p:nvSpPr>
        <p:spPr>
          <a:xfrm>
            <a:off x="2808179" y="5060774"/>
            <a:ext cx="5277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1400" b="1" dirty="0">
                <a:solidFill>
                  <a:prstClr val="black"/>
                </a:solidFill>
              </a:rPr>
              <a:t>Víno</a:t>
            </a:r>
          </a:p>
        </p:txBody>
      </p:sp>
      <p:sp>
        <p:nvSpPr>
          <p:cNvPr id="28" name="Obdélník 27">
            <a:extLst>
              <a:ext uri="{FF2B5EF4-FFF2-40B4-BE49-F238E27FC236}">
                <a16:creationId xmlns:a16="http://schemas.microsoft.com/office/drawing/2014/main" id="{F440F463-1541-4DA1-AD81-163C7683FDC7}"/>
              </a:ext>
            </a:extLst>
          </p:cNvPr>
          <p:cNvSpPr/>
          <p:nvPr/>
        </p:nvSpPr>
        <p:spPr>
          <a:xfrm>
            <a:off x="925454" y="5394897"/>
            <a:ext cx="35458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/>
              <a:t>c) </a:t>
            </a:r>
            <a:endParaRPr lang="cs-CZ" sz="1400" dirty="0"/>
          </a:p>
        </p:txBody>
      </p:sp>
      <p:pic>
        <p:nvPicPr>
          <p:cNvPr id="29" name="Obrázek 28">
            <a:extLst>
              <a:ext uri="{FF2B5EF4-FFF2-40B4-BE49-F238E27FC236}">
                <a16:creationId xmlns:a16="http://schemas.microsoft.com/office/drawing/2014/main" id="{6CCFA453-896D-4127-B140-02D9FEA6A9C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318907" y="5759136"/>
            <a:ext cx="762066" cy="3779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>
                <a:extLst>
                  <a:ext uri="{FF2B5EF4-FFF2-40B4-BE49-F238E27FC236}">
                    <a16:creationId xmlns:a16="http://schemas.microsoft.com/office/drawing/2014/main" id="{6A55D252-0546-4848-B4C0-54B8A59F5B38}"/>
                  </a:ext>
                </a:extLst>
              </p:cNvPr>
              <p:cNvSpPr/>
              <p:nvPr/>
            </p:nvSpPr>
            <p:spPr>
              <a:xfrm>
                <a:off x="1337693" y="6137121"/>
                <a:ext cx="7432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cs-CZ" sz="1400" dirty="0">
                    <a:solidFill>
                      <a:prstClr val="black"/>
                    </a:solidFill>
                  </a:rPr>
                  <a:t>země </a:t>
                </a:r>
                <a14:m>
                  <m:oMath xmlns:m="http://schemas.openxmlformats.org/officeDocument/2006/math">
                    <m:r>
                      <a:rPr lang="cs-CZ" sz="14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" name="Obdélník 29">
                <a:extLst>
                  <a:ext uri="{FF2B5EF4-FFF2-40B4-BE49-F238E27FC236}">
                    <a16:creationId xmlns:a16="http://schemas.microsoft.com/office/drawing/2014/main" id="{6A55D252-0546-4848-B4C0-54B8A59F5B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693" y="6137121"/>
                <a:ext cx="743280" cy="307777"/>
              </a:xfrm>
              <a:prstGeom prst="rect">
                <a:avLst/>
              </a:prstGeom>
              <a:blipFill>
                <a:blip r:embed="rId15"/>
                <a:stretch>
                  <a:fillRect l="-2459" t="-4000" b="-2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Šipka: doprava 30">
            <a:extLst>
              <a:ext uri="{FF2B5EF4-FFF2-40B4-BE49-F238E27FC236}">
                <a16:creationId xmlns:a16="http://schemas.microsoft.com/office/drawing/2014/main" id="{185A0C6E-EB73-4A53-8101-CC1187095D02}"/>
              </a:ext>
            </a:extLst>
          </p:cNvPr>
          <p:cNvSpPr/>
          <p:nvPr/>
        </p:nvSpPr>
        <p:spPr>
          <a:xfrm>
            <a:off x="2270463" y="5849649"/>
            <a:ext cx="336061" cy="156307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>
            <a:extLst>
              <a:ext uri="{FF2B5EF4-FFF2-40B4-BE49-F238E27FC236}">
                <a16:creationId xmlns:a16="http://schemas.microsoft.com/office/drawing/2014/main" id="{ABB29E12-8082-483E-8409-2956A2B93DC8}"/>
              </a:ext>
            </a:extLst>
          </p:cNvPr>
          <p:cNvSpPr/>
          <p:nvPr/>
        </p:nvSpPr>
        <p:spPr>
          <a:xfrm>
            <a:off x="2702228" y="5759136"/>
            <a:ext cx="416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/>
              <a:t>Sýr</a:t>
            </a:r>
          </a:p>
        </p:txBody>
      </p:sp>
      <p:sp>
        <p:nvSpPr>
          <p:cNvPr id="33" name="Šipka: doprava 32">
            <a:extLst>
              <a:ext uri="{FF2B5EF4-FFF2-40B4-BE49-F238E27FC236}">
                <a16:creationId xmlns:a16="http://schemas.microsoft.com/office/drawing/2014/main" id="{D9E5944F-A302-43CA-9E1E-689C8DA6D07A}"/>
              </a:ext>
            </a:extLst>
          </p:cNvPr>
          <p:cNvSpPr/>
          <p:nvPr/>
        </p:nvSpPr>
        <p:spPr>
          <a:xfrm>
            <a:off x="2223570" y="6212855"/>
            <a:ext cx="336061" cy="156307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33">
            <a:extLst>
              <a:ext uri="{FF2B5EF4-FFF2-40B4-BE49-F238E27FC236}">
                <a16:creationId xmlns:a16="http://schemas.microsoft.com/office/drawing/2014/main" id="{2DB57328-E4A2-43F7-84E7-A7E3943C2591}"/>
              </a:ext>
            </a:extLst>
          </p:cNvPr>
          <p:cNvSpPr/>
          <p:nvPr/>
        </p:nvSpPr>
        <p:spPr>
          <a:xfrm>
            <a:off x="2702228" y="6110775"/>
            <a:ext cx="5277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1400" b="1" dirty="0">
                <a:solidFill>
                  <a:prstClr val="black"/>
                </a:solidFill>
              </a:rPr>
              <a:t>Víno</a:t>
            </a:r>
          </a:p>
        </p:txBody>
      </p:sp>
      <p:sp>
        <p:nvSpPr>
          <p:cNvPr id="35" name="Obdélník 34">
            <a:extLst>
              <a:ext uri="{FF2B5EF4-FFF2-40B4-BE49-F238E27FC236}">
                <a16:creationId xmlns:a16="http://schemas.microsoft.com/office/drawing/2014/main" id="{664CFAEF-C81B-468B-8D25-DE3E0A3A55F0}"/>
              </a:ext>
            </a:extLst>
          </p:cNvPr>
          <p:cNvSpPr/>
          <p:nvPr/>
        </p:nvSpPr>
        <p:spPr>
          <a:xfrm>
            <a:off x="6293371" y="3440157"/>
            <a:ext cx="37382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dirty="0">
                <a:solidFill>
                  <a:prstClr val="black"/>
                </a:solidFill>
              </a:rPr>
              <a:t>d)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6" name="Tabulka 35">
                <a:extLst>
                  <a:ext uri="{FF2B5EF4-FFF2-40B4-BE49-F238E27FC236}">
                    <a16:creationId xmlns:a16="http://schemas.microsoft.com/office/drawing/2014/main" id="{227516E2-3F4E-4CC9-B159-CBD62D40ECB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8748268"/>
                  </p:ext>
                </p:extLst>
              </p:nvPr>
            </p:nvGraphicFramePr>
            <p:xfrm>
              <a:off x="6776413" y="3667682"/>
              <a:ext cx="4521201" cy="981075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07067">
                      <a:extLst>
                        <a:ext uri="{9D8B030D-6E8A-4147-A177-3AD203B41FA5}">
                          <a16:colId xmlns:a16="http://schemas.microsoft.com/office/drawing/2014/main" val="2314098012"/>
                        </a:ext>
                      </a:extLst>
                    </a:gridCol>
                    <a:gridCol w="1507067">
                      <a:extLst>
                        <a:ext uri="{9D8B030D-6E8A-4147-A177-3AD203B41FA5}">
                          <a16:colId xmlns:a16="http://schemas.microsoft.com/office/drawing/2014/main" val="1282851780"/>
                        </a:ext>
                      </a:extLst>
                    </a:gridCol>
                    <a:gridCol w="1507067">
                      <a:extLst>
                        <a:ext uri="{9D8B030D-6E8A-4147-A177-3AD203B41FA5}">
                          <a16:colId xmlns:a16="http://schemas.microsoft.com/office/drawing/2014/main" val="694243139"/>
                        </a:ext>
                      </a:extLst>
                    </a:gridCol>
                  </a:tblGrid>
                  <a:tr h="327025">
                    <a:tc>
                      <a:txBody>
                        <a:bodyPr/>
                        <a:lstStyle/>
                        <a:p>
                          <a:endParaRPr lang="cs-CZ" sz="1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cs-CZ" sz="1400" dirty="0"/>
                            <a:t>země </a:t>
                          </a:r>
                          <a14:m>
                            <m:oMath xmlns:m="http://schemas.openxmlformats.org/officeDocument/2006/math">
                              <m:r>
                                <a:rPr lang="cs-CZ" sz="1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oMath>
                          </a14:m>
                          <a:endParaRPr lang="cs-CZ" sz="14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cs-CZ" sz="1400" dirty="0"/>
                            <a:t>země </a:t>
                          </a:r>
                          <a14:m>
                            <m:oMath xmlns:m="http://schemas.openxmlformats.org/officeDocument/2006/math">
                              <m:r>
                                <a:rPr lang="cs-CZ" sz="1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oMath>
                          </a14:m>
                          <a:endParaRPr lang="cs-CZ" sz="14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4643702"/>
                      </a:ext>
                    </a:extLst>
                  </a:tr>
                  <a:tr h="327025">
                    <a:tc>
                      <a:txBody>
                        <a:bodyPr/>
                        <a:lstStyle/>
                        <a:p>
                          <a:r>
                            <a:rPr lang="cs-CZ" sz="1400" b="1" dirty="0"/>
                            <a:t>Sýr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cs-CZ" sz="1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𝟐𝟎</m:t>
                                </m:r>
                              </m:oMath>
                            </m:oMathPara>
                          </a14:m>
                          <a:endParaRPr lang="cs-CZ" sz="1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464286"/>
                      </a:ext>
                    </a:extLst>
                  </a:tr>
                  <a:tr h="327025">
                    <a:tc>
                      <a:txBody>
                        <a:bodyPr/>
                        <a:lstStyle/>
                        <a:p>
                          <a:r>
                            <a:rPr kumimoji="0" lang="cs-CZ" sz="1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Víno</a:t>
                          </a:r>
                          <a:endParaRPr lang="cs-CZ" sz="1400" b="1" dirty="0"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cs-CZ" sz="1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cs-CZ" sz="1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480579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6" name="Tabulka 35">
                <a:extLst>
                  <a:ext uri="{FF2B5EF4-FFF2-40B4-BE49-F238E27FC236}">
                    <a16:creationId xmlns:a16="http://schemas.microsoft.com/office/drawing/2014/main" id="{227516E2-3F4E-4CC9-B159-CBD62D40ECB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8748268"/>
                  </p:ext>
                </p:extLst>
              </p:nvPr>
            </p:nvGraphicFramePr>
            <p:xfrm>
              <a:off x="6776413" y="3667682"/>
              <a:ext cx="4521201" cy="981075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07067">
                      <a:extLst>
                        <a:ext uri="{9D8B030D-6E8A-4147-A177-3AD203B41FA5}">
                          <a16:colId xmlns:a16="http://schemas.microsoft.com/office/drawing/2014/main" val="2314098012"/>
                        </a:ext>
                      </a:extLst>
                    </a:gridCol>
                    <a:gridCol w="1507067">
                      <a:extLst>
                        <a:ext uri="{9D8B030D-6E8A-4147-A177-3AD203B41FA5}">
                          <a16:colId xmlns:a16="http://schemas.microsoft.com/office/drawing/2014/main" val="1282851780"/>
                        </a:ext>
                      </a:extLst>
                    </a:gridCol>
                    <a:gridCol w="1507067">
                      <a:extLst>
                        <a:ext uri="{9D8B030D-6E8A-4147-A177-3AD203B41FA5}">
                          <a16:colId xmlns:a16="http://schemas.microsoft.com/office/drawing/2014/main" val="694243139"/>
                        </a:ext>
                      </a:extLst>
                    </a:gridCol>
                  </a:tblGrid>
                  <a:tr h="327025">
                    <a:tc>
                      <a:txBody>
                        <a:bodyPr/>
                        <a:lstStyle/>
                        <a:p>
                          <a:endParaRPr lang="cs-CZ" sz="1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6"/>
                          <a:stretch>
                            <a:fillRect l="-100810" t="-1852" r="-101215" b="-2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6"/>
                          <a:stretch>
                            <a:fillRect l="-200000" t="-1852" r="-806" b="-2111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4643702"/>
                      </a:ext>
                    </a:extLst>
                  </a:tr>
                  <a:tr h="327025">
                    <a:tc>
                      <a:txBody>
                        <a:bodyPr/>
                        <a:lstStyle/>
                        <a:p>
                          <a:r>
                            <a:rPr lang="cs-CZ" sz="1400" b="1" dirty="0"/>
                            <a:t>Sýr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6"/>
                          <a:stretch>
                            <a:fillRect l="-100810" t="-101852" r="-101215" b="-1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6"/>
                          <a:stretch>
                            <a:fillRect l="-200000" t="-101852" r="-806" b="-1111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464286"/>
                      </a:ext>
                    </a:extLst>
                  </a:tr>
                  <a:tr h="327025">
                    <a:tc>
                      <a:txBody>
                        <a:bodyPr/>
                        <a:lstStyle/>
                        <a:p>
                          <a:r>
                            <a:rPr kumimoji="0" lang="cs-CZ" sz="1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Víno</a:t>
                          </a:r>
                          <a:endParaRPr lang="cs-CZ" sz="1400" b="1" dirty="0"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6"/>
                          <a:stretch>
                            <a:fillRect l="-100810" t="-201852" r="-101215" b="-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6"/>
                          <a:stretch>
                            <a:fillRect l="-200000" t="-201852" r="-806" b="-111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4805798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37" name="Obrázek 36">
            <a:extLst>
              <a:ext uri="{FF2B5EF4-FFF2-40B4-BE49-F238E27FC236}">
                <a16:creationId xmlns:a16="http://schemas.microsoft.com/office/drawing/2014/main" id="{C5DF9C14-C873-4C4E-A8B5-BAE4C79BE31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991093" y="4904258"/>
            <a:ext cx="762066" cy="377985"/>
          </a:xfrm>
          <a:prstGeom prst="rect">
            <a:avLst/>
          </a:prstGeom>
        </p:spPr>
      </p:pic>
      <p:sp>
        <p:nvSpPr>
          <p:cNvPr id="39" name="Šipka: doprava 38">
            <a:extLst>
              <a:ext uri="{FF2B5EF4-FFF2-40B4-BE49-F238E27FC236}">
                <a16:creationId xmlns:a16="http://schemas.microsoft.com/office/drawing/2014/main" id="{3E891371-78BF-4DE0-A66F-E4F81834E58F}"/>
              </a:ext>
            </a:extLst>
          </p:cNvPr>
          <p:cNvSpPr/>
          <p:nvPr/>
        </p:nvSpPr>
        <p:spPr>
          <a:xfrm>
            <a:off x="7848863" y="4988640"/>
            <a:ext cx="336061" cy="156307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bdélník 39">
            <a:extLst>
              <a:ext uri="{FF2B5EF4-FFF2-40B4-BE49-F238E27FC236}">
                <a16:creationId xmlns:a16="http://schemas.microsoft.com/office/drawing/2014/main" id="{104CAAEC-5321-4F95-9C84-5B5547F8AA1B}"/>
              </a:ext>
            </a:extLst>
          </p:cNvPr>
          <p:cNvSpPr/>
          <p:nvPr/>
        </p:nvSpPr>
        <p:spPr>
          <a:xfrm>
            <a:off x="8280628" y="4898127"/>
            <a:ext cx="4930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/>
              <a:t>Sýr/</a:t>
            </a:r>
          </a:p>
        </p:txBody>
      </p:sp>
      <p:sp>
        <p:nvSpPr>
          <p:cNvPr id="42" name="Obdélník 41">
            <a:extLst>
              <a:ext uri="{FF2B5EF4-FFF2-40B4-BE49-F238E27FC236}">
                <a16:creationId xmlns:a16="http://schemas.microsoft.com/office/drawing/2014/main" id="{0AC68FCD-C549-4293-A77D-1DEE75CFEAD8}"/>
              </a:ext>
            </a:extLst>
          </p:cNvPr>
          <p:cNvSpPr/>
          <p:nvPr/>
        </p:nvSpPr>
        <p:spPr>
          <a:xfrm>
            <a:off x="8614649" y="4889464"/>
            <a:ext cx="5277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1400" b="1" dirty="0">
                <a:solidFill>
                  <a:prstClr val="black"/>
                </a:solidFill>
              </a:rPr>
              <a:t>Víno</a:t>
            </a:r>
          </a:p>
        </p:txBody>
      </p:sp>
      <p:sp>
        <p:nvSpPr>
          <p:cNvPr id="43" name="Obdélník 42">
            <a:extLst>
              <a:ext uri="{FF2B5EF4-FFF2-40B4-BE49-F238E27FC236}">
                <a16:creationId xmlns:a16="http://schemas.microsoft.com/office/drawing/2014/main" id="{4BEF70AC-3878-4659-AD07-AE106766D05F}"/>
              </a:ext>
            </a:extLst>
          </p:cNvPr>
          <p:cNvSpPr/>
          <p:nvPr/>
        </p:nvSpPr>
        <p:spPr>
          <a:xfrm>
            <a:off x="6320787" y="5254514"/>
            <a:ext cx="369012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dirty="0">
                <a:solidFill>
                  <a:prstClr val="black"/>
                </a:solidFill>
              </a:rPr>
              <a:t>e) </a:t>
            </a:r>
            <a:endParaRPr lang="cs-CZ" dirty="0"/>
          </a:p>
        </p:txBody>
      </p:sp>
      <p:pic>
        <p:nvPicPr>
          <p:cNvPr id="44" name="Obrázek 43">
            <a:extLst>
              <a:ext uri="{FF2B5EF4-FFF2-40B4-BE49-F238E27FC236}">
                <a16:creationId xmlns:a16="http://schemas.microsoft.com/office/drawing/2014/main" id="{6E690E7F-5292-4065-B4B0-F27E2845E86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003292" y="5513681"/>
            <a:ext cx="762066" cy="3779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5" name="Obdélník 44">
                <a:extLst>
                  <a:ext uri="{FF2B5EF4-FFF2-40B4-BE49-F238E27FC236}">
                    <a16:creationId xmlns:a16="http://schemas.microsoft.com/office/drawing/2014/main" id="{E4F83AAA-EA8A-42D5-A3F7-7F0341F70657}"/>
                  </a:ext>
                </a:extLst>
              </p:cNvPr>
              <p:cNvSpPr/>
              <p:nvPr/>
            </p:nvSpPr>
            <p:spPr>
              <a:xfrm>
                <a:off x="9206280" y="5482051"/>
                <a:ext cx="7432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cs-CZ" sz="1400" dirty="0">
                    <a:solidFill>
                      <a:prstClr val="black"/>
                    </a:solidFill>
                  </a:rPr>
                  <a:t>země </a:t>
                </a:r>
                <a14:m>
                  <m:oMath xmlns:m="http://schemas.openxmlformats.org/officeDocument/2006/math">
                    <m:r>
                      <a:rPr lang="cs-CZ" sz="14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5" name="Obdélník 44">
                <a:extLst>
                  <a:ext uri="{FF2B5EF4-FFF2-40B4-BE49-F238E27FC236}">
                    <a16:creationId xmlns:a16="http://schemas.microsoft.com/office/drawing/2014/main" id="{E4F83AAA-EA8A-42D5-A3F7-7F0341F706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6280" y="5482051"/>
                <a:ext cx="743280" cy="307777"/>
              </a:xfrm>
              <a:prstGeom prst="rect">
                <a:avLst/>
              </a:prstGeom>
              <a:blipFill>
                <a:blip r:embed="rId15"/>
                <a:stretch>
                  <a:fillRect l="-2459" t="-1961" b="-196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Šipka: doprava 45">
            <a:extLst>
              <a:ext uri="{FF2B5EF4-FFF2-40B4-BE49-F238E27FC236}">
                <a16:creationId xmlns:a16="http://schemas.microsoft.com/office/drawing/2014/main" id="{88483550-7BD6-4DF4-BEE5-C42E4C87F9B7}"/>
              </a:ext>
            </a:extLst>
          </p:cNvPr>
          <p:cNvSpPr/>
          <p:nvPr/>
        </p:nvSpPr>
        <p:spPr>
          <a:xfrm>
            <a:off x="7954848" y="5604194"/>
            <a:ext cx="336061" cy="156307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bdélník 46">
            <a:extLst>
              <a:ext uri="{FF2B5EF4-FFF2-40B4-BE49-F238E27FC236}">
                <a16:creationId xmlns:a16="http://schemas.microsoft.com/office/drawing/2014/main" id="{8BD1F40A-5AD9-4073-9641-7E271A3DBC94}"/>
              </a:ext>
            </a:extLst>
          </p:cNvPr>
          <p:cNvSpPr/>
          <p:nvPr/>
        </p:nvSpPr>
        <p:spPr>
          <a:xfrm>
            <a:off x="8352301" y="5513681"/>
            <a:ext cx="416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/>
              <a:t>Sýr</a:t>
            </a:r>
          </a:p>
        </p:txBody>
      </p:sp>
      <p:sp>
        <p:nvSpPr>
          <p:cNvPr id="48" name="Šipka: doprava 47">
            <a:extLst>
              <a:ext uri="{FF2B5EF4-FFF2-40B4-BE49-F238E27FC236}">
                <a16:creationId xmlns:a16="http://schemas.microsoft.com/office/drawing/2014/main" id="{C78B042D-860F-424A-BDFE-C7D7C9EFCF90}"/>
              </a:ext>
            </a:extLst>
          </p:cNvPr>
          <p:cNvSpPr/>
          <p:nvPr/>
        </p:nvSpPr>
        <p:spPr>
          <a:xfrm>
            <a:off x="8860826" y="5589415"/>
            <a:ext cx="336061" cy="156307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bdélník 48">
            <a:extLst>
              <a:ext uri="{FF2B5EF4-FFF2-40B4-BE49-F238E27FC236}">
                <a16:creationId xmlns:a16="http://schemas.microsoft.com/office/drawing/2014/main" id="{948081CA-3317-4E40-A0D4-58918617DE3A}"/>
              </a:ext>
            </a:extLst>
          </p:cNvPr>
          <p:cNvSpPr/>
          <p:nvPr/>
        </p:nvSpPr>
        <p:spPr>
          <a:xfrm>
            <a:off x="8280596" y="5849649"/>
            <a:ext cx="5277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1400" b="1" dirty="0">
                <a:solidFill>
                  <a:prstClr val="black"/>
                </a:solidFill>
              </a:rPr>
              <a:t>Víno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Obdélník 49">
                <a:extLst>
                  <a:ext uri="{FF2B5EF4-FFF2-40B4-BE49-F238E27FC236}">
                    <a16:creationId xmlns:a16="http://schemas.microsoft.com/office/drawing/2014/main" id="{3B5D979C-6D2A-4C52-97EA-E2E9703FCBBE}"/>
                  </a:ext>
                </a:extLst>
              </p:cNvPr>
              <p:cNvSpPr/>
              <p:nvPr/>
            </p:nvSpPr>
            <p:spPr>
              <a:xfrm>
                <a:off x="7009879" y="5872392"/>
                <a:ext cx="7432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cs-CZ" sz="1400" dirty="0">
                    <a:solidFill>
                      <a:prstClr val="black"/>
                    </a:solidFill>
                  </a:rPr>
                  <a:t>země </a:t>
                </a:r>
                <a14:m>
                  <m:oMath xmlns:m="http://schemas.openxmlformats.org/officeDocument/2006/math">
                    <m:r>
                      <a:rPr lang="cs-CZ" sz="14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0" name="Obdélník 49">
                <a:extLst>
                  <a:ext uri="{FF2B5EF4-FFF2-40B4-BE49-F238E27FC236}">
                    <a16:creationId xmlns:a16="http://schemas.microsoft.com/office/drawing/2014/main" id="{3B5D979C-6D2A-4C52-97EA-E2E9703FCB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9879" y="5872392"/>
                <a:ext cx="743280" cy="307777"/>
              </a:xfrm>
              <a:prstGeom prst="rect">
                <a:avLst/>
              </a:prstGeom>
              <a:blipFill>
                <a:blip r:embed="rId15"/>
                <a:stretch>
                  <a:fillRect l="-2459" t="-1961" b="-196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Šipka: doprava 50">
            <a:extLst>
              <a:ext uri="{FF2B5EF4-FFF2-40B4-BE49-F238E27FC236}">
                <a16:creationId xmlns:a16="http://schemas.microsoft.com/office/drawing/2014/main" id="{9C6D6981-A2EF-4DA3-9705-A0D526E7DF6A}"/>
              </a:ext>
            </a:extLst>
          </p:cNvPr>
          <p:cNvSpPr/>
          <p:nvPr/>
        </p:nvSpPr>
        <p:spPr>
          <a:xfrm>
            <a:off x="7914197" y="5934743"/>
            <a:ext cx="336061" cy="156307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Šipka: doprava 51">
            <a:extLst>
              <a:ext uri="{FF2B5EF4-FFF2-40B4-BE49-F238E27FC236}">
                <a16:creationId xmlns:a16="http://schemas.microsoft.com/office/drawing/2014/main" id="{A3BC00F3-9BFF-4D15-B02E-C2F5AE3FF1D5}"/>
              </a:ext>
            </a:extLst>
          </p:cNvPr>
          <p:cNvSpPr/>
          <p:nvPr/>
        </p:nvSpPr>
        <p:spPr>
          <a:xfrm>
            <a:off x="8868981" y="5948128"/>
            <a:ext cx="336061" cy="156307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3" name="Obrázek 52">
            <a:extLst>
              <a:ext uri="{FF2B5EF4-FFF2-40B4-BE49-F238E27FC236}">
                <a16:creationId xmlns:a16="http://schemas.microsoft.com/office/drawing/2014/main" id="{329E2392-74A2-4EF4-80BC-6F7B6694E8D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196887" y="5842595"/>
            <a:ext cx="762066" cy="377985"/>
          </a:xfrm>
          <a:prstGeom prst="rect">
            <a:avLst/>
          </a:prstGeom>
        </p:spPr>
      </p:pic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ABA4952-50B6-4571-90D2-659700878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30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/>
      <p:bldP spid="10" grpId="0"/>
      <p:bldP spid="11" grpId="0"/>
      <p:bldP spid="12" grpId="0" animBg="1"/>
      <p:bldP spid="14" grpId="0"/>
      <p:bldP spid="16" grpId="0"/>
      <p:bldP spid="17" grpId="0"/>
      <p:bldP spid="18" grpId="0"/>
      <p:bldP spid="19" grpId="0" animBg="1"/>
      <p:bldP spid="22" grpId="0"/>
      <p:bldP spid="23" grpId="0" animBg="1"/>
      <p:bldP spid="25" grpId="0"/>
      <p:bldP spid="26" grpId="0" animBg="1"/>
      <p:bldP spid="27" grpId="0"/>
      <p:bldP spid="28" grpId="0" animBg="1"/>
      <p:bldP spid="30" grpId="0"/>
      <p:bldP spid="31" grpId="0" animBg="1"/>
      <p:bldP spid="32" grpId="0"/>
      <p:bldP spid="33" grpId="0" animBg="1"/>
      <p:bldP spid="34" grpId="0"/>
      <p:bldP spid="35" grpId="0" animBg="1"/>
      <p:bldP spid="39" grpId="0" animBg="1"/>
      <p:bldP spid="40" grpId="0"/>
      <p:bldP spid="42" grpId="0"/>
      <p:bldP spid="43" grpId="0" animBg="1"/>
      <p:bldP spid="45" grpId="0"/>
      <p:bldP spid="46" grpId="0" animBg="1"/>
      <p:bldP spid="47" grpId="0"/>
      <p:bldP spid="48" grpId="0" animBg="1"/>
      <p:bldP spid="49" grpId="0"/>
      <p:bldP spid="50" grpId="0"/>
      <p:bldP spid="51" grpId="0" animBg="1"/>
      <p:bldP spid="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>
                <a:extLst>
                  <a:ext uri="{FF2B5EF4-FFF2-40B4-BE49-F238E27FC236}">
                    <a16:creationId xmlns:a16="http://schemas.microsoft.com/office/drawing/2014/main" id="{5B55AFE4-8DC1-4A91-B775-BA7FC9C8A3D1}"/>
                  </a:ext>
                </a:extLst>
              </p:cNvPr>
              <p:cNvSpPr/>
              <p:nvPr/>
            </p:nvSpPr>
            <p:spPr>
              <a:xfrm>
                <a:off x="1701803" y="85344"/>
                <a:ext cx="7952438" cy="175355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cs-CZ" sz="1400" b="1" dirty="0"/>
                  <a:t>V zemi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sz="1400" b="1" dirty="0"/>
                  <a:t> je na výrobu jednotky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zapotřebí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𝟔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𝒉𝒐𝒅𝒊𝒏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práce, na jednotku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cs-CZ" sz="1400" b="1" dirty="0"/>
                  <a:t>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cs-CZ" sz="1400" b="1" dirty="0"/>
                  <a:t>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𝒉𝒐𝒅𝒊𝒏𝒚</m:t>
                    </m:r>
                  </m:oMath>
                </a14:m>
                <a:r>
                  <a:rPr lang="cs-CZ" sz="1400" b="1" dirty="0"/>
                  <a:t> práce. V zemi B jsou tyto náklady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𝒉𝒐𝒅𝒊𝒏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sz="1400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a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𝒉𝒐𝒅𝒊𝒏𝒚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cs-CZ" sz="1400" b="1" dirty="0"/>
                  <a:t> . Množství práce v zemi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sz="1400" b="1" dirty="0"/>
                  <a:t> je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𝟐𝟒𝟎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𝒉𝒐𝒅𝒊𝒏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a v zemi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cs-CZ" sz="1400" b="1" dirty="0"/>
                  <a:t>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𝟓𝟎𝟎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𝒉𝒐𝒅𝒊𝒏</m:t>
                    </m:r>
                  </m:oMath>
                </a14:m>
                <a:r>
                  <a:rPr lang="cs-CZ" sz="1400" b="1" dirty="0"/>
                  <a:t>. Funkce relativní poptávky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𝑹𝑫</m:t>
                    </m:r>
                  </m:oMath>
                </a14:m>
                <a:r>
                  <a:rPr lang="cs-CZ" sz="1400" b="1" dirty="0"/>
                  <a:t> je dána vztahem </a:t>
                </a:r>
                <a14:m>
                  <m:oMath xmlns:m="http://schemas.openxmlformats.org/officeDocument/2006/math"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𝟑𝟔</m:t>
                    </m:r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𝟏𝟎𝟎</m:t>
                    </m:r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𝒒</m:t>
                    </m:r>
                  </m:oMath>
                </a14:m>
                <a:r>
                  <a:rPr lang="cs-CZ" sz="1400" b="1" dirty="0"/>
                  <a:t>, kde </a:t>
                </a:r>
                <a14:m>
                  <m:oMath xmlns:m="http://schemas.openxmlformats.org/officeDocument/2006/math"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  <m:sub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  <m:sub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sz="1400" b="1" dirty="0"/>
                  <a:t> a </a:t>
                </a:r>
                <a14:m>
                  <m:oMath xmlns:m="http://schemas.openxmlformats.org/officeDocument/2006/math"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𝒒</m:t>
                    </m:r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  <m:sup>
                            <m:r>
                              <a:rPr lang="cs-CZ" sz="1400" b="1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den>
                    </m:f>
                  </m:oMath>
                </a14:m>
                <a:endParaRPr lang="cs-CZ" sz="1400" b="1" dirty="0"/>
              </a:p>
              <a:p>
                <a:r>
                  <a:rPr lang="cs-CZ" sz="1400" b="1" dirty="0"/>
                  <a:t>Zjistěte:</a:t>
                </a:r>
              </a:p>
              <a:p>
                <a:r>
                  <a:rPr lang="cs-CZ" sz="1400" b="1" dirty="0"/>
                  <a:t>a) tvar funkce relativní nabídky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𝑹𝑺</m:t>
                    </m:r>
                  </m:oMath>
                </a14:m>
                <a:r>
                  <a:rPr lang="cs-CZ" sz="1400" b="1" dirty="0"/>
                  <a:t> a zakreslete ji do grafu</a:t>
                </a:r>
              </a:p>
              <a:p>
                <a:r>
                  <a:rPr lang="cs-CZ" sz="1400" b="1" dirty="0"/>
                  <a:t>b) zjistěte specializaci obou zemí na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cs-CZ" sz="1400" b="1" dirty="0"/>
                  <a:t>  </a:t>
                </a:r>
              </a:p>
              <a:p>
                <a:r>
                  <a:rPr lang="cs-CZ" sz="1400" b="1" dirty="0"/>
                  <a:t>c) zjistěte světovou relativní cenu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29" name="Obdélník 28">
                <a:extLst>
                  <a:ext uri="{FF2B5EF4-FFF2-40B4-BE49-F238E27FC236}">
                    <a16:creationId xmlns:a16="http://schemas.microsoft.com/office/drawing/2014/main" id="{5B55AFE4-8DC1-4A91-B775-BA7FC9C8A3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1803" y="85344"/>
                <a:ext cx="7952438" cy="1753557"/>
              </a:xfrm>
              <a:prstGeom prst="rect">
                <a:avLst/>
              </a:prstGeom>
              <a:blipFill>
                <a:blip r:embed="rId2"/>
                <a:stretch>
                  <a:fillRect l="-153" t="-345" b="-20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bdélník 29">
            <a:extLst>
              <a:ext uri="{FF2B5EF4-FFF2-40B4-BE49-F238E27FC236}">
                <a16:creationId xmlns:a16="http://schemas.microsoft.com/office/drawing/2014/main" id="{5330D1D0-5FFD-4E70-8B22-2E3FF8A582D3}"/>
              </a:ext>
            </a:extLst>
          </p:cNvPr>
          <p:cNvSpPr/>
          <p:nvPr/>
        </p:nvSpPr>
        <p:spPr>
          <a:xfrm>
            <a:off x="188490" y="67869"/>
            <a:ext cx="1411710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/>
              <a:t>St. 5</a:t>
            </a:r>
            <a:r>
              <a:rPr lang="cs-CZ" sz="1400" dirty="0"/>
              <a:t>6</a:t>
            </a:r>
            <a:r>
              <a:rPr lang="en-US" sz="1400" dirty="0"/>
              <a:t>./</a:t>
            </a:r>
            <a:r>
              <a:rPr lang="cs-CZ" sz="1400" dirty="0"/>
              <a:t>2.6.</a:t>
            </a:r>
            <a:r>
              <a:rPr lang="en-US" sz="1400" dirty="0"/>
              <a:t> </a:t>
            </a:r>
            <a:r>
              <a:rPr lang="cs-CZ" sz="1400" dirty="0"/>
              <a:t>Příklady k řešení</a:t>
            </a:r>
            <a:r>
              <a:rPr lang="en-US" sz="1400" dirty="0"/>
              <a:t>/</a:t>
            </a:r>
            <a:r>
              <a:rPr lang="cs-CZ" sz="1400" dirty="0"/>
              <a:t>č.p.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>
                <a:extLst>
                  <a:ext uri="{FF2B5EF4-FFF2-40B4-BE49-F238E27FC236}">
                    <a16:creationId xmlns:a16="http://schemas.microsoft.com/office/drawing/2014/main" id="{CD2C51E5-F25B-4A3D-9D38-C2BD47F725D9}"/>
                  </a:ext>
                </a:extLst>
              </p:cNvPr>
              <p:cNvSpPr txBox="1"/>
              <p:nvPr/>
            </p:nvSpPr>
            <p:spPr>
              <a:xfrm>
                <a:off x="155031" y="1916493"/>
                <a:ext cx="19556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cs-CZ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ovéPole 31">
                <a:extLst>
                  <a:ext uri="{FF2B5EF4-FFF2-40B4-BE49-F238E27FC236}">
                    <a16:creationId xmlns:a16="http://schemas.microsoft.com/office/drawing/2014/main" id="{CD2C51E5-F25B-4A3D-9D38-C2BD47F725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031" y="1916493"/>
                <a:ext cx="195566" cy="215444"/>
              </a:xfrm>
              <a:prstGeom prst="rect">
                <a:avLst/>
              </a:prstGeom>
              <a:blipFill>
                <a:blip r:embed="rId3"/>
                <a:stretch>
                  <a:fillRect l="-21212" r="-9091" b="-27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délník 32">
                <a:extLst>
                  <a:ext uri="{FF2B5EF4-FFF2-40B4-BE49-F238E27FC236}">
                    <a16:creationId xmlns:a16="http://schemas.microsoft.com/office/drawing/2014/main" id="{86E7A23E-B71E-4E06-BB78-0D05E3FEDDCE}"/>
                  </a:ext>
                </a:extLst>
              </p:cNvPr>
              <p:cNvSpPr/>
              <p:nvPr/>
            </p:nvSpPr>
            <p:spPr>
              <a:xfrm>
                <a:off x="155031" y="2147288"/>
                <a:ext cx="3485313" cy="30777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 lvl="0"/>
                <a:r>
                  <a:rPr lang="cs-CZ" sz="1400" b="1" dirty="0">
                    <a:solidFill>
                      <a:prstClr val="black"/>
                    </a:solidFill>
                  </a:rPr>
                  <a:t>b) zjistěte specializaci obou zemí na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33" name="Obdélník 32">
                <a:extLst>
                  <a:ext uri="{FF2B5EF4-FFF2-40B4-BE49-F238E27FC236}">
                    <a16:creationId xmlns:a16="http://schemas.microsoft.com/office/drawing/2014/main" id="{86E7A23E-B71E-4E06-BB78-0D05E3FEDD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031" y="2147288"/>
                <a:ext cx="3485313" cy="307777"/>
              </a:xfrm>
              <a:prstGeom prst="rect">
                <a:avLst/>
              </a:prstGeom>
              <a:blipFill>
                <a:blip r:embed="rId4"/>
                <a:stretch>
                  <a:fillRect l="-348" t="-1887" b="-169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bdélník 33">
            <a:extLst>
              <a:ext uri="{FF2B5EF4-FFF2-40B4-BE49-F238E27FC236}">
                <a16:creationId xmlns:a16="http://schemas.microsoft.com/office/drawing/2014/main" id="{A1137B3A-3250-4B0A-BF10-36F5D71AA7DE}"/>
              </a:ext>
            </a:extLst>
          </p:cNvPr>
          <p:cNvSpPr/>
          <p:nvPr/>
        </p:nvSpPr>
        <p:spPr>
          <a:xfrm>
            <a:off x="350597" y="2804284"/>
            <a:ext cx="16502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1400" b="1" dirty="0">
                <a:solidFill>
                  <a:prstClr val="black"/>
                </a:solidFill>
              </a:rPr>
              <a:t>Vzorec pro výpočet: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>
                <a:extLst>
                  <a:ext uri="{FF2B5EF4-FFF2-40B4-BE49-F238E27FC236}">
                    <a16:creationId xmlns:a16="http://schemas.microsoft.com/office/drawing/2014/main" id="{3A383789-E460-4BCA-B8FA-6C3B91E080B6}"/>
                  </a:ext>
                </a:extLst>
              </p:cNvPr>
              <p:cNvSpPr txBox="1"/>
              <p:nvPr/>
            </p:nvSpPr>
            <p:spPr>
              <a:xfrm>
                <a:off x="2144899" y="2752485"/>
                <a:ext cx="1240275" cy="53085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𝒎𝒂𝒙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num>
                        <m:den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5" name="TextovéPole 34">
                <a:extLst>
                  <a:ext uri="{FF2B5EF4-FFF2-40B4-BE49-F238E27FC236}">
                    <a16:creationId xmlns:a16="http://schemas.microsoft.com/office/drawing/2014/main" id="{3A383789-E460-4BCA-B8FA-6C3B91E080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4899" y="2752485"/>
                <a:ext cx="1240275" cy="5308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>
                <a:extLst>
                  <a:ext uri="{FF2B5EF4-FFF2-40B4-BE49-F238E27FC236}">
                    <a16:creationId xmlns:a16="http://schemas.microsoft.com/office/drawing/2014/main" id="{0F3C7C3B-5A4D-4C6A-BD7B-D11693D4D564}"/>
                  </a:ext>
                </a:extLst>
              </p:cNvPr>
              <p:cNvSpPr txBox="1"/>
              <p:nvPr/>
            </p:nvSpPr>
            <p:spPr>
              <a:xfrm>
                <a:off x="3566917" y="2765463"/>
                <a:ext cx="1254702" cy="53085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𝒎𝒂𝒙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num>
                        <m:den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6" name="TextovéPole 35">
                <a:extLst>
                  <a:ext uri="{FF2B5EF4-FFF2-40B4-BE49-F238E27FC236}">
                    <a16:creationId xmlns:a16="http://schemas.microsoft.com/office/drawing/2014/main" id="{0F3C7C3B-5A4D-4C6A-BD7B-D11693D4D5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6917" y="2765463"/>
                <a:ext cx="1254702" cy="53085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Obdélník 36">
            <a:extLst>
              <a:ext uri="{FF2B5EF4-FFF2-40B4-BE49-F238E27FC236}">
                <a16:creationId xmlns:a16="http://schemas.microsoft.com/office/drawing/2014/main" id="{0FE80802-6409-466B-964D-D7472931A1C4}"/>
              </a:ext>
            </a:extLst>
          </p:cNvPr>
          <p:cNvSpPr/>
          <p:nvPr/>
        </p:nvSpPr>
        <p:spPr>
          <a:xfrm>
            <a:off x="350597" y="3609302"/>
            <a:ext cx="11320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/>
              <a:t>Máme</a:t>
            </a:r>
            <a:r>
              <a:rPr lang="en-US" sz="1400" b="1" dirty="0"/>
              <a:t> </a:t>
            </a:r>
            <a:r>
              <a:rPr lang="cs-CZ" sz="1400" b="1" dirty="0"/>
              <a:t>dáno</a:t>
            </a:r>
            <a:r>
              <a:rPr lang="en-US" sz="1400" b="1" dirty="0"/>
              <a:t>:</a:t>
            </a:r>
            <a:endParaRPr lang="cs-CZ" sz="1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bdélník 37">
                <a:extLst>
                  <a:ext uri="{FF2B5EF4-FFF2-40B4-BE49-F238E27FC236}">
                    <a16:creationId xmlns:a16="http://schemas.microsoft.com/office/drawing/2014/main" id="{50D713BF-7CB8-402D-B55F-FF78512E9414}"/>
                  </a:ext>
                </a:extLst>
              </p:cNvPr>
              <p:cNvSpPr/>
              <p:nvPr/>
            </p:nvSpPr>
            <p:spPr>
              <a:xfrm>
                <a:off x="671462" y="3947455"/>
                <a:ext cx="73206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cs-CZ" sz="1400" b="1" dirty="0">
                    <a:solidFill>
                      <a:prstClr val="black"/>
                    </a:solidFill>
                  </a:rPr>
                  <a:t>země </a:t>
                </a:r>
                <a14:m>
                  <m:oMath xmlns:m="http://schemas.openxmlformats.org/officeDocument/2006/math">
                    <m:r>
                      <a:rPr lang="cs-CZ" sz="14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8" name="Obdélník 37">
                <a:extLst>
                  <a:ext uri="{FF2B5EF4-FFF2-40B4-BE49-F238E27FC236}">
                    <a16:creationId xmlns:a16="http://schemas.microsoft.com/office/drawing/2014/main" id="{50D713BF-7CB8-402D-B55F-FF78512E94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62" y="3947455"/>
                <a:ext cx="732060" cy="307777"/>
              </a:xfrm>
              <a:prstGeom prst="rect">
                <a:avLst/>
              </a:prstGeom>
              <a:blipFill>
                <a:blip r:embed="rId7"/>
                <a:stretch>
                  <a:fillRect l="-2500" t="-4000" b="-2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>
                <a:extLst>
                  <a:ext uri="{FF2B5EF4-FFF2-40B4-BE49-F238E27FC236}">
                    <a16:creationId xmlns:a16="http://schemas.microsoft.com/office/drawing/2014/main" id="{DD1F6B47-8BDA-4D1D-B1D2-5D16B841F8B7}"/>
                  </a:ext>
                </a:extLst>
              </p:cNvPr>
              <p:cNvSpPr txBox="1"/>
              <p:nvPr/>
            </p:nvSpPr>
            <p:spPr>
              <a:xfrm>
                <a:off x="671462" y="4890369"/>
                <a:ext cx="69769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𝟐𝟒𝟎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9" name="TextovéPole 38">
                <a:extLst>
                  <a:ext uri="{FF2B5EF4-FFF2-40B4-BE49-F238E27FC236}">
                    <a16:creationId xmlns:a16="http://schemas.microsoft.com/office/drawing/2014/main" id="{DD1F6B47-8BDA-4D1D-B1D2-5D16B841F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62" y="4890369"/>
                <a:ext cx="697690" cy="215444"/>
              </a:xfrm>
              <a:prstGeom prst="rect">
                <a:avLst/>
              </a:prstGeom>
              <a:blipFill>
                <a:blip r:embed="rId8"/>
                <a:stretch>
                  <a:fillRect l="-5217" r="-4348" b="-27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bdélník 40">
                <a:extLst>
                  <a:ext uri="{FF2B5EF4-FFF2-40B4-BE49-F238E27FC236}">
                    <a16:creationId xmlns:a16="http://schemas.microsoft.com/office/drawing/2014/main" id="{B2C49146-DC39-412D-ABB3-9E2139551B6E}"/>
                  </a:ext>
                </a:extLst>
              </p:cNvPr>
              <p:cNvSpPr/>
              <p:nvPr/>
            </p:nvSpPr>
            <p:spPr>
              <a:xfrm>
                <a:off x="649180" y="4255232"/>
                <a:ext cx="8048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1" name="Obdélník 40">
                <a:extLst>
                  <a:ext uri="{FF2B5EF4-FFF2-40B4-BE49-F238E27FC236}">
                    <a16:creationId xmlns:a16="http://schemas.microsoft.com/office/drawing/2014/main" id="{B2C49146-DC39-412D-ABB3-9E2139551B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180" y="4255232"/>
                <a:ext cx="804836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bdélník 41">
                <a:extLst>
                  <a:ext uri="{FF2B5EF4-FFF2-40B4-BE49-F238E27FC236}">
                    <a16:creationId xmlns:a16="http://schemas.microsoft.com/office/drawing/2014/main" id="{B412511E-8580-436E-8907-0BC9F473A19D}"/>
                  </a:ext>
                </a:extLst>
              </p:cNvPr>
              <p:cNvSpPr/>
              <p:nvPr/>
            </p:nvSpPr>
            <p:spPr>
              <a:xfrm>
                <a:off x="647095" y="4563009"/>
                <a:ext cx="8048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2" name="Obdélník 41">
                <a:extLst>
                  <a:ext uri="{FF2B5EF4-FFF2-40B4-BE49-F238E27FC236}">
                    <a16:creationId xmlns:a16="http://schemas.microsoft.com/office/drawing/2014/main" id="{B412511E-8580-436E-8907-0BC9F473A1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95" y="4563009"/>
                <a:ext cx="804836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Přímá spojnice 43">
            <a:extLst>
              <a:ext uri="{FF2B5EF4-FFF2-40B4-BE49-F238E27FC236}">
                <a16:creationId xmlns:a16="http://schemas.microsoft.com/office/drawing/2014/main" id="{E83FC45E-7F33-46C1-85FA-85CC8F9DDF3F}"/>
              </a:ext>
            </a:extLst>
          </p:cNvPr>
          <p:cNvCxnSpPr/>
          <p:nvPr/>
        </p:nvCxnSpPr>
        <p:spPr>
          <a:xfrm>
            <a:off x="1403522" y="4027683"/>
            <a:ext cx="0" cy="10706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Obdélník 44">
                <a:extLst>
                  <a:ext uri="{FF2B5EF4-FFF2-40B4-BE49-F238E27FC236}">
                    <a16:creationId xmlns:a16="http://schemas.microsoft.com/office/drawing/2014/main" id="{DD3F16EA-BCC3-4C61-ADF8-9496D93A3220}"/>
                  </a:ext>
                </a:extLst>
              </p:cNvPr>
              <p:cNvSpPr/>
              <p:nvPr/>
            </p:nvSpPr>
            <p:spPr>
              <a:xfrm>
                <a:off x="1477670" y="3961348"/>
                <a:ext cx="7432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cs-CZ" sz="1400" b="1" dirty="0">
                    <a:solidFill>
                      <a:prstClr val="black"/>
                    </a:solidFill>
                  </a:rPr>
                  <a:t>země </a:t>
                </a:r>
                <a14:m>
                  <m:oMath xmlns:m="http://schemas.openxmlformats.org/officeDocument/2006/math">
                    <m:r>
                      <a:rPr lang="cs-CZ" sz="14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5" name="Obdélník 44">
                <a:extLst>
                  <a:ext uri="{FF2B5EF4-FFF2-40B4-BE49-F238E27FC236}">
                    <a16:creationId xmlns:a16="http://schemas.microsoft.com/office/drawing/2014/main" id="{DD3F16EA-BCC3-4C61-ADF8-9496D93A32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7670" y="3961348"/>
                <a:ext cx="743280" cy="307777"/>
              </a:xfrm>
              <a:prstGeom prst="rect">
                <a:avLst/>
              </a:prstGeom>
              <a:blipFill>
                <a:blip r:embed="rId11"/>
                <a:stretch>
                  <a:fillRect l="-2459" t="-4000" b="-2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>
                <a:extLst>
                  <a:ext uri="{FF2B5EF4-FFF2-40B4-BE49-F238E27FC236}">
                    <a16:creationId xmlns:a16="http://schemas.microsoft.com/office/drawing/2014/main" id="{4CE83C53-7129-4C2D-8D69-0C8153868394}"/>
                  </a:ext>
                </a:extLst>
              </p:cNvPr>
              <p:cNvSpPr txBox="1"/>
              <p:nvPr/>
            </p:nvSpPr>
            <p:spPr>
              <a:xfrm>
                <a:off x="1551471" y="4870786"/>
                <a:ext cx="76764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p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𝟓𝟎𝟎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46" name="TextovéPole 45">
                <a:extLst>
                  <a:ext uri="{FF2B5EF4-FFF2-40B4-BE49-F238E27FC236}">
                    <a16:creationId xmlns:a16="http://schemas.microsoft.com/office/drawing/2014/main" id="{4CE83C53-7129-4C2D-8D69-0C81538683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471" y="4870786"/>
                <a:ext cx="767646" cy="215444"/>
              </a:xfrm>
              <a:prstGeom prst="rect">
                <a:avLst/>
              </a:prstGeom>
              <a:blipFill>
                <a:blip r:embed="rId12"/>
                <a:stretch>
                  <a:fillRect l="-4800" r="-4800" b="-85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Obdélník 46">
                <a:extLst>
                  <a:ext uri="{FF2B5EF4-FFF2-40B4-BE49-F238E27FC236}">
                    <a16:creationId xmlns:a16="http://schemas.microsoft.com/office/drawing/2014/main" id="{D8CBF9C0-583E-498E-B54C-B9AF20E866EA}"/>
                  </a:ext>
                </a:extLst>
              </p:cNvPr>
              <p:cNvSpPr/>
              <p:nvPr/>
            </p:nvSpPr>
            <p:spPr>
              <a:xfrm>
                <a:off x="1477670" y="4224856"/>
                <a:ext cx="9122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7" name="Obdélník 46">
                <a:extLst>
                  <a:ext uri="{FF2B5EF4-FFF2-40B4-BE49-F238E27FC236}">
                    <a16:creationId xmlns:a16="http://schemas.microsoft.com/office/drawing/2014/main" id="{D8CBF9C0-583E-498E-B54C-B9AF20E866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7670" y="4224856"/>
                <a:ext cx="912236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Obdélník 47">
                <a:extLst>
                  <a:ext uri="{FF2B5EF4-FFF2-40B4-BE49-F238E27FC236}">
                    <a16:creationId xmlns:a16="http://schemas.microsoft.com/office/drawing/2014/main" id="{78BE6DDE-D573-4207-A9E1-1BC79CEE273F}"/>
                  </a:ext>
                </a:extLst>
              </p:cNvPr>
              <p:cNvSpPr/>
              <p:nvPr/>
            </p:nvSpPr>
            <p:spPr>
              <a:xfrm>
                <a:off x="1455390" y="4525527"/>
                <a:ext cx="8048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8" name="Obdélník 47">
                <a:extLst>
                  <a:ext uri="{FF2B5EF4-FFF2-40B4-BE49-F238E27FC236}">
                    <a16:creationId xmlns:a16="http://schemas.microsoft.com/office/drawing/2014/main" id="{78BE6DDE-D573-4207-A9E1-1BC79CEE27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390" y="4525527"/>
                <a:ext cx="804836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Obdélník 48">
            <a:extLst>
              <a:ext uri="{FF2B5EF4-FFF2-40B4-BE49-F238E27FC236}">
                <a16:creationId xmlns:a16="http://schemas.microsoft.com/office/drawing/2014/main" id="{82815B69-C71A-45E1-A8C5-A81996EC0BB4}"/>
              </a:ext>
            </a:extLst>
          </p:cNvPr>
          <p:cNvSpPr/>
          <p:nvPr/>
        </p:nvSpPr>
        <p:spPr>
          <a:xfrm>
            <a:off x="2353679" y="3423375"/>
            <a:ext cx="8413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/>
              <a:t>Výpočet: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13A335A7-5F45-4DC1-A456-C34D68CD4770}"/>
                  </a:ext>
                </a:extLst>
              </p:cNvPr>
              <p:cNvSpPr/>
              <p:nvPr/>
            </p:nvSpPr>
            <p:spPr>
              <a:xfrm>
                <a:off x="2694432" y="3940637"/>
                <a:ext cx="807657" cy="3284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𝒎𝒂𝒙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13A335A7-5F45-4DC1-A456-C34D68CD47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4432" y="3940637"/>
                <a:ext cx="807657" cy="328488"/>
              </a:xfrm>
              <a:prstGeom prst="rect">
                <a:avLst/>
              </a:prstGeom>
              <a:blipFill>
                <a:blip r:embed="rId15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6D584A14-2FBA-4956-8CE3-80310AE813D3}"/>
                  </a:ext>
                </a:extLst>
              </p:cNvPr>
              <p:cNvSpPr/>
              <p:nvPr/>
            </p:nvSpPr>
            <p:spPr>
              <a:xfrm>
                <a:off x="3265724" y="3880028"/>
                <a:ext cx="731482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𝟐𝟒𝟎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6D584A14-2FBA-4956-8CE3-80310AE813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5724" y="3880028"/>
                <a:ext cx="731482" cy="497059"/>
              </a:xfrm>
              <a:prstGeom prst="rect">
                <a:avLst/>
              </a:prstGeom>
              <a:blipFill>
                <a:blip r:embed="rId16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5023200B-6F4D-4DC1-AA6B-946D4888EF1F}"/>
                  </a:ext>
                </a:extLst>
              </p:cNvPr>
              <p:cNvSpPr/>
              <p:nvPr/>
            </p:nvSpPr>
            <p:spPr>
              <a:xfrm>
                <a:off x="3787488" y="3977112"/>
                <a:ext cx="62408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5023200B-6F4D-4DC1-AA6B-946D4888EF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7488" y="3977112"/>
                <a:ext cx="624081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9892CE1D-3712-48BA-8AA2-280BC17B0DB2}"/>
                  </a:ext>
                </a:extLst>
              </p:cNvPr>
              <p:cNvSpPr/>
              <p:nvPr/>
            </p:nvSpPr>
            <p:spPr>
              <a:xfrm>
                <a:off x="2690265" y="4491518"/>
                <a:ext cx="807657" cy="3284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𝒎𝒂𝒙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9892CE1D-3712-48BA-8AA2-280BC17B0D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265" y="4491518"/>
                <a:ext cx="807657" cy="328488"/>
              </a:xfrm>
              <a:prstGeom prst="rect">
                <a:avLst/>
              </a:prstGeom>
              <a:blipFill>
                <a:blip r:embed="rId18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591DE7F0-9E99-4A35-A7B8-A7C727A800E2}"/>
                  </a:ext>
                </a:extLst>
              </p:cNvPr>
              <p:cNvSpPr/>
              <p:nvPr/>
            </p:nvSpPr>
            <p:spPr>
              <a:xfrm>
                <a:off x="3302984" y="4431590"/>
                <a:ext cx="731482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𝟐𝟒𝟎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591DE7F0-9E99-4A35-A7B8-A7C727A800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2984" y="4431590"/>
                <a:ext cx="731482" cy="495649"/>
              </a:xfrm>
              <a:prstGeom prst="rect">
                <a:avLst/>
              </a:prstGeom>
              <a:blipFill>
                <a:blip r:embed="rId19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>
                <a:extLst>
                  <a:ext uri="{FF2B5EF4-FFF2-40B4-BE49-F238E27FC236}">
                    <a16:creationId xmlns:a16="http://schemas.microsoft.com/office/drawing/2014/main" id="{3238781C-672B-464F-BE65-30634CB2DFAE}"/>
                  </a:ext>
                </a:extLst>
              </p:cNvPr>
              <p:cNvSpPr/>
              <p:nvPr/>
            </p:nvSpPr>
            <p:spPr>
              <a:xfrm>
                <a:off x="3820080" y="4546348"/>
                <a:ext cx="73148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𝟏𝟐𝟎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" name="Obdélník 7">
                <a:extLst>
                  <a:ext uri="{FF2B5EF4-FFF2-40B4-BE49-F238E27FC236}">
                    <a16:creationId xmlns:a16="http://schemas.microsoft.com/office/drawing/2014/main" id="{3238781C-672B-464F-BE65-30634CB2DF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0080" y="4546348"/>
                <a:ext cx="731482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Skupina 30">
            <a:extLst>
              <a:ext uri="{FF2B5EF4-FFF2-40B4-BE49-F238E27FC236}">
                <a16:creationId xmlns:a16="http://schemas.microsoft.com/office/drawing/2014/main" id="{0099EF34-54E1-456C-8CFC-5E93C47E333B}"/>
              </a:ext>
            </a:extLst>
          </p:cNvPr>
          <p:cNvGrpSpPr/>
          <p:nvPr/>
        </p:nvGrpSpPr>
        <p:grpSpPr>
          <a:xfrm>
            <a:off x="647095" y="4123012"/>
            <a:ext cx="1761546" cy="1065499"/>
            <a:chOff x="1095088" y="2801894"/>
            <a:chExt cx="1405835" cy="1355891"/>
          </a:xfrm>
        </p:grpSpPr>
        <p:cxnSp>
          <p:nvCxnSpPr>
            <p:cNvPr id="40" name="Přímá spojnice 39">
              <a:extLst>
                <a:ext uri="{FF2B5EF4-FFF2-40B4-BE49-F238E27FC236}">
                  <a16:creationId xmlns:a16="http://schemas.microsoft.com/office/drawing/2014/main" id="{FE8EA8F3-C612-44CE-8C60-35520F78657E}"/>
                </a:ext>
              </a:extLst>
            </p:cNvPr>
            <p:cNvCxnSpPr>
              <a:cxnSpLocks/>
            </p:cNvCxnSpPr>
            <p:nvPr/>
          </p:nvCxnSpPr>
          <p:spPr>
            <a:xfrm>
              <a:off x="2500923" y="2801894"/>
              <a:ext cx="0" cy="13558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42">
              <a:extLst>
                <a:ext uri="{FF2B5EF4-FFF2-40B4-BE49-F238E27FC236}">
                  <a16:creationId xmlns:a16="http://schemas.microsoft.com/office/drawing/2014/main" id="{E0A33703-0567-4C16-9772-7A693BB4A1B6}"/>
                </a:ext>
              </a:extLst>
            </p:cNvPr>
            <p:cNvCxnSpPr/>
            <p:nvPr/>
          </p:nvCxnSpPr>
          <p:spPr>
            <a:xfrm flipH="1">
              <a:off x="1095088" y="4157785"/>
              <a:ext cx="140583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A2BC03F4-B9C6-4CBF-B372-00DF2DB6420F}"/>
                  </a:ext>
                </a:extLst>
              </p:cNvPr>
              <p:cNvSpPr txBox="1"/>
              <p:nvPr/>
            </p:nvSpPr>
            <p:spPr>
              <a:xfrm>
                <a:off x="5920487" y="4571692"/>
                <a:ext cx="54681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𝟏𝟐𝟓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A2BC03F4-B9C6-4CBF-B372-00DF2DB642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0487" y="4571692"/>
                <a:ext cx="546816" cy="215444"/>
              </a:xfrm>
              <a:prstGeom prst="rect">
                <a:avLst/>
              </a:prstGeom>
              <a:blipFill>
                <a:blip r:embed="rId21"/>
                <a:stretch>
                  <a:fillRect l="-2222" r="-6667" b="-5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>
                <a:extLst>
                  <a:ext uri="{FF2B5EF4-FFF2-40B4-BE49-F238E27FC236}">
                    <a16:creationId xmlns:a16="http://schemas.microsoft.com/office/drawing/2014/main" id="{44A586F8-AE5C-4293-9713-F2926265D0BF}"/>
                  </a:ext>
                </a:extLst>
              </p:cNvPr>
              <p:cNvSpPr/>
              <p:nvPr/>
            </p:nvSpPr>
            <p:spPr>
              <a:xfrm>
                <a:off x="4699533" y="3932430"/>
                <a:ext cx="992195" cy="3366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𝒎𝒂𝒙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0" name="Obdélník 9">
                <a:extLst>
                  <a:ext uri="{FF2B5EF4-FFF2-40B4-BE49-F238E27FC236}">
                    <a16:creationId xmlns:a16="http://schemas.microsoft.com/office/drawing/2014/main" id="{44A586F8-AE5C-4293-9713-F2926265D0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533" y="3932430"/>
                <a:ext cx="992195" cy="336695"/>
              </a:xfrm>
              <a:prstGeom prst="rect">
                <a:avLst/>
              </a:prstGeom>
              <a:blipFill>
                <a:blip r:embed="rId22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F65EB405-CCCE-4C26-8030-D61B480C9A9B}"/>
                  </a:ext>
                </a:extLst>
              </p:cNvPr>
              <p:cNvSpPr/>
              <p:nvPr/>
            </p:nvSpPr>
            <p:spPr>
              <a:xfrm>
                <a:off x="5493590" y="3847579"/>
                <a:ext cx="546945" cy="5014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𝟓𝟎𝟎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F65EB405-CCCE-4C26-8030-D61B480C9A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3590" y="3847579"/>
                <a:ext cx="546945" cy="501419"/>
              </a:xfrm>
              <a:prstGeom prst="rect">
                <a:avLst/>
              </a:prstGeom>
              <a:blipFill>
                <a:blip r:embed="rId23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>
                <a:extLst>
                  <a:ext uri="{FF2B5EF4-FFF2-40B4-BE49-F238E27FC236}">
                    <a16:creationId xmlns:a16="http://schemas.microsoft.com/office/drawing/2014/main" id="{C0C68908-D3B9-4EF8-A97C-028F0495DD2F}"/>
                  </a:ext>
                </a:extLst>
              </p:cNvPr>
              <p:cNvSpPr/>
              <p:nvPr/>
            </p:nvSpPr>
            <p:spPr>
              <a:xfrm>
                <a:off x="5859139" y="3958293"/>
                <a:ext cx="62408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2" name="Obdélník 11">
                <a:extLst>
                  <a:ext uri="{FF2B5EF4-FFF2-40B4-BE49-F238E27FC236}">
                    <a16:creationId xmlns:a16="http://schemas.microsoft.com/office/drawing/2014/main" id="{C0C68908-D3B9-4EF8-A97C-028F0495DD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139" y="3958293"/>
                <a:ext cx="624081" cy="30777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>
                <a:extLst>
                  <a:ext uri="{FF2B5EF4-FFF2-40B4-BE49-F238E27FC236}">
                    <a16:creationId xmlns:a16="http://schemas.microsoft.com/office/drawing/2014/main" id="{59673BA5-5EAE-4AC7-A6CB-7319CB1AD97D}"/>
                  </a:ext>
                </a:extLst>
              </p:cNvPr>
              <p:cNvSpPr/>
              <p:nvPr/>
            </p:nvSpPr>
            <p:spPr>
              <a:xfrm>
                <a:off x="4699533" y="4483311"/>
                <a:ext cx="807657" cy="3366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𝒎𝒂𝒙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3" name="Obdélník 12">
                <a:extLst>
                  <a:ext uri="{FF2B5EF4-FFF2-40B4-BE49-F238E27FC236}">
                    <a16:creationId xmlns:a16="http://schemas.microsoft.com/office/drawing/2014/main" id="{59673BA5-5EAE-4AC7-A6CB-7319CB1AD9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533" y="4483311"/>
                <a:ext cx="807657" cy="336695"/>
              </a:xfrm>
              <a:prstGeom prst="rect">
                <a:avLst/>
              </a:prstGeom>
              <a:blipFill>
                <a:blip r:embed="rId25"/>
                <a:stretch>
                  <a:fillRect b="-53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>
                <a:extLst>
                  <a:ext uri="{FF2B5EF4-FFF2-40B4-BE49-F238E27FC236}">
                    <a16:creationId xmlns:a16="http://schemas.microsoft.com/office/drawing/2014/main" id="{BDA58441-4458-4361-8049-5D43F7B7A14F}"/>
                  </a:ext>
                </a:extLst>
              </p:cNvPr>
              <p:cNvSpPr/>
              <p:nvPr/>
            </p:nvSpPr>
            <p:spPr>
              <a:xfrm>
                <a:off x="5297857" y="4410957"/>
                <a:ext cx="731482" cy="5000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𝟓𝟎𝟎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5" name="Obdélník 14">
                <a:extLst>
                  <a:ext uri="{FF2B5EF4-FFF2-40B4-BE49-F238E27FC236}">
                    <a16:creationId xmlns:a16="http://schemas.microsoft.com/office/drawing/2014/main" id="{BDA58441-4458-4361-8049-5D43F7B7A1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857" y="4410957"/>
                <a:ext cx="731482" cy="500009"/>
              </a:xfrm>
              <a:prstGeom prst="rect">
                <a:avLst/>
              </a:prstGeom>
              <a:blipFill>
                <a:blip r:embed="rId26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70485F7B-5BB9-48B2-9658-83E3EF75EE83}"/>
              </a:ext>
            </a:extLst>
          </p:cNvPr>
          <p:cNvCxnSpPr/>
          <p:nvPr/>
        </p:nvCxnSpPr>
        <p:spPr>
          <a:xfrm>
            <a:off x="4030886" y="4255232"/>
            <a:ext cx="29412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>
            <a:extLst>
              <a:ext uri="{FF2B5EF4-FFF2-40B4-BE49-F238E27FC236}">
                <a16:creationId xmlns:a16="http://schemas.microsoft.com/office/drawing/2014/main" id="{5442035B-7E06-4045-83EE-F80BB71E55BE}"/>
              </a:ext>
            </a:extLst>
          </p:cNvPr>
          <p:cNvCxnSpPr>
            <a:cxnSpLocks/>
          </p:cNvCxnSpPr>
          <p:nvPr/>
        </p:nvCxnSpPr>
        <p:spPr>
          <a:xfrm>
            <a:off x="6149138" y="4820006"/>
            <a:ext cx="31805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ravá složená závorka 18">
            <a:extLst>
              <a:ext uri="{FF2B5EF4-FFF2-40B4-BE49-F238E27FC236}">
                <a16:creationId xmlns:a16="http://schemas.microsoft.com/office/drawing/2014/main" id="{52F4367E-0E68-4EBB-A054-302765E764E7}"/>
              </a:ext>
            </a:extLst>
          </p:cNvPr>
          <p:cNvSpPr/>
          <p:nvPr/>
        </p:nvSpPr>
        <p:spPr>
          <a:xfrm rot="5400000">
            <a:off x="4479597" y="3176112"/>
            <a:ext cx="336694" cy="3760291"/>
          </a:xfrm>
          <a:prstGeom prst="rightBrace">
            <a:avLst>
              <a:gd name="adj1" fmla="val 113503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pic>
        <p:nvPicPr>
          <p:cNvPr id="53" name="Obrázek 52">
            <a:extLst>
              <a:ext uri="{FF2B5EF4-FFF2-40B4-BE49-F238E27FC236}">
                <a16:creationId xmlns:a16="http://schemas.microsoft.com/office/drawing/2014/main" id="{606FE96D-5697-45AF-8D95-D0F7AA495B86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3548131" y="5465405"/>
            <a:ext cx="762066" cy="3779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4" name="Obdélník 53">
                <a:extLst>
                  <a:ext uri="{FF2B5EF4-FFF2-40B4-BE49-F238E27FC236}">
                    <a16:creationId xmlns:a16="http://schemas.microsoft.com/office/drawing/2014/main" id="{2B0E2017-8372-40E5-9F1C-E149E219F1C0}"/>
                  </a:ext>
                </a:extLst>
              </p:cNvPr>
              <p:cNvSpPr/>
              <p:nvPr/>
            </p:nvSpPr>
            <p:spPr>
              <a:xfrm>
                <a:off x="3566917" y="5843390"/>
                <a:ext cx="7432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cs-CZ" sz="1400" dirty="0">
                    <a:solidFill>
                      <a:prstClr val="black"/>
                    </a:solidFill>
                  </a:rPr>
                  <a:t>země </a:t>
                </a:r>
                <a14:m>
                  <m:oMath xmlns:m="http://schemas.openxmlformats.org/officeDocument/2006/math">
                    <m:r>
                      <a:rPr lang="cs-CZ" sz="14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4" name="Obdélník 53">
                <a:extLst>
                  <a:ext uri="{FF2B5EF4-FFF2-40B4-BE49-F238E27FC236}">
                    <a16:creationId xmlns:a16="http://schemas.microsoft.com/office/drawing/2014/main" id="{2B0E2017-8372-40E5-9F1C-E149E219F1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6917" y="5843390"/>
                <a:ext cx="743280" cy="307777"/>
              </a:xfrm>
              <a:prstGeom prst="rect">
                <a:avLst/>
              </a:prstGeom>
              <a:blipFill>
                <a:blip r:embed="rId28"/>
                <a:stretch>
                  <a:fillRect l="-2459" t="-4000" b="-2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Šipka: doprava 54">
            <a:extLst>
              <a:ext uri="{FF2B5EF4-FFF2-40B4-BE49-F238E27FC236}">
                <a16:creationId xmlns:a16="http://schemas.microsoft.com/office/drawing/2014/main" id="{68597193-3AB5-4653-A450-9FE55E3EE2A4}"/>
              </a:ext>
            </a:extLst>
          </p:cNvPr>
          <p:cNvSpPr/>
          <p:nvPr/>
        </p:nvSpPr>
        <p:spPr>
          <a:xfrm>
            <a:off x="4499687" y="5555918"/>
            <a:ext cx="336061" cy="156307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Obdélník 55">
                <a:extLst>
                  <a:ext uri="{FF2B5EF4-FFF2-40B4-BE49-F238E27FC236}">
                    <a16:creationId xmlns:a16="http://schemas.microsoft.com/office/drawing/2014/main" id="{0537F75B-ED98-4337-8F85-7DEC8AF1C8F7}"/>
                  </a:ext>
                </a:extLst>
              </p:cNvPr>
              <p:cNvSpPr/>
              <p:nvPr/>
            </p:nvSpPr>
            <p:spPr>
              <a:xfrm>
                <a:off x="4931452" y="5465405"/>
                <a:ext cx="41973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56" name="Obdélník 55">
                <a:extLst>
                  <a:ext uri="{FF2B5EF4-FFF2-40B4-BE49-F238E27FC236}">
                    <a16:creationId xmlns:a16="http://schemas.microsoft.com/office/drawing/2014/main" id="{0537F75B-ED98-4337-8F85-7DEC8AF1C8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452" y="5465405"/>
                <a:ext cx="419730" cy="307777"/>
              </a:xfrm>
              <a:prstGeom prst="rect">
                <a:avLst/>
              </a:prstGeom>
              <a:blipFill>
                <a:blip r:embed="rId29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Šipka: doprava 56">
            <a:extLst>
              <a:ext uri="{FF2B5EF4-FFF2-40B4-BE49-F238E27FC236}">
                <a16:creationId xmlns:a16="http://schemas.microsoft.com/office/drawing/2014/main" id="{1EF60D44-4E98-4669-BFBF-E18795D91DF4}"/>
              </a:ext>
            </a:extLst>
          </p:cNvPr>
          <p:cNvSpPr/>
          <p:nvPr/>
        </p:nvSpPr>
        <p:spPr>
          <a:xfrm>
            <a:off x="4452794" y="5919124"/>
            <a:ext cx="336061" cy="156307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Obdélník 57">
                <a:extLst>
                  <a:ext uri="{FF2B5EF4-FFF2-40B4-BE49-F238E27FC236}">
                    <a16:creationId xmlns:a16="http://schemas.microsoft.com/office/drawing/2014/main" id="{EE252BC7-14A9-429B-94D0-70F7A70B01C1}"/>
                  </a:ext>
                </a:extLst>
              </p:cNvPr>
              <p:cNvSpPr/>
              <p:nvPr/>
            </p:nvSpPr>
            <p:spPr>
              <a:xfrm>
                <a:off x="4931452" y="5817044"/>
                <a:ext cx="41973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8" name="Obdélník 57">
                <a:extLst>
                  <a:ext uri="{FF2B5EF4-FFF2-40B4-BE49-F238E27FC236}">
                    <a16:creationId xmlns:a16="http://schemas.microsoft.com/office/drawing/2014/main" id="{EE252BC7-14A9-429B-94D0-70F7A70B01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452" y="5817044"/>
                <a:ext cx="419730" cy="307777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816B60F8-E0E6-48D2-9671-AB5F12C507B8}"/>
              </a:ext>
            </a:extLst>
          </p:cNvPr>
          <p:cNvCxnSpPr/>
          <p:nvPr/>
        </p:nvCxnSpPr>
        <p:spPr>
          <a:xfrm>
            <a:off x="6617678" y="2473279"/>
            <a:ext cx="0" cy="41187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ovéPole 58">
                <a:extLst>
                  <a:ext uri="{FF2B5EF4-FFF2-40B4-BE49-F238E27FC236}">
                    <a16:creationId xmlns:a16="http://schemas.microsoft.com/office/drawing/2014/main" id="{70C0CC00-BAA7-4716-B01B-A56BA3014198}"/>
                  </a:ext>
                </a:extLst>
              </p:cNvPr>
              <p:cNvSpPr txBox="1"/>
              <p:nvPr/>
            </p:nvSpPr>
            <p:spPr>
              <a:xfrm>
                <a:off x="6617678" y="1915935"/>
                <a:ext cx="13946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cs-CZ" sz="1400" b="1" dirty="0">
                    <a:solidFill>
                      <a:srgbClr val="FF0000"/>
                    </a:solidFill>
                  </a:rPr>
                  <a:t>2</a:t>
                </a:r>
                <a14:m>
                  <m:oMath xmlns:m="http://schemas.openxmlformats.org/officeDocument/2006/math">
                    <m:r>
                      <a:rPr lang="cs-CZ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cs-CZ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TextovéPole 58">
                <a:extLst>
                  <a:ext uri="{FF2B5EF4-FFF2-40B4-BE49-F238E27FC236}">
                    <a16:creationId xmlns:a16="http://schemas.microsoft.com/office/drawing/2014/main" id="{70C0CC00-BAA7-4716-B01B-A56BA30141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7678" y="1915935"/>
                <a:ext cx="139462" cy="215444"/>
              </a:xfrm>
              <a:prstGeom prst="rect">
                <a:avLst/>
              </a:prstGeom>
              <a:blipFill>
                <a:blip r:embed="rId31"/>
                <a:stretch>
                  <a:fillRect l="-81818" t="-25000" r="-50000" b="-472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>
                <a:extLst>
                  <a:ext uri="{FF2B5EF4-FFF2-40B4-BE49-F238E27FC236}">
                    <a16:creationId xmlns:a16="http://schemas.microsoft.com/office/drawing/2014/main" id="{DB55DEBB-F2C9-4CDE-A041-0B63EDB80343}"/>
                  </a:ext>
                </a:extLst>
              </p:cNvPr>
              <p:cNvSpPr/>
              <p:nvPr/>
            </p:nvSpPr>
            <p:spPr>
              <a:xfrm>
                <a:off x="6687409" y="2148440"/>
                <a:ext cx="2807563" cy="30777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 lvl="0"/>
                <a:r>
                  <a:rPr lang="cs-CZ" sz="1400" b="1" dirty="0">
                    <a:solidFill>
                      <a:prstClr val="black"/>
                    </a:solidFill>
                  </a:rPr>
                  <a:t>c) zjistěte světovou relativní cenu </a:t>
                </a:r>
                <a14:m>
                  <m:oMath xmlns:m="http://schemas.openxmlformats.org/officeDocument/2006/math">
                    <m:r>
                      <a:rPr lang="cs-CZ" sz="14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2" name="Obdélník 21">
                <a:extLst>
                  <a:ext uri="{FF2B5EF4-FFF2-40B4-BE49-F238E27FC236}">
                    <a16:creationId xmlns:a16="http://schemas.microsoft.com/office/drawing/2014/main" id="{DB55DEBB-F2C9-4CDE-A041-0B63EDB803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409" y="2148440"/>
                <a:ext cx="2807563" cy="307777"/>
              </a:xfrm>
              <a:prstGeom prst="rect">
                <a:avLst/>
              </a:prstGeom>
              <a:blipFill>
                <a:blip r:embed="rId32"/>
                <a:stretch>
                  <a:fillRect l="-432" b="-169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délník 22">
                <a:extLst>
                  <a:ext uri="{FF2B5EF4-FFF2-40B4-BE49-F238E27FC236}">
                    <a16:creationId xmlns:a16="http://schemas.microsoft.com/office/drawing/2014/main" id="{E7D11725-4C0F-47FF-AAE0-85F1492C2B98}"/>
                  </a:ext>
                </a:extLst>
              </p:cNvPr>
              <p:cNvSpPr/>
              <p:nvPr/>
            </p:nvSpPr>
            <p:spPr>
              <a:xfrm>
                <a:off x="7409501" y="2648147"/>
                <a:ext cx="53251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𝑹𝑫</m:t>
                      </m:r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3" name="Obdélník 22">
                <a:extLst>
                  <a:ext uri="{FF2B5EF4-FFF2-40B4-BE49-F238E27FC236}">
                    <a16:creationId xmlns:a16="http://schemas.microsoft.com/office/drawing/2014/main" id="{E7D11725-4C0F-47FF-AAE0-85F1492C2B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9501" y="2648147"/>
                <a:ext cx="532517" cy="307777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23">
                <a:extLst>
                  <a:ext uri="{FF2B5EF4-FFF2-40B4-BE49-F238E27FC236}">
                    <a16:creationId xmlns:a16="http://schemas.microsoft.com/office/drawing/2014/main" id="{7C3256B8-4AB1-4C31-A007-6A5C5B8FAC33}"/>
                  </a:ext>
                </a:extLst>
              </p:cNvPr>
              <p:cNvSpPr/>
              <p:nvPr/>
            </p:nvSpPr>
            <p:spPr>
              <a:xfrm>
                <a:off x="7798229" y="2646490"/>
                <a:ext cx="143020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𝟑𝟔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4" name="Obdélník 23">
                <a:extLst>
                  <a:ext uri="{FF2B5EF4-FFF2-40B4-BE49-F238E27FC236}">
                    <a16:creationId xmlns:a16="http://schemas.microsoft.com/office/drawing/2014/main" id="{7C3256B8-4AB1-4C31-A007-6A5C5B8FAC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8229" y="2646490"/>
                <a:ext cx="1430200" cy="307777"/>
              </a:xfrm>
              <a:prstGeom prst="rect">
                <a:avLst/>
              </a:prstGeom>
              <a:blipFill>
                <a:blip r:embed="rId34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délník 25">
                <a:extLst>
                  <a:ext uri="{FF2B5EF4-FFF2-40B4-BE49-F238E27FC236}">
                    <a16:creationId xmlns:a16="http://schemas.microsoft.com/office/drawing/2014/main" id="{F4F49484-ECC4-4B69-91AB-A343339B7DE2}"/>
                  </a:ext>
                </a:extLst>
              </p:cNvPr>
              <p:cNvSpPr/>
              <p:nvPr/>
            </p:nvSpPr>
            <p:spPr>
              <a:xfrm>
                <a:off x="9259050" y="2524885"/>
                <a:ext cx="1172565" cy="5567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6" name="Obdélník 25">
                <a:extLst>
                  <a:ext uri="{FF2B5EF4-FFF2-40B4-BE49-F238E27FC236}">
                    <a16:creationId xmlns:a16="http://schemas.microsoft.com/office/drawing/2014/main" id="{F4F49484-ECC4-4B69-91AB-A343339B7D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9050" y="2524885"/>
                <a:ext cx="1172565" cy="556755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1" name="Skupina 60">
            <a:extLst>
              <a:ext uri="{FF2B5EF4-FFF2-40B4-BE49-F238E27FC236}">
                <a16:creationId xmlns:a16="http://schemas.microsoft.com/office/drawing/2014/main" id="{1E7D4388-DA18-400A-B0D6-BD080BCCF3CA}"/>
              </a:ext>
            </a:extLst>
          </p:cNvPr>
          <p:cNvGrpSpPr/>
          <p:nvPr/>
        </p:nvGrpSpPr>
        <p:grpSpPr>
          <a:xfrm>
            <a:off x="6814828" y="2654082"/>
            <a:ext cx="559509" cy="392268"/>
            <a:chOff x="1095088" y="2801894"/>
            <a:chExt cx="1405835" cy="1355891"/>
          </a:xfrm>
        </p:grpSpPr>
        <p:cxnSp>
          <p:nvCxnSpPr>
            <p:cNvPr id="62" name="Přímá spojnice 61">
              <a:extLst>
                <a:ext uri="{FF2B5EF4-FFF2-40B4-BE49-F238E27FC236}">
                  <a16:creationId xmlns:a16="http://schemas.microsoft.com/office/drawing/2014/main" id="{03251B64-BBF0-4037-8873-7D445988EE59}"/>
                </a:ext>
              </a:extLst>
            </p:cNvPr>
            <p:cNvCxnSpPr>
              <a:cxnSpLocks/>
            </p:cNvCxnSpPr>
            <p:nvPr/>
          </p:nvCxnSpPr>
          <p:spPr>
            <a:xfrm>
              <a:off x="2500923" y="2801894"/>
              <a:ext cx="0" cy="13558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římá spojnice 62">
              <a:extLst>
                <a:ext uri="{FF2B5EF4-FFF2-40B4-BE49-F238E27FC236}">
                  <a16:creationId xmlns:a16="http://schemas.microsoft.com/office/drawing/2014/main" id="{1749C66F-0E3C-41C3-9CB0-110C65705407}"/>
                </a:ext>
              </a:extLst>
            </p:cNvPr>
            <p:cNvCxnSpPr/>
            <p:nvPr/>
          </p:nvCxnSpPr>
          <p:spPr>
            <a:xfrm flipH="1">
              <a:off x="1095088" y="4157785"/>
              <a:ext cx="140583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>
                <a:extLst>
                  <a:ext uri="{FF2B5EF4-FFF2-40B4-BE49-F238E27FC236}">
                    <a16:creationId xmlns:a16="http://schemas.microsoft.com/office/drawing/2014/main" id="{D2450CD5-9DBA-4497-8A39-F931D51E7271}"/>
                  </a:ext>
                </a:extLst>
              </p:cNvPr>
              <p:cNvSpPr/>
              <p:nvPr/>
            </p:nvSpPr>
            <p:spPr>
              <a:xfrm>
                <a:off x="6792098" y="2734998"/>
                <a:ext cx="629339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7" name="Obdélník 26">
                <a:extLst>
                  <a:ext uri="{FF2B5EF4-FFF2-40B4-BE49-F238E27FC236}">
                    <a16:creationId xmlns:a16="http://schemas.microsoft.com/office/drawing/2014/main" id="{D2450CD5-9DBA-4497-8A39-F931D51E72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2098" y="2734998"/>
                <a:ext cx="629339" cy="307777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Pravá složená závorka 27">
            <a:extLst>
              <a:ext uri="{FF2B5EF4-FFF2-40B4-BE49-F238E27FC236}">
                <a16:creationId xmlns:a16="http://schemas.microsoft.com/office/drawing/2014/main" id="{8CDDDD25-C976-4137-A10E-3D548CE3FC4D}"/>
              </a:ext>
            </a:extLst>
          </p:cNvPr>
          <p:cNvSpPr/>
          <p:nvPr/>
        </p:nvSpPr>
        <p:spPr>
          <a:xfrm rot="5400000">
            <a:off x="8801666" y="1627682"/>
            <a:ext cx="248692" cy="2963690"/>
          </a:xfrm>
          <a:prstGeom prst="rightBrace">
            <a:avLst>
              <a:gd name="adj1" fmla="val 226767"/>
              <a:gd name="adj2" fmla="val 93544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Obdélník 65">
                <a:extLst>
                  <a:ext uri="{FF2B5EF4-FFF2-40B4-BE49-F238E27FC236}">
                    <a16:creationId xmlns:a16="http://schemas.microsoft.com/office/drawing/2014/main" id="{49C47916-F908-4535-BFFC-EA5F438AC7C1}"/>
                  </a:ext>
                </a:extLst>
              </p:cNvPr>
              <p:cNvSpPr/>
              <p:nvPr/>
            </p:nvSpPr>
            <p:spPr>
              <a:xfrm>
                <a:off x="7039493" y="3609302"/>
                <a:ext cx="1172565" cy="5567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6" name="Obdélník 65">
                <a:extLst>
                  <a:ext uri="{FF2B5EF4-FFF2-40B4-BE49-F238E27FC236}">
                    <a16:creationId xmlns:a16="http://schemas.microsoft.com/office/drawing/2014/main" id="{49C47916-F908-4535-BFFC-EA5F438AC7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9493" y="3609302"/>
                <a:ext cx="1172565" cy="556755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Obdélník 66">
                <a:extLst>
                  <a:ext uri="{FF2B5EF4-FFF2-40B4-BE49-F238E27FC236}">
                    <a16:creationId xmlns:a16="http://schemas.microsoft.com/office/drawing/2014/main" id="{C308F6D0-4FB6-4CB1-82BE-683BB59B1FEF}"/>
                  </a:ext>
                </a:extLst>
              </p:cNvPr>
              <p:cNvSpPr/>
              <p:nvPr/>
            </p:nvSpPr>
            <p:spPr>
              <a:xfrm>
                <a:off x="7993213" y="3625990"/>
                <a:ext cx="1268104" cy="5050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𝟒𝟎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𝟏𝟐𝟎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𝟏𝟐𝟓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7" name="Obdélník 66">
                <a:extLst>
                  <a:ext uri="{FF2B5EF4-FFF2-40B4-BE49-F238E27FC236}">
                    <a16:creationId xmlns:a16="http://schemas.microsoft.com/office/drawing/2014/main" id="{C308F6D0-4FB6-4CB1-82BE-683BB59B1F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3213" y="3625990"/>
                <a:ext cx="1268104" cy="505010"/>
              </a:xfrm>
              <a:prstGeom prst="rect">
                <a:avLst/>
              </a:prstGeom>
              <a:blipFill>
                <a:blip r:embed="rId38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Obdélník 67">
                <a:extLst>
                  <a:ext uri="{FF2B5EF4-FFF2-40B4-BE49-F238E27FC236}">
                    <a16:creationId xmlns:a16="http://schemas.microsoft.com/office/drawing/2014/main" id="{BE025E59-3C2F-4BC0-B2D9-A02E10BC33DD}"/>
                  </a:ext>
                </a:extLst>
              </p:cNvPr>
              <p:cNvSpPr/>
              <p:nvPr/>
            </p:nvSpPr>
            <p:spPr>
              <a:xfrm>
                <a:off x="9053090" y="3608727"/>
                <a:ext cx="731482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𝟒𝟎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𝟏𝟐𝟓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8" name="Obdélník 67">
                <a:extLst>
                  <a:ext uri="{FF2B5EF4-FFF2-40B4-BE49-F238E27FC236}">
                    <a16:creationId xmlns:a16="http://schemas.microsoft.com/office/drawing/2014/main" id="{BE025E59-3C2F-4BC0-B2D9-A02E10BC33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3090" y="3608727"/>
                <a:ext cx="731482" cy="497059"/>
              </a:xfrm>
              <a:prstGeom prst="rect">
                <a:avLst/>
              </a:prstGeom>
              <a:blipFill>
                <a:blip r:embed="rId39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Obdélník 68">
                <a:extLst>
                  <a:ext uri="{FF2B5EF4-FFF2-40B4-BE49-F238E27FC236}">
                    <a16:creationId xmlns:a16="http://schemas.microsoft.com/office/drawing/2014/main" id="{43064C65-4823-49BD-94C7-80B68B20A26C}"/>
                  </a:ext>
                </a:extLst>
              </p:cNvPr>
              <p:cNvSpPr/>
              <p:nvPr/>
            </p:nvSpPr>
            <p:spPr>
              <a:xfrm>
                <a:off x="9587326" y="3706141"/>
                <a:ext cx="79829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𝟑𝟐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9" name="Obdélník 68">
                <a:extLst>
                  <a:ext uri="{FF2B5EF4-FFF2-40B4-BE49-F238E27FC236}">
                    <a16:creationId xmlns:a16="http://schemas.microsoft.com/office/drawing/2014/main" id="{43064C65-4823-49BD-94C7-80B68B20A2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7326" y="3706141"/>
                <a:ext cx="798295" cy="307777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1" name="Skupina 80">
            <a:extLst>
              <a:ext uri="{FF2B5EF4-FFF2-40B4-BE49-F238E27FC236}">
                <a16:creationId xmlns:a16="http://schemas.microsoft.com/office/drawing/2014/main" id="{000371BA-CE78-43DD-8CDC-CC7F8DFD2399}"/>
              </a:ext>
            </a:extLst>
          </p:cNvPr>
          <p:cNvGrpSpPr/>
          <p:nvPr/>
        </p:nvGrpSpPr>
        <p:grpSpPr>
          <a:xfrm>
            <a:off x="8793293" y="3633941"/>
            <a:ext cx="263734" cy="224844"/>
            <a:chOff x="8089370" y="4716078"/>
            <a:chExt cx="263734" cy="224844"/>
          </a:xfrm>
        </p:grpSpPr>
        <p:cxnSp>
          <p:nvCxnSpPr>
            <p:cNvPr id="71" name="Přímá spojnice 70">
              <a:extLst>
                <a:ext uri="{FF2B5EF4-FFF2-40B4-BE49-F238E27FC236}">
                  <a16:creationId xmlns:a16="http://schemas.microsoft.com/office/drawing/2014/main" id="{D777A991-C3F3-4346-A9C7-90A50873A67F}"/>
                </a:ext>
              </a:extLst>
            </p:cNvPr>
            <p:cNvCxnSpPr>
              <a:cxnSpLocks/>
            </p:cNvCxnSpPr>
            <p:nvPr/>
          </p:nvCxnSpPr>
          <p:spPr>
            <a:xfrm>
              <a:off x="8089370" y="4716078"/>
              <a:ext cx="263734" cy="2248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Přímá spojnice 72">
              <a:extLst>
                <a:ext uri="{FF2B5EF4-FFF2-40B4-BE49-F238E27FC236}">
                  <a16:creationId xmlns:a16="http://schemas.microsoft.com/office/drawing/2014/main" id="{4912E098-5E94-416A-B859-C4684A0380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0415" y="4716079"/>
              <a:ext cx="202154" cy="2248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Skupina 81">
            <a:extLst>
              <a:ext uri="{FF2B5EF4-FFF2-40B4-BE49-F238E27FC236}">
                <a16:creationId xmlns:a16="http://schemas.microsoft.com/office/drawing/2014/main" id="{D3DB125B-5C4B-4F64-87FF-4ED046ECA376}"/>
              </a:ext>
            </a:extLst>
          </p:cNvPr>
          <p:cNvGrpSpPr/>
          <p:nvPr/>
        </p:nvGrpSpPr>
        <p:grpSpPr>
          <a:xfrm>
            <a:off x="8326614" y="3933817"/>
            <a:ext cx="263734" cy="224844"/>
            <a:chOff x="8089370" y="4716078"/>
            <a:chExt cx="263734" cy="224844"/>
          </a:xfrm>
        </p:grpSpPr>
        <p:cxnSp>
          <p:nvCxnSpPr>
            <p:cNvPr id="83" name="Přímá spojnice 82">
              <a:extLst>
                <a:ext uri="{FF2B5EF4-FFF2-40B4-BE49-F238E27FC236}">
                  <a16:creationId xmlns:a16="http://schemas.microsoft.com/office/drawing/2014/main" id="{CEB8F13F-BE9B-4B80-836A-E5060A4C196B}"/>
                </a:ext>
              </a:extLst>
            </p:cNvPr>
            <p:cNvCxnSpPr>
              <a:cxnSpLocks/>
            </p:cNvCxnSpPr>
            <p:nvPr/>
          </p:nvCxnSpPr>
          <p:spPr>
            <a:xfrm>
              <a:off x="8089370" y="4716078"/>
              <a:ext cx="263734" cy="2248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Přímá spojnice 83">
              <a:extLst>
                <a:ext uri="{FF2B5EF4-FFF2-40B4-BE49-F238E27FC236}">
                  <a16:creationId xmlns:a16="http://schemas.microsoft.com/office/drawing/2014/main" id="{10B20BB0-8E64-40C0-8912-FF8E09E0550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0415" y="4716079"/>
              <a:ext cx="202154" cy="2248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Obdélník 84">
                <a:extLst>
                  <a:ext uri="{FF2B5EF4-FFF2-40B4-BE49-F238E27FC236}">
                    <a16:creationId xmlns:a16="http://schemas.microsoft.com/office/drawing/2014/main" id="{ADBF8ABE-F32B-44A9-9BA6-2627FD42B7AE}"/>
                  </a:ext>
                </a:extLst>
              </p:cNvPr>
              <p:cNvSpPr/>
              <p:nvPr/>
            </p:nvSpPr>
            <p:spPr>
              <a:xfrm>
                <a:off x="9528723" y="4376263"/>
                <a:ext cx="5166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5" name="Obdélník 84">
                <a:extLst>
                  <a:ext uri="{FF2B5EF4-FFF2-40B4-BE49-F238E27FC236}">
                    <a16:creationId xmlns:a16="http://schemas.microsoft.com/office/drawing/2014/main" id="{ADBF8ABE-F32B-44A9-9BA6-2627FD42B7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8723" y="4376263"/>
                <a:ext cx="516680" cy="307777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Obdélník 85">
                <a:extLst>
                  <a:ext uri="{FF2B5EF4-FFF2-40B4-BE49-F238E27FC236}">
                    <a16:creationId xmlns:a16="http://schemas.microsoft.com/office/drawing/2014/main" id="{9EF654A2-4003-44AB-BBC1-720B0AEB97B5}"/>
                  </a:ext>
                </a:extLst>
              </p:cNvPr>
              <p:cNvSpPr/>
              <p:nvPr/>
            </p:nvSpPr>
            <p:spPr>
              <a:xfrm>
                <a:off x="7064957" y="4880734"/>
                <a:ext cx="67120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6" name="Obdélník 85">
                <a:extLst>
                  <a:ext uri="{FF2B5EF4-FFF2-40B4-BE49-F238E27FC236}">
                    <a16:creationId xmlns:a16="http://schemas.microsoft.com/office/drawing/2014/main" id="{9EF654A2-4003-44AB-BBC1-720B0AEB97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4957" y="4880734"/>
                <a:ext cx="671209" cy="307777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Obdélník 86">
                <a:extLst>
                  <a:ext uri="{FF2B5EF4-FFF2-40B4-BE49-F238E27FC236}">
                    <a16:creationId xmlns:a16="http://schemas.microsoft.com/office/drawing/2014/main" id="{64D6C6AE-EFE6-446A-AE2B-BCC63145721B}"/>
                  </a:ext>
                </a:extLst>
              </p:cNvPr>
              <p:cNvSpPr/>
              <p:nvPr/>
            </p:nvSpPr>
            <p:spPr>
              <a:xfrm>
                <a:off x="7055642" y="4376264"/>
                <a:ext cx="184127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𝟑𝟔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𝟑𝟐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7" name="Obdélník 86">
                <a:extLst>
                  <a:ext uri="{FF2B5EF4-FFF2-40B4-BE49-F238E27FC236}">
                    <a16:creationId xmlns:a16="http://schemas.microsoft.com/office/drawing/2014/main" id="{64D6C6AE-EFE6-446A-AE2B-BCC6314572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5642" y="4376264"/>
                <a:ext cx="1841273" cy="307777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Obdélník 87">
                <a:extLst>
                  <a:ext uri="{FF2B5EF4-FFF2-40B4-BE49-F238E27FC236}">
                    <a16:creationId xmlns:a16="http://schemas.microsoft.com/office/drawing/2014/main" id="{557D1D1C-CA3E-4138-AC19-76B9AFC2BAD5}"/>
                  </a:ext>
                </a:extLst>
              </p:cNvPr>
              <p:cNvSpPr/>
              <p:nvPr/>
            </p:nvSpPr>
            <p:spPr>
              <a:xfrm>
                <a:off x="8675899" y="4369228"/>
                <a:ext cx="105330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𝟑𝟔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𝟑𝟐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8" name="Obdélník 87">
                <a:extLst>
                  <a:ext uri="{FF2B5EF4-FFF2-40B4-BE49-F238E27FC236}">
                    <a16:creationId xmlns:a16="http://schemas.microsoft.com/office/drawing/2014/main" id="{557D1D1C-CA3E-4138-AC19-76B9AFC2BA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5899" y="4369228"/>
                <a:ext cx="1053301" cy="307777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Obdélník 69">
                <a:extLst>
                  <a:ext uri="{FF2B5EF4-FFF2-40B4-BE49-F238E27FC236}">
                    <a16:creationId xmlns:a16="http://schemas.microsoft.com/office/drawing/2014/main" id="{BB38CCA7-E126-4F94-95C6-EB8FC1BA6949}"/>
                  </a:ext>
                </a:extLst>
              </p:cNvPr>
              <p:cNvSpPr/>
              <p:nvPr/>
            </p:nvSpPr>
            <p:spPr>
              <a:xfrm>
                <a:off x="10111665" y="472708"/>
                <a:ext cx="2029338" cy="8476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en-US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  <m:sup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en-US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den>
                      </m:f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0" name="Obdélník 69">
                <a:extLst>
                  <a:ext uri="{FF2B5EF4-FFF2-40B4-BE49-F238E27FC236}">
                    <a16:creationId xmlns:a16="http://schemas.microsoft.com/office/drawing/2014/main" id="{BB38CCA7-E126-4F94-95C6-EB8FC1BA69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1665" y="472708"/>
                <a:ext cx="2029338" cy="847604"/>
              </a:xfrm>
              <a:prstGeom prst="rect">
                <a:avLst/>
              </a:prstGeom>
              <a:blipFill>
                <a:blip r:embed="rId4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31B15D39-F613-4E56-8D9B-3D95F030B858}"/>
              </a:ext>
            </a:extLst>
          </p:cNvPr>
          <p:cNvCxnSpPr>
            <a:cxnSpLocks/>
            <a:stCxn id="26" idx="0"/>
            <a:endCxn id="70" idx="1"/>
          </p:cNvCxnSpPr>
          <p:nvPr/>
        </p:nvCxnSpPr>
        <p:spPr>
          <a:xfrm flipV="1">
            <a:off x="9845333" y="896510"/>
            <a:ext cx="266332" cy="162837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BA0D77E-E41C-4CC3-ADFB-740DDB0D1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87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34" grpId="0"/>
      <p:bldP spid="35" grpId="0" animBg="1"/>
      <p:bldP spid="36" grpId="0" animBg="1"/>
      <p:bldP spid="37" grpId="0"/>
      <p:bldP spid="38" grpId="0"/>
      <p:bldP spid="39" grpId="0"/>
      <p:bldP spid="41" grpId="0"/>
      <p:bldP spid="42" grpId="0"/>
      <p:bldP spid="45" grpId="0"/>
      <p:bldP spid="46" grpId="0"/>
      <p:bldP spid="47" grpId="0"/>
      <p:bldP spid="48" grpId="0"/>
      <p:bldP spid="49" grpId="0"/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9" grpId="0" animBg="1"/>
      <p:bldP spid="54" grpId="0"/>
      <p:bldP spid="55" grpId="0" animBg="1"/>
      <p:bldP spid="56" grpId="0"/>
      <p:bldP spid="57" grpId="0" animBg="1"/>
      <p:bldP spid="58" grpId="0"/>
      <p:bldP spid="59" grpId="0"/>
      <p:bldP spid="22" grpId="0" animBg="1"/>
      <p:bldP spid="23" grpId="0"/>
      <p:bldP spid="24" grpId="0"/>
      <p:bldP spid="26" grpId="0"/>
      <p:bldP spid="27" grpId="0"/>
      <p:bldP spid="28" grpId="0" animBg="1"/>
      <p:bldP spid="66" grpId="0"/>
      <p:bldP spid="67" grpId="0"/>
      <p:bldP spid="68" grpId="0"/>
      <p:bldP spid="69" grpId="0"/>
      <p:bldP spid="85" grpId="0"/>
      <p:bldP spid="86" grpId="0"/>
      <p:bldP spid="87" grpId="0"/>
      <p:bldP spid="88" grpId="0"/>
      <p:bldP spid="7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8FED21B4-38EC-40D3-8F26-CEC6AE83392A}"/>
                  </a:ext>
                </a:extLst>
              </p:cNvPr>
              <p:cNvSpPr/>
              <p:nvPr/>
            </p:nvSpPr>
            <p:spPr>
              <a:xfrm>
                <a:off x="1511494" y="90564"/>
                <a:ext cx="4469044" cy="30777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 lvl="0"/>
                <a:r>
                  <a:rPr lang="cs-CZ" sz="1400" b="1" dirty="0">
                    <a:solidFill>
                      <a:prstClr val="black"/>
                    </a:solidFill>
                  </a:rPr>
                  <a:t>a) tvar funkce relativní nabídky </a:t>
                </a:r>
                <a14:m>
                  <m:oMath xmlns:m="http://schemas.openxmlformats.org/officeDocument/2006/math">
                    <m:r>
                      <a:rPr lang="cs-CZ" sz="14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𝑹𝑺</m:t>
                    </m:r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a zakreslete ji do grafu</a:t>
                </a: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8FED21B4-38EC-40D3-8F26-CEC6AE8339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494" y="90564"/>
                <a:ext cx="4469044" cy="307777"/>
              </a:xfrm>
              <a:prstGeom prst="rect">
                <a:avLst/>
              </a:prstGeom>
              <a:blipFill>
                <a:blip r:embed="rId2"/>
                <a:stretch>
                  <a:fillRect l="-272" t="-1923" b="-173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B335E467-D93F-4D24-996C-FEE27D708AFC}"/>
                  </a:ext>
                </a:extLst>
              </p:cNvPr>
              <p:cNvSpPr txBox="1"/>
              <p:nvPr/>
            </p:nvSpPr>
            <p:spPr>
              <a:xfrm>
                <a:off x="1146794" y="151769"/>
                <a:ext cx="13946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b="1" dirty="0">
                    <a:solidFill>
                      <a:srgbClr val="FF0000"/>
                    </a:solidFill>
                  </a:rPr>
                  <a:t>3</a:t>
                </a:r>
                <a14:m>
                  <m:oMath xmlns:m="http://schemas.openxmlformats.org/officeDocument/2006/math">
                    <m:r>
                      <a:rPr lang="cs-CZ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cs-CZ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B335E467-D93F-4D24-996C-FEE27D708A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794" y="151769"/>
                <a:ext cx="139462" cy="215444"/>
              </a:xfrm>
              <a:prstGeom prst="rect">
                <a:avLst/>
              </a:prstGeom>
              <a:blipFill>
                <a:blip r:embed="rId3"/>
                <a:stretch>
                  <a:fillRect l="-78261" t="-25714" r="-43478" b="-514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23886F79-C0D3-4ED2-BD81-323A3AA34DFD}"/>
              </a:ext>
            </a:extLst>
          </p:cNvPr>
          <p:cNvCxnSpPr>
            <a:cxnSpLocks/>
          </p:cNvCxnSpPr>
          <p:nvPr/>
        </p:nvCxnSpPr>
        <p:spPr>
          <a:xfrm flipH="1">
            <a:off x="4018782" y="1771238"/>
            <a:ext cx="1151826" cy="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>
                <a:extLst>
                  <a:ext uri="{FF2B5EF4-FFF2-40B4-BE49-F238E27FC236}">
                    <a16:creationId xmlns:a16="http://schemas.microsoft.com/office/drawing/2014/main" id="{A33AC1F4-2427-4A85-9D81-7A99F1D6E6DA}"/>
                  </a:ext>
                </a:extLst>
              </p:cNvPr>
              <p:cNvSpPr/>
              <p:nvPr/>
            </p:nvSpPr>
            <p:spPr>
              <a:xfrm>
                <a:off x="3196547" y="617517"/>
                <a:ext cx="779188" cy="5308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1" name="Obdélník 30">
                <a:extLst>
                  <a:ext uri="{FF2B5EF4-FFF2-40B4-BE49-F238E27FC236}">
                    <a16:creationId xmlns:a16="http://schemas.microsoft.com/office/drawing/2014/main" id="{A33AC1F4-2427-4A85-9D81-7A99F1D6E6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6547" y="617517"/>
                <a:ext cx="779188" cy="5308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>
                <a:extLst>
                  <a:ext uri="{FF2B5EF4-FFF2-40B4-BE49-F238E27FC236}">
                    <a16:creationId xmlns:a16="http://schemas.microsoft.com/office/drawing/2014/main" id="{3F9918A7-C92B-4156-985A-B338BDE1AF30}"/>
                  </a:ext>
                </a:extLst>
              </p:cNvPr>
              <p:cNvSpPr txBox="1"/>
              <p:nvPr/>
            </p:nvSpPr>
            <p:spPr>
              <a:xfrm>
                <a:off x="5914179" y="2856156"/>
                <a:ext cx="14908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2" name="TextovéPole 31">
                <a:extLst>
                  <a:ext uri="{FF2B5EF4-FFF2-40B4-BE49-F238E27FC236}">
                    <a16:creationId xmlns:a16="http://schemas.microsoft.com/office/drawing/2014/main" id="{3F9918A7-C92B-4156-985A-B338BDE1AF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4179" y="2856156"/>
                <a:ext cx="149080" cy="215444"/>
              </a:xfrm>
              <a:prstGeom prst="rect">
                <a:avLst/>
              </a:prstGeom>
              <a:blipFill>
                <a:blip r:embed="rId5"/>
                <a:stretch>
                  <a:fillRect l="-28000" r="-28000" b="-228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Obdélník 33">
                <a:extLst>
                  <a:ext uri="{FF2B5EF4-FFF2-40B4-BE49-F238E27FC236}">
                    <a16:creationId xmlns:a16="http://schemas.microsoft.com/office/drawing/2014/main" id="{79922FD2-6E09-4B39-BEFB-19495B9D6610}"/>
                  </a:ext>
                </a:extLst>
              </p:cNvPr>
              <p:cNvSpPr/>
              <p:nvPr/>
            </p:nvSpPr>
            <p:spPr>
              <a:xfrm>
                <a:off x="2199765" y="1008706"/>
                <a:ext cx="5166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4" name="Obdélník 33">
                <a:extLst>
                  <a:ext uri="{FF2B5EF4-FFF2-40B4-BE49-F238E27FC236}">
                    <a16:creationId xmlns:a16="http://schemas.microsoft.com/office/drawing/2014/main" id="{79922FD2-6E09-4B39-BEFB-19495B9D66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765" y="1008706"/>
                <a:ext cx="51668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F1DB13CF-EA54-4870-9FC8-97A3763CB4DB}"/>
                  </a:ext>
                </a:extLst>
              </p:cNvPr>
              <p:cNvSpPr txBox="1"/>
              <p:nvPr/>
            </p:nvSpPr>
            <p:spPr>
              <a:xfrm>
                <a:off x="2384430" y="1922736"/>
                <a:ext cx="33201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F1DB13CF-EA54-4870-9FC8-97A3763CB4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4430" y="1922736"/>
                <a:ext cx="332014" cy="215444"/>
              </a:xfrm>
              <a:prstGeom prst="rect">
                <a:avLst/>
              </a:prstGeom>
              <a:blipFill>
                <a:blip r:embed="rId7"/>
                <a:stretch>
                  <a:fillRect l="-3636" r="-10909" b="-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55F93183-2B19-4F74-88C9-2A550182A3BD}"/>
                  </a:ext>
                </a:extLst>
              </p:cNvPr>
              <p:cNvSpPr/>
              <p:nvPr/>
            </p:nvSpPr>
            <p:spPr>
              <a:xfrm>
                <a:off x="3686639" y="1986943"/>
                <a:ext cx="33214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55F93183-2B19-4F74-88C9-2A550182A3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639" y="1986943"/>
                <a:ext cx="33214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329F726D-1006-40EA-AEBC-5FB812E17996}"/>
                  </a:ext>
                </a:extLst>
              </p:cNvPr>
              <p:cNvSpPr/>
              <p:nvPr/>
            </p:nvSpPr>
            <p:spPr>
              <a:xfrm>
                <a:off x="3686639" y="1247123"/>
                <a:ext cx="33214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329F726D-1006-40EA-AEBC-5FB812E179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639" y="1247123"/>
                <a:ext cx="33214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5FC36587-4828-46B0-8A82-D9278BE60692}"/>
                  </a:ext>
                </a:extLst>
              </p:cNvPr>
              <p:cNvSpPr/>
              <p:nvPr/>
            </p:nvSpPr>
            <p:spPr>
              <a:xfrm>
                <a:off x="1181877" y="996572"/>
                <a:ext cx="61388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5FC36587-4828-46B0-8A82-D9278BE606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877" y="996572"/>
                <a:ext cx="613886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>
                <a:extLst>
                  <a:ext uri="{FF2B5EF4-FFF2-40B4-BE49-F238E27FC236}">
                    <a16:creationId xmlns:a16="http://schemas.microsoft.com/office/drawing/2014/main" id="{3610FF52-C49C-4D1E-B50C-89C13B7610CC}"/>
                  </a:ext>
                </a:extLst>
              </p:cNvPr>
              <p:cNvSpPr/>
              <p:nvPr/>
            </p:nvSpPr>
            <p:spPr>
              <a:xfrm>
                <a:off x="1594311" y="914354"/>
                <a:ext cx="422936" cy="499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2" name="Obdélník 11">
                <a:extLst>
                  <a:ext uri="{FF2B5EF4-FFF2-40B4-BE49-F238E27FC236}">
                    <a16:creationId xmlns:a16="http://schemas.microsoft.com/office/drawing/2014/main" id="{3610FF52-C49C-4D1E-B50C-89C13B7610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4311" y="914354"/>
                <a:ext cx="422936" cy="49956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>
                <a:extLst>
                  <a:ext uri="{FF2B5EF4-FFF2-40B4-BE49-F238E27FC236}">
                    <a16:creationId xmlns:a16="http://schemas.microsoft.com/office/drawing/2014/main" id="{C92E4060-0CBE-461D-B0DF-CC878F001450}"/>
                  </a:ext>
                </a:extLst>
              </p:cNvPr>
              <p:cNvSpPr/>
              <p:nvPr/>
            </p:nvSpPr>
            <p:spPr>
              <a:xfrm>
                <a:off x="1841799" y="886246"/>
                <a:ext cx="516680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4" name="Obdélník 13">
                <a:extLst>
                  <a:ext uri="{FF2B5EF4-FFF2-40B4-BE49-F238E27FC236}">
                    <a16:creationId xmlns:a16="http://schemas.microsoft.com/office/drawing/2014/main" id="{C92E4060-0CBE-461D-B0DF-CC878F0014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1799" y="886246"/>
                <a:ext cx="516680" cy="495649"/>
              </a:xfrm>
              <a:prstGeom prst="rect">
                <a:avLst/>
              </a:prstGeom>
              <a:blipFill>
                <a:blip r:embed="rId12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>
                <a:extLst>
                  <a:ext uri="{FF2B5EF4-FFF2-40B4-BE49-F238E27FC236}">
                    <a16:creationId xmlns:a16="http://schemas.microsoft.com/office/drawing/2014/main" id="{FB81934A-0A6C-45BC-B4DE-8A64BABF90F0}"/>
                  </a:ext>
                </a:extLst>
              </p:cNvPr>
              <p:cNvSpPr/>
              <p:nvPr/>
            </p:nvSpPr>
            <p:spPr>
              <a:xfrm>
                <a:off x="1169118" y="1876570"/>
                <a:ext cx="62190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6" name="Obdélník 15">
                <a:extLst>
                  <a:ext uri="{FF2B5EF4-FFF2-40B4-BE49-F238E27FC236}">
                    <a16:creationId xmlns:a16="http://schemas.microsoft.com/office/drawing/2014/main" id="{FB81934A-0A6C-45BC-B4DE-8A64BABF90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9118" y="1876570"/>
                <a:ext cx="621902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>
                <a:extLst>
                  <a:ext uri="{FF2B5EF4-FFF2-40B4-BE49-F238E27FC236}">
                    <a16:creationId xmlns:a16="http://schemas.microsoft.com/office/drawing/2014/main" id="{05776693-F9AB-468A-B8D6-10ED1A55CB71}"/>
                  </a:ext>
                </a:extLst>
              </p:cNvPr>
              <p:cNvSpPr/>
              <p:nvPr/>
            </p:nvSpPr>
            <p:spPr>
              <a:xfrm>
                <a:off x="1580605" y="1728801"/>
                <a:ext cx="422936" cy="5567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8" name="Obdélník 17">
                <a:extLst>
                  <a:ext uri="{FF2B5EF4-FFF2-40B4-BE49-F238E27FC236}">
                    <a16:creationId xmlns:a16="http://schemas.microsoft.com/office/drawing/2014/main" id="{05776693-F9AB-468A-B8D6-10ED1A55CB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0605" y="1728801"/>
                <a:ext cx="422936" cy="55675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>
                <a:extLst>
                  <a:ext uri="{FF2B5EF4-FFF2-40B4-BE49-F238E27FC236}">
                    <a16:creationId xmlns:a16="http://schemas.microsoft.com/office/drawing/2014/main" id="{60010FFB-5730-488E-81B7-24B29CA4DC44}"/>
                  </a:ext>
                </a:extLst>
              </p:cNvPr>
              <p:cNvSpPr/>
              <p:nvPr/>
            </p:nvSpPr>
            <p:spPr>
              <a:xfrm>
                <a:off x="1820454" y="1756468"/>
                <a:ext cx="624081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0" name="Obdélník 19">
                <a:extLst>
                  <a:ext uri="{FF2B5EF4-FFF2-40B4-BE49-F238E27FC236}">
                    <a16:creationId xmlns:a16="http://schemas.microsoft.com/office/drawing/2014/main" id="{60010FFB-5730-488E-81B7-24B29CA4DC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0454" y="1756468"/>
                <a:ext cx="624081" cy="495649"/>
              </a:xfrm>
              <a:prstGeom prst="rect">
                <a:avLst/>
              </a:prstGeom>
              <a:blipFill>
                <a:blip r:embed="rId15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>
                <a:extLst>
                  <a:ext uri="{FF2B5EF4-FFF2-40B4-BE49-F238E27FC236}">
                    <a16:creationId xmlns:a16="http://schemas.microsoft.com/office/drawing/2014/main" id="{E7778A50-21AE-4009-AA7A-3E0257938903}"/>
                  </a:ext>
                </a:extLst>
              </p:cNvPr>
              <p:cNvSpPr/>
              <p:nvPr/>
            </p:nvSpPr>
            <p:spPr>
              <a:xfrm>
                <a:off x="3662870" y="1599642"/>
                <a:ext cx="33214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9" name="Obdélník 28">
                <a:extLst>
                  <a:ext uri="{FF2B5EF4-FFF2-40B4-BE49-F238E27FC236}">
                    <a16:creationId xmlns:a16="http://schemas.microsoft.com/office/drawing/2014/main" id="{E7778A50-21AE-4009-AA7A-3E02579389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870" y="1599642"/>
                <a:ext cx="332142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Skupina 7">
            <a:extLst>
              <a:ext uri="{FF2B5EF4-FFF2-40B4-BE49-F238E27FC236}">
                <a16:creationId xmlns:a16="http://schemas.microsoft.com/office/drawing/2014/main" id="{B0789C51-6A8F-453E-8690-B40B92CC38EA}"/>
              </a:ext>
            </a:extLst>
          </p:cNvPr>
          <p:cNvGrpSpPr/>
          <p:nvPr/>
        </p:nvGrpSpPr>
        <p:grpSpPr>
          <a:xfrm>
            <a:off x="4009795" y="641960"/>
            <a:ext cx="2192542" cy="2149052"/>
            <a:chOff x="7117080" y="502920"/>
            <a:chExt cx="3718560" cy="3771900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2BBA4614-8B2E-4245-B0FA-1D1D0CA82799}"/>
                </a:ext>
              </a:extLst>
            </p:cNvPr>
            <p:cNvCxnSpPr/>
            <p:nvPr/>
          </p:nvCxnSpPr>
          <p:spPr>
            <a:xfrm>
              <a:off x="7124700" y="502920"/>
              <a:ext cx="0" cy="37719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nice 6">
              <a:extLst>
                <a:ext uri="{FF2B5EF4-FFF2-40B4-BE49-F238E27FC236}">
                  <a16:creationId xmlns:a16="http://schemas.microsoft.com/office/drawing/2014/main" id="{FDB290A3-FCDD-42CD-872F-E6BD8939BF86}"/>
                </a:ext>
              </a:extLst>
            </p:cNvPr>
            <p:cNvCxnSpPr/>
            <p:nvPr/>
          </p:nvCxnSpPr>
          <p:spPr>
            <a:xfrm>
              <a:off x="7117080" y="4274820"/>
              <a:ext cx="371856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9A8D5B9B-523B-4F46-BC28-C1BF6290354D}"/>
              </a:ext>
            </a:extLst>
          </p:cNvPr>
          <p:cNvCxnSpPr>
            <a:cxnSpLocks/>
          </p:cNvCxnSpPr>
          <p:nvPr/>
        </p:nvCxnSpPr>
        <p:spPr>
          <a:xfrm>
            <a:off x="5170608" y="1756468"/>
            <a:ext cx="1" cy="1034544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>
            <a:extLst>
              <a:ext uri="{FF2B5EF4-FFF2-40B4-BE49-F238E27FC236}">
                <a16:creationId xmlns:a16="http://schemas.microsoft.com/office/drawing/2014/main" id="{9ACD6ACB-1D61-40CB-BA2F-E4A124034694}"/>
              </a:ext>
            </a:extLst>
          </p:cNvPr>
          <p:cNvCxnSpPr/>
          <p:nvPr/>
        </p:nvCxnSpPr>
        <p:spPr>
          <a:xfrm flipH="1">
            <a:off x="4018782" y="1432116"/>
            <a:ext cx="1156320" cy="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BF5CC6C8-F7E8-4AF4-8109-81CBE4F8951C}"/>
              </a:ext>
            </a:extLst>
          </p:cNvPr>
          <p:cNvCxnSpPr>
            <a:cxnSpLocks/>
          </p:cNvCxnSpPr>
          <p:nvPr/>
        </p:nvCxnSpPr>
        <p:spPr>
          <a:xfrm>
            <a:off x="4427037" y="967168"/>
            <a:ext cx="1487142" cy="16081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>
                <a:extLst>
                  <a:ext uri="{FF2B5EF4-FFF2-40B4-BE49-F238E27FC236}">
                    <a16:creationId xmlns:a16="http://schemas.microsoft.com/office/drawing/2014/main" id="{F5DA7A6D-4713-4B84-82D1-7D69A1E8EC30}"/>
                  </a:ext>
                </a:extLst>
              </p:cNvPr>
              <p:cNvSpPr/>
              <p:nvPr/>
            </p:nvSpPr>
            <p:spPr>
              <a:xfrm>
                <a:off x="4863729" y="2856156"/>
                <a:ext cx="61375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𝟑𝟐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2" name="Obdélník 21">
                <a:extLst>
                  <a:ext uri="{FF2B5EF4-FFF2-40B4-BE49-F238E27FC236}">
                    <a16:creationId xmlns:a16="http://schemas.microsoft.com/office/drawing/2014/main" id="{F5DA7A6D-4713-4B84-82D1-7D69A1E8EC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3729" y="2856156"/>
                <a:ext cx="613758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délník 22">
                <a:extLst>
                  <a:ext uri="{FF2B5EF4-FFF2-40B4-BE49-F238E27FC236}">
                    <a16:creationId xmlns:a16="http://schemas.microsoft.com/office/drawing/2014/main" id="{7FD1EE6C-9BF5-42B4-98AD-2750AE3A36B7}"/>
                  </a:ext>
                </a:extLst>
              </p:cNvPr>
              <p:cNvSpPr/>
              <p:nvPr/>
            </p:nvSpPr>
            <p:spPr>
              <a:xfrm>
                <a:off x="5749354" y="2140831"/>
                <a:ext cx="172239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𝑹𝑫</m:t>
                    </m:r>
                    <m:r>
                      <a:rPr lang="cs-CZ" sz="1400" b="1" i="0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cs-CZ" sz="1400" b="1" dirty="0"/>
                  <a:t> </a:t>
                </a:r>
                <a14:m>
                  <m:oMath xmlns:m="http://schemas.openxmlformats.org/officeDocument/2006/math">
                    <m:r>
                      <a:rPr lang="cs-CZ" sz="1400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cs-CZ" sz="1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>
                        <a:latin typeface="Cambria Math" panose="02040503050406030204" pitchFamily="18" charset="0"/>
                      </a:rPr>
                      <m:t>𝟑𝟔</m:t>
                    </m:r>
                    <m:r>
                      <a:rPr lang="cs-CZ" sz="1400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sz="1400" b="1" i="1">
                        <a:latin typeface="Cambria Math" panose="02040503050406030204" pitchFamily="18" charset="0"/>
                      </a:rPr>
                      <m:t>𝟏𝟎𝟎</m:t>
                    </m:r>
                    <m:r>
                      <a:rPr lang="cs-CZ" sz="1400" b="1" i="1">
                        <a:latin typeface="Cambria Math" panose="02040503050406030204" pitchFamily="18" charset="0"/>
                      </a:rPr>
                      <m:t>𝒒</m:t>
                    </m:r>
                  </m:oMath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23" name="Obdélník 22">
                <a:extLst>
                  <a:ext uri="{FF2B5EF4-FFF2-40B4-BE49-F238E27FC236}">
                    <a16:creationId xmlns:a16="http://schemas.microsoft.com/office/drawing/2014/main" id="{7FD1EE6C-9BF5-42B4-98AD-2750AE3A36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354" y="2140831"/>
                <a:ext cx="1722395" cy="307777"/>
              </a:xfrm>
              <a:prstGeom prst="rect">
                <a:avLst/>
              </a:prstGeom>
              <a:blipFill>
                <a:blip r:embed="rId1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Řečová bublina: obdélníkový bublinový popisek 35">
            <a:extLst>
              <a:ext uri="{FF2B5EF4-FFF2-40B4-BE49-F238E27FC236}">
                <a16:creationId xmlns:a16="http://schemas.microsoft.com/office/drawing/2014/main" id="{01B3D40B-1214-4E29-88D9-CF488F6F933B}"/>
              </a:ext>
            </a:extLst>
          </p:cNvPr>
          <p:cNvSpPr/>
          <p:nvPr/>
        </p:nvSpPr>
        <p:spPr>
          <a:xfrm>
            <a:off x="7091254" y="90564"/>
            <a:ext cx="2491026" cy="1112948"/>
          </a:xfrm>
          <a:prstGeom prst="wedgeRectCallout">
            <a:avLst>
              <a:gd name="adj1" fmla="val -98223"/>
              <a:gd name="adj2" fmla="val 126256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400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>
                <a:extLst>
                  <a:ext uri="{FF2B5EF4-FFF2-40B4-BE49-F238E27FC236}">
                    <a16:creationId xmlns:a16="http://schemas.microsoft.com/office/drawing/2014/main" id="{545F3024-2B90-4F68-B347-253EEECA8794}"/>
                  </a:ext>
                </a:extLst>
              </p:cNvPr>
              <p:cNvSpPr txBox="1"/>
              <p:nvPr/>
            </p:nvSpPr>
            <p:spPr>
              <a:xfrm>
                <a:off x="7070738" y="563762"/>
                <a:ext cx="151035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 smtClean="0">
                          <a:latin typeface="Cambria Math" panose="02040503050406030204" pitchFamily="18" charset="0"/>
                        </a:rPr>
                        <m:t>𝒑𝒓𝒐𝒃</m:t>
                      </m:r>
                      <m:r>
                        <a:rPr lang="cs-CZ" sz="1400" b="1" i="1" dirty="0" smtClean="0">
                          <a:latin typeface="Cambria Math" panose="02040503050406030204" pitchFamily="18" charset="0"/>
                        </a:rPr>
                        <m:t>í</m:t>
                      </m:r>
                      <m:r>
                        <a:rPr lang="cs-CZ" sz="1400" b="1" i="1" dirty="0" smtClean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cs-CZ" sz="1400" b="1" i="1" dirty="0" smtClean="0">
                          <a:latin typeface="Cambria Math" panose="02040503050406030204" pitchFamily="18" charset="0"/>
                        </a:rPr>
                        <m:t>á </m:t>
                      </m:r>
                      <m:r>
                        <a:rPr lang="cs-CZ" sz="1400" b="1" i="1" dirty="0" smtClean="0">
                          <a:latin typeface="Cambria Math" panose="02040503050406030204" pitchFamily="18" charset="0"/>
                        </a:rPr>
                        <m:t>𝒔𝒎</m:t>
                      </m:r>
                      <m:r>
                        <a:rPr lang="cs-CZ" sz="1400" b="1" i="1" dirty="0" smtClean="0">
                          <a:latin typeface="Cambria Math" panose="02040503050406030204" pitchFamily="18" charset="0"/>
                        </a:rPr>
                        <m:t>ě</m:t>
                      </m:r>
                      <m:r>
                        <a:rPr lang="cs-CZ" sz="1400" b="1" i="1" dirty="0" smtClean="0">
                          <a:latin typeface="Cambria Math" panose="02040503050406030204" pitchFamily="18" charset="0"/>
                        </a:rPr>
                        <m:t>𝒏𝒂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42" name="TextovéPole 41">
                <a:extLst>
                  <a:ext uri="{FF2B5EF4-FFF2-40B4-BE49-F238E27FC236}">
                    <a16:creationId xmlns:a16="http://schemas.microsoft.com/office/drawing/2014/main" id="{545F3024-2B90-4F68-B347-253EEECA87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0738" y="563762"/>
                <a:ext cx="1510350" cy="307777"/>
              </a:xfrm>
              <a:prstGeom prst="rect">
                <a:avLst/>
              </a:prstGeom>
              <a:blipFill>
                <a:blip r:embed="rId19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Obdélník 42">
                <a:extLst>
                  <a:ext uri="{FF2B5EF4-FFF2-40B4-BE49-F238E27FC236}">
                    <a16:creationId xmlns:a16="http://schemas.microsoft.com/office/drawing/2014/main" id="{4A14149E-D7B4-4CA0-9CB7-9815C84C8CF0}"/>
                  </a:ext>
                </a:extLst>
              </p:cNvPr>
              <p:cNvSpPr/>
              <p:nvPr/>
            </p:nvSpPr>
            <p:spPr>
              <a:xfrm>
                <a:off x="7070738" y="90849"/>
                <a:ext cx="67717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43" name="Obdélník 42">
                <a:extLst>
                  <a:ext uri="{FF2B5EF4-FFF2-40B4-BE49-F238E27FC236}">
                    <a16:creationId xmlns:a16="http://schemas.microsoft.com/office/drawing/2014/main" id="{4A14149E-D7B4-4CA0-9CB7-9815C84C8C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0738" y="90849"/>
                <a:ext cx="677172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Obdélník 43">
                <a:extLst>
                  <a:ext uri="{FF2B5EF4-FFF2-40B4-BE49-F238E27FC236}">
                    <a16:creationId xmlns:a16="http://schemas.microsoft.com/office/drawing/2014/main" id="{B667A74C-EAE6-4E63-B7E6-ECEE6DE8315E}"/>
                  </a:ext>
                </a:extLst>
              </p:cNvPr>
              <p:cNvSpPr/>
              <p:nvPr/>
            </p:nvSpPr>
            <p:spPr>
              <a:xfrm>
                <a:off x="7039418" y="321146"/>
                <a:ext cx="241521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𝒍𝒆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ž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𝒊𝒏𝒕𝒆𝒓𝒗𝒂𝒍𝒖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44" name="Obdélník 43">
                <a:extLst>
                  <a:ext uri="{FF2B5EF4-FFF2-40B4-BE49-F238E27FC236}">
                    <a16:creationId xmlns:a16="http://schemas.microsoft.com/office/drawing/2014/main" id="{B667A74C-EAE6-4E63-B7E6-ECEE6DE831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9418" y="321146"/>
                <a:ext cx="2415213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Obdélník 49">
                <a:extLst>
                  <a:ext uri="{FF2B5EF4-FFF2-40B4-BE49-F238E27FC236}">
                    <a16:creationId xmlns:a16="http://schemas.microsoft.com/office/drawing/2014/main" id="{2ACB97E3-C44F-4F88-B47B-4CA2487C2D8E}"/>
                  </a:ext>
                </a:extLst>
              </p:cNvPr>
              <p:cNvSpPr/>
              <p:nvPr/>
            </p:nvSpPr>
            <p:spPr>
              <a:xfrm>
                <a:off x="5870067" y="1124339"/>
                <a:ext cx="45236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𝑹𝑺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0" name="Obdélník 49">
                <a:extLst>
                  <a:ext uri="{FF2B5EF4-FFF2-40B4-BE49-F238E27FC236}">
                    <a16:creationId xmlns:a16="http://schemas.microsoft.com/office/drawing/2014/main" id="{2ACB97E3-C44F-4F88-B47B-4CA2487C2D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0067" y="1124339"/>
                <a:ext cx="452367" cy="30777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Obdélník 57">
                <a:extLst>
                  <a:ext uri="{FF2B5EF4-FFF2-40B4-BE49-F238E27FC236}">
                    <a16:creationId xmlns:a16="http://schemas.microsoft.com/office/drawing/2014/main" id="{2C9D4077-753D-44EE-94E8-5C6701B3A5E1}"/>
                  </a:ext>
                </a:extLst>
              </p:cNvPr>
              <p:cNvSpPr/>
              <p:nvPr/>
            </p:nvSpPr>
            <p:spPr>
              <a:xfrm>
                <a:off x="3852709" y="3385927"/>
                <a:ext cx="7288589" cy="30777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cs-CZ" sz="1400" b="1" dirty="0"/>
                  <a:t>Zjistěte totéž jako v příkladu ad 4),  jestliže se relativní poptávka (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𝑹𝑫</m:t>
                    </m:r>
                  </m:oMath>
                </a14:m>
                <a:r>
                  <a:rPr lang="cs-CZ" sz="1400" b="1" dirty="0"/>
                  <a:t>) změní na </a:t>
                </a:r>
                <a14:m>
                  <m:oMath xmlns:m="http://schemas.openxmlformats.org/officeDocument/2006/math"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𝟑𝟒</m:t>
                    </m:r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𝟏𝟎𝟎</m:t>
                    </m:r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𝒒</m:t>
                    </m:r>
                  </m:oMath>
                </a14:m>
                <a:r>
                  <a:rPr lang="cs-CZ" sz="1400" b="1" dirty="0"/>
                  <a:t>.</a:t>
                </a:r>
              </a:p>
            </p:txBody>
          </p:sp>
        </mc:Choice>
        <mc:Fallback xmlns="">
          <p:sp>
            <p:nvSpPr>
              <p:cNvPr id="58" name="Obdélník 57">
                <a:extLst>
                  <a:ext uri="{FF2B5EF4-FFF2-40B4-BE49-F238E27FC236}">
                    <a16:creationId xmlns:a16="http://schemas.microsoft.com/office/drawing/2014/main" id="{2C9D4077-753D-44EE-94E8-5C6701B3A5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709" y="3385927"/>
                <a:ext cx="7288589" cy="307777"/>
              </a:xfrm>
              <a:prstGeom prst="rect">
                <a:avLst/>
              </a:prstGeom>
              <a:blipFill>
                <a:blip r:embed="rId23"/>
                <a:stretch>
                  <a:fillRect l="-167" b="-169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Obdélník 58">
            <a:extLst>
              <a:ext uri="{FF2B5EF4-FFF2-40B4-BE49-F238E27FC236}">
                <a16:creationId xmlns:a16="http://schemas.microsoft.com/office/drawing/2014/main" id="{99E136AA-D24D-40A8-83A7-F66FDEB1A6AD}"/>
              </a:ext>
            </a:extLst>
          </p:cNvPr>
          <p:cNvSpPr/>
          <p:nvPr/>
        </p:nvSpPr>
        <p:spPr>
          <a:xfrm>
            <a:off x="1093460" y="3385927"/>
            <a:ext cx="2746329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400" b="1" dirty="0"/>
              <a:t>St. 5</a:t>
            </a:r>
            <a:r>
              <a:rPr lang="cs-CZ" sz="1400" b="1" dirty="0"/>
              <a:t>6</a:t>
            </a:r>
            <a:r>
              <a:rPr lang="en-US" sz="1400" b="1" dirty="0"/>
              <a:t>./</a:t>
            </a:r>
            <a:r>
              <a:rPr lang="cs-CZ" sz="1400" b="1" dirty="0"/>
              <a:t>2.6.</a:t>
            </a:r>
            <a:r>
              <a:rPr lang="en-US" sz="1400" b="1" dirty="0"/>
              <a:t> </a:t>
            </a:r>
            <a:r>
              <a:rPr lang="cs-CZ" sz="1400" b="1" dirty="0"/>
              <a:t>Příklady k řešení</a:t>
            </a:r>
            <a:r>
              <a:rPr lang="en-US" sz="1400" b="1" dirty="0"/>
              <a:t>/</a:t>
            </a:r>
            <a:r>
              <a:rPr lang="cs-CZ" sz="1400" b="1" dirty="0"/>
              <a:t>č.p.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Obdélník 59">
                <a:extLst>
                  <a:ext uri="{FF2B5EF4-FFF2-40B4-BE49-F238E27FC236}">
                    <a16:creationId xmlns:a16="http://schemas.microsoft.com/office/drawing/2014/main" id="{EC29499C-FFD5-43BA-AE1C-7E728F0AB434}"/>
                  </a:ext>
                </a:extLst>
              </p:cNvPr>
              <p:cNvSpPr/>
              <p:nvPr/>
            </p:nvSpPr>
            <p:spPr>
              <a:xfrm>
                <a:off x="1273342" y="3900487"/>
                <a:ext cx="53251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𝑹𝑫</m:t>
                      </m:r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0" name="Obdélník 59">
                <a:extLst>
                  <a:ext uri="{FF2B5EF4-FFF2-40B4-BE49-F238E27FC236}">
                    <a16:creationId xmlns:a16="http://schemas.microsoft.com/office/drawing/2014/main" id="{EC29499C-FFD5-43BA-AE1C-7E728F0AB4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3342" y="3900487"/>
                <a:ext cx="532517" cy="30777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Obdélník 60">
                <a:extLst>
                  <a:ext uri="{FF2B5EF4-FFF2-40B4-BE49-F238E27FC236}">
                    <a16:creationId xmlns:a16="http://schemas.microsoft.com/office/drawing/2014/main" id="{CE8A7029-9354-4200-B5C3-088AA417914B}"/>
                  </a:ext>
                </a:extLst>
              </p:cNvPr>
              <p:cNvSpPr/>
              <p:nvPr/>
            </p:nvSpPr>
            <p:spPr>
              <a:xfrm>
                <a:off x="1662070" y="3898830"/>
                <a:ext cx="143020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𝟑𝟒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1" name="Obdélník 60">
                <a:extLst>
                  <a:ext uri="{FF2B5EF4-FFF2-40B4-BE49-F238E27FC236}">
                    <a16:creationId xmlns:a16="http://schemas.microsoft.com/office/drawing/2014/main" id="{CE8A7029-9354-4200-B5C3-088AA41791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2070" y="3898830"/>
                <a:ext cx="1430200" cy="307777"/>
              </a:xfrm>
              <a:prstGeom prst="rect">
                <a:avLst/>
              </a:prstGeom>
              <a:blipFill>
                <a:blip r:embed="rId25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ovéPole 61">
                <a:extLst>
                  <a:ext uri="{FF2B5EF4-FFF2-40B4-BE49-F238E27FC236}">
                    <a16:creationId xmlns:a16="http://schemas.microsoft.com/office/drawing/2014/main" id="{83343277-5707-4871-BC04-DE496B384BD9}"/>
                  </a:ext>
                </a:extLst>
              </p:cNvPr>
              <p:cNvSpPr txBox="1"/>
              <p:nvPr/>
            </p:nvSpPr>
            <p:spPr>
              <a:xfrm>
                <a:off x="1363766" y="4214107"/>
                <a:ext cx="7725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𝟑𝟐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62" name="TextovéPole 61">
                <a:extLst>
                  <a:ext uri="{FF2B5EF4-FFF2-40B4-BE49-F238E27FC236}">
                    <a16:creationId xmlns:a16="http://schemas.microsoft.com/office/drawing/2014/main" id="{83343277-5707-4871-BC04-DE496B384B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3766" y="4214107"/>
                <a:ext cx="772519" cy="215444"/>
              </a:xfrm>
              <a:prstGeom prst="rect">
                <a:avLst/>
              </a:prstGeom>
              <a:blipFill>
                <a:blip r:embed="rId26"/>
                <a:stretch>
                  <a:fillRect l="-5556" r="-4762" b="-222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Pravá složená závorka 62">
            <a:extLst>
              <a:ext uri="{FF2B5EF4-FFF2-40B4-BE49-F238E27FC236}">
                <a16:creationId xmlns:a16="http://schemas.microsoft.com/office/drawing/2014/main" id="{D4FC5326-947D-4A75-A0F4-4244A3C3CE59}"/>
              </a:ext>
            </a:extLst>
          </p:cNvPr>
          <p:cNvSpPr/>
          <p:nvPr/>
        </p:nvSpPr>
        <p:spPr>
          <a:xfrm rot="5400000">
            <a:off x="2064298" y="3738454"/>
            <a:ext cx="156718" cy="1557783"/>
          </a:xfrm>
          <a:prstGeom prst="rightBrace">
            <a:avLst>
              <a:gd name="adj1" fmla="val 138369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Obdélník 63">
                <a:extLst>
                  <a:ext uri="{FF2B5EF4-FFF2-40B4-BE49-F238E27FC236}">
                    <a16:creationId xmlns:a16="http://schemas.microsoft.com/office/drawing/2014/main" id="{104CD429-5EEA-4096-BF1F-5EE7996721F5}"/>
                  </a:ext>
                </a:extLst>
              </p:cNvPr>
              <p:cNvSpPr/>
              <p:nvPr/>
            </p:nvSpPr>
            <p:spPr>
              <a:xfrm>
                <a:off x="1181877" y="4672538"/>
                <a:ext cx="218309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𝟑𝟒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𝟑𝟐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4" name="Obdélník 63">
                <a:extLst>
                  <a:ext uri="{FF2B5EF4-FFF2-40B4-BE49-F238E27FC236}">
                    <a16:creationId xmlns:a16="http://schemas.microsoft.com/office/drawing/2014/main" id="{104CD429-5EEA-4096-BF1F-5EE7996721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877" y="4672538"/>
                <a:ext cx="2183098" cy="307777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Přímá spojnice 64">
            <a:extLst>
              <a:ext uri="{FF2B5EF4-FFF2-40B4-BE49-F238E27FC236}">
                <a16:creationId xmlns:a16="http://schemas.microsoft.com/office/drawing/2014/main" id="{AB8E4AC9-4209-4BFE-B0DF-0A5EBEAAE625}"/>
              </a:ext>
            </a:extLst>
          </p:cNvPr>
          <p:cNvCxnSpPr>
            <a:cxnSpLocks/>
          </p:cNvCxnSpPr>
          <p:nvPr/>
        </p:nvCxnSpPr>
        <p:spPr>
          <a:xfrm flipH="1">
            <a:off x="4997187" y="5754853"/>
            <a:ext cx="1151826" cy="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Obdélník 65">
                <a:extLst>
                  <a:ext uri="{FF2B5EF4-FFF2-40B4-BE49-F238E27FC236}">
                    <a16:creationId xmlns:a16="http://schemas.microsoft.com/office/drawing/2014/main" id="{8ECEADB6-F6B3-4703-9C65-4C8DC5BAB23E}"/>
                  </a:ext>
                </a:extLst>
              </p:cNvPr>
              <p:cNvSpPr/>
              <p:nvPr/>
            </p:nvSpPr>
            <p:spPr>
              <a:xfrm>
                <a:off x="4153740" y="3923762"/>
                <a:ext cx="779188" cy="5308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66" name="Obdélník 65">
                <a:extLst>
                  <a:ext uri="{FF2B5EF4-FFF2-40B4-BE49-F238E27FC236}">
                    <a16:creationId xmlns:a16="http://schemas.microsoft.com/office/drawing/2014/main" id="{8ECEADB6-F6B3-4703-9C65-4C8DC5BAB2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740" y="3923762"/>
                <a:ext cx="779188" cy="530851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ovéPole 66">
                <a:extLst>
                  <a:ext uri="{FF2B5EF4-FFF2-40B4-BE49-F238E27FC236}">
                    <a16:creationId xmlns:a16="http://schemas.microsoft.com/office/drawing/2014/main" id="{8494BAD1-70E4-470F-86A6-96A44E2D5F82}"/>
                  </a:ext>
                </a:extLst>
              </p:cNvPr>
              <p:cNvSpPr txBox="1"/>
              <p:nvPr/>
            </p:nvSpPr>
            <p:spPr>
              <a:xfrm>
                <a:off x="6871372" y="6162401"/>
                <a:ext cx="14908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67" name="TextovéPole 66">
                <a:extLst>
                  <a:ext uri="{FF2B5EF4-FFF2-40B4-BE49-F238E27FC236}">
                    <a16:creationId xmlns:a16="http://schemas.microsoft.com/office/drawing/2014/main" id="{8494BAD1-70E4-470F-86A6-96A44E2D5F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1372" y="6162401"/>
                <a:ext cx="149080" cy="215444"/>
              </a:xfrm>
              <a:prstGeom prst="rect">
                <a:avLst/>
              </a:prstGeom>
              <a:blipFill>
                <a:blip r:embed="rId5"/>
                <a:stretch>
                  <a:fillRect l="-28000" r="-28000" b="-228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Obdélník 67">
                <a:extLst>
                  <a:ext uri="{FF2B5EF4-FFF2-40B4-BE49-F238E27FC236}">
                    <a16:creationId xmlns:a16="http://schemas.microsoft.com/office/drawing/2014/main" id="{EB092311-4606-446C-8CCA-0587197651F6}"/>
                  </a:ext>
                </a:extLst>
              </p:cNvPr>
              <p:cNvSpPr/>
              <p:nvPr/>
            </p:nvSpPr>
            <p:spPr>
              <a:xfrm>
                <a:off x="4643832" y="5293188"/>
                <a:ext cx="33214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68" name="Obdélník 67">
                <a:extLst>
                  <a:ext uri="{FF2B5EF4-FFF2-40B4-BE49-F238E27FC236}">
                    <a16:creationId xmlns:a16="http://schemas.microsoft.com/office/drawing/2014/main" id="{EB092311-4606-446C-8CCA-0587197651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832" y="5293188"/>
                <a:ext cx="332142" cy="307777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Obdélník 68">
                <a:extLst>
                  <a:ext uri="{FF2B5EF4-FFF2-40B4-BE49-F238E27FC236}">
                    <a16:creationId xmlns:a16="http://schemas.microsoft.com/office/drawing/2014/main" id="{4CC32B81-07C5-48F8-903D-B7E2A0C676A0}"/>
                  </a:ext>
                </a:extLst>
              </p:cNvPr>
              <p:cNvSpPr/>
              <p:nvPr/>
            </p:nvSpPr>
            <p:spPr>
              <a:xfrm>
                <a:off x="4643832" y="4553368"/>
                <a:ext cx="33214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69" name="Obdélník 68">
                <a:extLst>
                  <a:ext uri="{FF2B5EF4-FFF2-40B4-BE49-F238E27FC236}">
                    <a16:creationId xmlns:a16="http://schemas.microsoft.com/office/drawing/2014/main" id="{4CC32B81-07C5-48F8-903D-B7E2A0C676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832" y="4553368"/>
                <a:ext cx="33214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Obdélník 69">
                <a:extLst>
                  <a:ext uri="{FF2B5EF4-FFF2-40B4-BE49-F238E27FC236}">
                    <a16:creationId xmlns:a16="http://schemas.microsoft.com/office/drawing/2014/main" id="{96CB33A1-C7BA-4813-B393-C0B285951DBD}"/>
                  </a:ext>
                </a:extLst>
              </p:cNvPr>
              <p:cNvSpPr/>
              <p:nvPr/>
            </p:nvSpPr>
            <p:spPr>
              <a:xfrm>
                <a:off x="4626487" y="5580670"/>
                <a:ext cx="33214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70" name="Obdélník 69">
                <a:extLst>
                  <a:ext uri="{FF2B5EF4-FFF2-40B4-BE49-F238E27FC236}">
                    <a16:creationId xmlns:a16="http://schemas.microsoft.com/office/drawing/2014/main" id="{96CB33A1-C7BA-4813-B393-C0B285951D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487" y="5580670"/>
                <a:ext cx="332142" cy="307777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1" name="Skupina 70">
            <a:extLst>
              <a:ext uri="{FF2B5EF4-FFF2-40B4-BE49-F238E27FC236}">
                <a16:creationId xmlns:a16="http://schemas.microsoft.com/office/drawing/2014/main" id="{745A9E33-7262-4D9E-949B-4FE841178EE1}"/>
              </a:ext>
            </a:extLst>
          </p:cNvPr>
          <p:cNvGrpSpPr/>
          <p:nvPr/>
        </p:nvGrpSpPr>
        <p:grpSpPr>
          <a:xfrm>
            <a:off x="4966988" y="3948205"/>
            <a:ext cx="2192542" cy="2149052"/>
            <a:chOff x="7117080" y="502920"/>
            <a:chExt cx="3718560" cy="3771900"/>
          </a:xfrm>
        </p:grpSpPr>
        <p:cxnSp>
          <p:nvCxnSpPr>
            <p:cNvPr id="72" name="Přímá spojnice 71">
              <a:extLst>
                <a:ext uri="{FF2B5EF4-FFF2-40B4-BE49-F238E27FC236}">
                  <a16:creationId xmlns:a16="http://schemas.microsoft.com/office/drawing/2014/main" id="{5380F727-DC68-41A4-B9D5-8D5BDACCA195}"/>
                </a:ext>
              </a:extLst>
            </p:cNvPr>
            <p:cNvCxnSpPr/>
            <p:nvPr/>
          </p:nvCxnSpPr>
          <p:spPr>
            <a:xfrm>
              <a:off x="7124700" y="502920"/>
              <a:ext cx="0" cy="37719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Přímá spojnice 72">
              <a:extLst>
                <a:ext uri="{FF2B5EF4-FFF2-40B4-BE49-F238E27FC236}">
                  <a16:creationId xmlns:a16="http://schemas.microsoft.com/office/drawing/2014/main" id="{98C7A919-D336-40EF-892F-2D3111407E7F}"/>
                </a:ext>
              </a:extLst>
            </p:cNvPr>
            <p:cNvCxnSpPr/>
            <p:nvPr/>
          </p:nvCxnSpPr>
          <p:spPr>
            <a:xfrm>
              <a:off x="7117080" y="4274820"/>
              <a:ext cx="371856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Skupina 73">
            <a:extLst>
              <a:ext uri="{FF2B5EF4-FFF2-40B4-BE49-F238E27FC236}">
                <a16:creationId xmlns:a16="http://schemas.microsoft.com/office/drawing/2014/main" id="{BB3F57F4-8B46-4E0C-895F-8AFD32E041B3}"/>
              </a:ext>
            </a:extLst>
          </p:cNvPr>
          <p:cNvGrpSpPr/>
          <p:nvPr/>
        </p:nvGrpSpPr>
        <p:grpSpPr>
          <a:xfrm>
            <a:off x="4971481" y="4738361"/>
            <a:ext cx="2313812" cy="733717"/>
            <a:chOff x="3072248" y="1819801"/>
            <a:chExt cx="3023752" cy="1066756"/>
          </a:xfrm>
        </p:grpSpPr>
        <p:cxnSp>
          <p:nvCxnSpPr>
            <p:cNvPr id="75" name="Přímá spojnice 74">
              <a:extLst>
                <a:ext uri="{FF2B5EF4-FFF2-40B4-BE49-F238E27FC236}">
                  <a16:creationId xmlns:a16="http://schemas.microsoft.com/office/drawing/2014/main" id="{C0649981-6A8E-4929-B1DA-0358A729917E}"/>
                </a:ext>
              </a:extLst>
            </p:cNvPr>
            <p:cNvCxnSpPr>
              <a:cxnSpLocks/>
            </p:cNvCxnSpPr>
            <p:nvPr/>
          </p:nvCxnSpPr>
          <p:spPr>
            <a:xfrm>
              <a:off x="3072248" y="2886556"/>
              <a:ext cx="151111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Přímá spojnice 75">
              <a:extLst>
                <a:ext uri="{FF2B5EF4-FFF2-40B4-BE49-F238E27FC236}">
                  <a16:creationId xmlns:a16="http://schemas.microsoft.com/office/drawing/2014/main" id="{78405F82-6982-482E-BB0A-1EE284067E5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83360" y="1819801"/>
              <a:ext cx="0" cy="10667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Přímá spojnice 76">
              <a:extLst>
                <a:ext uri="{FF2B5EF4-FFF2-40B4-BE49-F238E27FC236}">
                  <a16:creationId xmlns:a16="http://schemas.microsoft.com/office/drawing/2014/main" id="{1B4643AA-DA13-46E9-9E87-D5E9F6128ACE}"/>
                </a:ext>
              </a:extLst>
            </p:cNvPr>
            <p:cNvCxnSpPr>
              <a:cxnSpLocks/>
            </p:cNvCxnSpPr>
            <p:nvPr/>
          </p:nvCxnSpPr>
          <p:spPr>
            <a:xfrm>
              <a:off x="4583360" y="1819801"/>
              <a:ext cx="151264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Přímá spojnice 77">
            <a:extLst>
              <a:ext uri="{FF2B5EF4-FFF2-40B4-BE49-F238E27FC236}">
                <a16:creationId xmlns:a16="http://schemas.microsoft.com/office/drawing/2014/main" id="{752C4646-B605-41E9-B7F6-7DA7C73BAA0D}"/>
              </a:ext>
            </a:extLst>
          </p:cNvPr>
          <p:cNvCxnSpPr/>
          <p:nvPr/>
        </p:nvCxnSpPr>
        <p:spPr>
          <a:xfrm>
            <a:off x="6127802" y="5472078"/>
            <a:ext cx="0" cy="625179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78">
            <a:extLst>
              <a:ext uri="{FF2B5EF4-FFF2-40B4-BE49-F238E27FC236}">
                <a16:creationId xmlns:a16="http://schemas.microsoft.com/office/drawing/2014/main" id="{F5F665A4-B690-4ABA-B02C-3A391D36576A}"/>
              </a:ext>
            </a:extLst>
          </p:cNvPr>
          <p:cNvCxnSpPr/>
          <p:nvPr/>
        </p:nvCxnSpPr>
        <p:spPr>
          <a:xfrm flipH="1">
            <a:off x="4975975" y="4738361"/>
            <a:ext cx="1156320" cy="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Obdélník 80">
                <a:extLst>
                  <a:ext uri="{FF2B5EF4-FFF2-40B4-BE49-F238E27FC236}">
                    <a16:creationId xmlns:a16="http://schemas.microsoft.com/office/drawing/2014/main" id="{9F3BD681-6AD6-4066-B912-E7F25E0793C0}"/>
                  </a:ext>
                </a:extLst>
              </p:cNvPr>
              <p:cNvSpPr/>
              <p:nvPr/>
            </p:nvSpPr>
            <p:spPr>
              <a:xfrm>
                <a:off x="5820922" y="6162401"/>
                <a:ext cx="61375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𝟑𝟐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1" name="Obdélník 80">
                <a:extLst>
                  <a:ext uri="{FF2B5EF4-FFF2-40B4-BE49-F238E27FC236}">
                    <a16:creationId xmlns:a16="http://schemas.microsoft.com/office/drawing/2014/main" id="{9F3BD681-6AD6-4066-B912-E7F25E0793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0922" y="6162401"/>
                <a:ext cx="613758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Obdélník 81">
                <a:extLst>
                  <a:ext uri="{FF2B5EF4-FFF2-40B4-BE49-F238E27FC236}">
                    <a16:creationId xmlns:a16="http://schemas.microsoft.com/office/drawing/2014/main" id="{25540B2B-B740-42FA-B5F6-7240F8C0BDEA}"/>
                  </a:ext>
                </a:extLst>
              </p:cNvPr>
              <p:cNvSpPr/>
              <p:nvPr/>
            </p:nvSpPr>
            <p:spPr>
              <a:xfrm>
                <a:off x="6322434" y="5625583"/>
                <a:ext cx="172239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𝑹𝑫</m:t>
                    </m:r>
                    <m:r>
                      <a:rPr lang="cs-CZ" sz="1400" b="1" i="0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cs-CZ" sz="1400" b="1" dirty="0"/>
                  <a:t> </a:t>
                </a:r>
                <a14:m>
                  <m:oMath xmlns:m="http://schemas.openxmlformats.org/officeDocument/2006/math">
                    <m:r>
                      <a:rPr lang="cs-CZ" sz="1400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cs-CZ" sz="1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>
                        <a:latin typeface="Cambria Math" panose="02040503050406030204" pitchFamily="18" charset="0"/>
                      </a:rPr>
                      <m:t>𝟑𝟒</m:t>
                    </m:r>
                    <m:r>
                      <a:rPr lang="cs-CZ" sz="1400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sz="1400" b="1" i="1">
                        <a:latin typeface="Cambria Math" panose="02040503050406030204" pitchFamily="18" charset="0"/>
                      </a:rPr>
                      <m:t>𝟏𝟎𝟎</m:t>
                    </m:r>
                    <m:r>
                      <a:rPr lang="cs-CZ" sz="1400" b="1" i="1">
                        <a:latin typeface="Cambria Math" panose="02040503050406030204" pitchFamily="18" charset="0"/>
                      </a:rPr>
                      <m:t>𝒒</m:t>
                    </m:r>
                  </m:oMath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82" name="Obdélník 81">
                <a:extLst>
                  <a:ext uri="{FF2B5EF4-FFF2-40B4-BE49-F238E27FC236}">
                    <a16:creationId xmlns:a16="http://schemas.microsoft.com/office/drawing/2014/main" id="{25540B2B-B740-42FA-B5F6-7240F8C0BD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2434" y="5625583"/>
                <a:ext cx="1722395" cy="307777"/>
              </a:xfrm>
              <a:prstGeom prst="rect">
                <a:avLst/>
              </a:prstGeom>
              <a:blipFill>
                <a:blip r:embed="rId31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Obdélník 82">
                <a:extLst>
                  <a:ext uri="{FF2B5EF4-FFF2-40B4-BE49-F238E27FC236}">
                    <a16:creationId xmlns:a16="http://schemas.microsoft.com/office/drawing/2014/main" id="{8DB7F146-F90D-4FF4-A427-9129F59E4CBC}"/>
                  </a:ext>
                </a:extLst>
              </p:cNvPr>
              <p:cNvSpPr/>
              <p:nvPr/>
            </p:nvSpPr>
            <p:spPr>
              <a:xfrm>
                <a:off x="6827260" y="4430584"/>
                <a:ext cx="45236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𝑹𝑺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3" name="Obdélník 82">
                <a:extLst>
                  <a:ext uri="{FF2B5EF4-FFF2-40B4-BE49-F238E27FC236}">
                    <a16:creationId xmlns:a16="http://schemas.microsoft.com/office/drawing/2014/main" id="{8DB7F146-F90D-4FF4-A427-9129F59E4C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260" y="4430584"/>
                <a:ext cx="452367" cy="307777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Řečová bublina: obdélníkový bublinový popisek 85">
            <a:extLst>
              <a:ext uri="{FF2B5EF4-FFF2-40B4-BE49-F238E27FC236}">
                <a16:creationId xmlns:a16="http://schemas.microsoft.com/office/drawing/2014/main" id="{7B90A33E-057B-41FB-8BA8-82DF66B0F675}"/>
              </a:ext>
            </a:extLst>
          </p:cNvPr>
          <p:cNvSpPr/>
          <p:nvPr/>
        </p:nvSpPr>
        <p:spPr>
          <a:xfrm>
            <a:off x="8801477" y="3826130"/>
            <a:ext cx="2491026" cy="1225711"/>
          </a:xfrm>
          <a:prstGeom prst="wedgeRectCallout">
            <a:avLst>
              <a:gd name="adj1" fmla="val -106635"/>
              <a:gd name="adj2" fmla="val 79561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400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ovéPole 86">
                <a:extLst>
                  <a:ext uri="{FF2B5EF4-FFF2-40B4-BE49-F238E27FC236}">
                    <a16:creationId xmlns:a16="http://schemas.microsoft.com/office/drawing/2014/main" id="{66FA21F0-9769-49B3-8CEC-39A03A795F53}"/>
                  </a:ext>
                </a:extLst>
              </p:cNvPr>
              <p:cNvSpPr txBox="1"/>
              <p:nvPr/>
            </p:nvSpPr>
            <p:spPr>
              <a:xfrm>
                <a:off x="8766297" y="4298339"/>
                <a:ext cx="17251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 smtClean="0">
                          <a:latin typeface="Cambria Math" panose="02040503050406030204" pitchFamily="18" charset="0"/>
                        </a:rPr>
                        <m:t>𝒏𝒆𝒑𝒓𝒐𝒃</m:t>
                      </m:r>
                      <m:r>
                        <a:rPr lang="cs-CZ" sz="1400" b="1" i="1" dirty="0" smtClean="0">
                          <a:latin typeface="Cambria Math" panose="02040503050406030204" pitchFamily="18" charset="0"/>
                        </a:rPr>
                        <m:t>í</m:t>
                      </m:r>
                      <m:r>
                        <a:rPr lang="cs-CZ" sz="1400" b="1" i="1" dirty="0" smtClean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cs-CZ" sz="1400" b="1" i="1" dirty="0" smtClean="0">
                          <a:latin typeface="Cambria Math" panose="02040503050406030204" pitchFamily="18" charset="0"/>
                        </a:rPr>
                        <m:t>á </m:t>
                      </m:r>
                      <m:r>
                        <a:rPr lang="cs-CZ" sz="1400" b="1" i="1" dirty="0" smtClean="0">
                          <a:latin typeface="Cambria Math" panose="02040503050406030204" pitchFamily="18" charset="0"/>
                        </a:rPr>
                        <m:t>𝒔𝒎</m:t>
                      </m:r>
                      <m:r>
                        <a:rPr lang="cs-CZ" sz="1400" b="1" i="1" dirty="0" smtClean="0">
                          <a:latin typeface="Cambria Math" panose="02040503050406030204" pitchFamily="18" charset="0"/>
                        </a:rPr>
                        <m:t>ě</m:t>
                      </m:r>
                      <m:r>
                        <a:rPr lang="cs-CZ" sz="1400" b="1" i="1" dirty="0" smtClean="0">
                          <a:latin typeface="Cambria Math" panose="02040503050406030204" pitchFamily="18" charset="0"/>
                        </a:rPr>
                        <m:t>𝒏𝒂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87" name="TextovéPole 86">
                <a:extLst>
                  <a:ext uri="{FF2B5EF4-FFF2-40B4-BE49-F238E27FC236}">
                    <a16:creationId xmlns:a16="http://schemas.microsoft.com/office/drawing/2014/main" id="{66FA21F0-9769-49B3-8CEC-39A03A795F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6297" y="4298339"/>
                <a:ext cx="1725152" cy="307777"/>
              </a:xfrm>
              <a:prstGeom prst="rect">
                <a:avLst/>
              </a:prstGeom>
              <a:blipFill>
                <a:blip r:embed="rId33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Obdélník 87">
                <a:extLst>
                  <a:ext uri="{FF2B5EF4-FFF2-40B4-BE49-F238E27FC236}">
                    <a16:creationId xmlns:a16="http://schemas.microsoft.com/office/drawing/2014/main" id="{B2915AE9-BC0B-41EC-9F02-B48676FC09B4}"/>
                  </a:ext>
                </a:extLst>
              </p:cNvPr>
              <p:cNvSpPr/>
              <p:nvPr/>
            </p:nvSpPr>
            <p:spPr>
              <a:xfrm>
                <a:off x="8775713" y="3822371"/>
                <a:ext cx="67717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88" name="Obdélník 87">
                <a:extLst>
                  <a:ext uri="{FF2B5EF4-FFF2-40B4-BE49-F238E27FC236}">
                    <a16:creationId xmlns:a16="http://schemas.microsoft.com/office/drawing/2014/main" id="{B2915AE9-BC0B-41EC-9F02-B48676FC09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5713" y="3822371"/>
                <a:ext cx="677172" cy="307777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Obdélník 88">
                <a:extLst>
                  <a:ext uri="{FF2B5EF4-FFF2-40B4-BE49-F238E27FC236}">
                    <a16:creationId xmlns:a16="http://schemas.microsoft.com/office/drawing/2014/main" id="{09A5003C-EE50-45C9-A07D-E791F4176CBB}"/>
                  </a:ext>
                </a:extLst>
              </p:cNvPr>
              <p:cNvSpPr/>
              <p:nvPr/>
            </p:nvSpPr>
            <p:spPr>
              <a:xfrm>
                <a:off x="8744393" y="4052668"/>
                <a:ext cx="263001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𝒏𝒆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𝒍𝒆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ž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𝒊𝒏𝒕𝒆𝒓𝒗𝒂𝒍𝒖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89" name="Obdélník 88">
                <a:extLst>
                  <a:ext uri="{FF2B5EF4-FFF2-40B4-BE49-F238E27FC236}">
                    <a16:creationId xmlns:a16="http://schemas.microsoft.com/office/drawing/2014/main" id="{09A5003C-EE50-45C9-A07D-E791F4176C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4393" y="4052668"/>
                <a:ext cx="2630015" cy="307777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ovéPole 89">
                <a:extLst>
                  <a:ext uri="{FF2B5EF4-FFF2-40B4-BE49-F238E27FC236}">
                    <a16:creationId xmlns:a16="http://schemas.microsoft.com/office/drawing/2014/main" id="{0D1F2256-E73C-4BCE-BAC6-24D7F7CB71D7}"/>
                  </a:ext>
                </a:extLst>
              </p:cNvPr>
              <p:cNvSpPr txBox="1"/>
              <p:nvPr/>
            </p:nvSpPr>
            <p:spPr>
              <a:xfrm>
                <a:off x="7091254" y="866584"/>
                <a:ext cx="179369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cs-CZ" sz="1400" b="1" i="1"/>
                            <m:t>ú</m:t>
                          </m:r>
                          <m:r>
                            <m:rPr>
                              <m:nor/>
                            </m:rPr>
                            <a:rPr lang="cs-CZ" sz="1400" b="1" i="1"/>
                            <m:t>pln</m:t>
                          </m:r>
                          <m:r>
                            <m:rPr>
                              <m:nor/>
                            </m:rPr>
                            <a:rPr lang="cs-CZ" sz="1400" b="1" i="1"/>
                            <m:t>á</m:t>
                          </m:r>
                        </m:e>
                      </m:d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𝒔𝒑𝒆𝒄𝒊𝒂𝒍𝒊𝒛𝒂𝒄𝒆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90" name="TextovéPole 89">
                <a:extLst>
                  <a:ext uri="{FF2B5EF4-FFF2-40B4-BE49-F238E27FC236}">
                    <a16:creationId xmlns:a16="http://schemas.microsoft.com/office/drawing/2014/main" id="{0D1F2256-E73C-4BCE-BAC6-24D7F7CB71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1254" y="866584"/>
                <a:ext cx="1793696" cy="215444"/>
              </a:xfrm>
              <a:prstGeom prst="rect">
                <a:avLst/>
              </a:prstGeom>
              <a:blipFill>
                <a:blip r:embed="rId36"/>
                <a:stretch>
                  <a:fillRect t="-2857" r="-3051" b="-34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ovéPole 90">
                <a:extLst>
                  <a:ext uri="{FF2B5EF4-FFF2-40B4-BE49-F238E27FC236}">
                    <a16:creationId xmlns:a16="http://schemas.microsoft.com/office/drawing/2014/main" id="{F2955C5E-612F-4A3E-B87D-BBF7D1168ED7}"/>
                  </a:ext>
                </a:extLst>
              </p:cNvPr>
              <p:cNvSpPr txBox="1"/>
              <p:nvPr/>
            </p:nvSpPr>
            <p:spPr>
              <a:xfrm>
                <a:off x="8860425" y="4584472"/>
                <a:ext cx="156132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𝒏𝒆𝒏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í 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𝒔𝒑𝒆𝒄𝒊𝒂𝒍𝒊𝒛𝒂𝒄𝒆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91" name="TextovéPole 90">
                <a:extLst>
                  <a:ext uri="{FF2B5EF4-FFF2-40B4-BE49-F238E27FC236}">
                    <a16:creationId xmlns:a16="http://schemas.microsoft.com/office/drawing/2014/main" id="{F2955C5E-612F-4A3E-B87D-BBF7D116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0425" y="4584472"/>
                <a:ext cx="1561325" cy="215444"/>
              </a:xfrm>
              <a:prstGeom prst="rect">
                <a:avLst/>
              </a:prstGeom>
              <a:blipFill>
                <a:blip r:embed="rId37"/>
                <a:stretch>
                  <a:fillRect l="-2335" t="-2857" r="-3502" b="-34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Přímá spojnice 79">
            <a:extLst>
              <a:ext uri="{FF2B5EF4-FFF2-40B4-BE49-F238E27FC236}">
                <a16:creationId xmlns:a16="http://schemas.microsoft.com/office/drawing/2014/main" id="{F03E04F4-F7F7-4528-A815-895FA8A77B43}"/>
              </a:ext>
            </a:extLst>
          </p:cNvPr>
          <p:cNvCxnSpPr>
            <a:cxnSpLocks/>
          </p:cNvCxnSpPr>
          <p:nvPr/>
        </p:nvCxnSpPr>
        <p:spPr>
          <a:xfrm>
            <a:off x="5461944" y="4446078"/>
            <a:ext cx="831016" cy="161587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Skupina 39">
            <a:extLst>
              <a:ext uri="{FF2B5EF4-FFF2-40B4-BE49-F238E27FC236}">
                <a16:creationId xmlns:a16="http://schemas.microsoft.com/office/drawing/2014/main" id="{EA39A09E-811A-4A98-80D3-60B2D7F0F573}"/>
              </a:ext>
            </a:extLst>
          </p:cNvPr>
          <p:cNvGrpSpPr/>
          <p:nvPr/>
        </p:nvGrpSpPr>
        <p:grpSpPr>
          <a:xfrm>
            <a:off x="4014288" y="1432116"/>
            <a:ext cx="2313812" cy="733717"/>
            <a:chOff x="3072248" y="1819801"/>
            <a:chExt cx="3023752" cy="1066756"/>
          </a:xfrm>
        </p:grpSpPr>
        <p:cxnSp>
          <p:nvCxnSpPr>
            <p:cNvPr id="10" name="Přímá spojnice 9">
              <a:extLst>
                <a:ext uri="{FF2B5EF4-FFF2-40B4-BE49-F238E27FC236}">
                  <a16:creationId xmlns:a16="http://schemas.microsoft.com/office/drawing/2014/main" id="{E7534241-1CE1-4BE7-8D7C-917228996133}"/>
                </a:ext>
              </a:extLst>
            </p:cNvPr>
            <p:cNvCxnSpPr>
              <a:cxnSpLocks/>
            </p:cNvCxnSpPr>
            <p:nvPr/>
          </p:nvCxnSpPr>
          <p:spPr>
            <a:xfrm>
              <a:off x="3072248" y="2886556"/>
              <a:ext cx="151111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>
              <a:extLst>
                <a:ext uri="{FF2B5EF4-FFF2-40B4-BE49-F238E27FC236}">
                  <a16:creationId xmlns:a16="http://schemas.microsoft.com/office/drawing/2014/main" id="{2F1D5F94-D127-45DF-9F32-EA26E33A6F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83360" y="1819801"/>
              <a:ext cx="0" cy="10667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>
              <a:extLst>
                <a:ext uri="{FF2B5EF4-FFF2-40B4-BE49-F238E27FC236}">
                  <a16:creationId xmlns:a16="http://schemas.microsoft.com/office/drawing/2014/main" id="{1C66CB80-3ADF-4872-9E2F-564415001740}"/>
                </a:ext>
              </a:extLst>
            </p:cNvPr>
            <p:cNvCxnSpPr>
              <a:cxnSpLocks/>
            </p:cNvCxnSpPr>
            <p:nvPr/>
          </p:nvCxnSpPr>
          <p:spPr>
            <a:xfrm>
              <a:off x="4583360" y="1819801"/>
              <a:ext cx="151264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Zástupný symbol pro číslo snímku 16">
            <a:extLst>
              <a:ext uri="{FF2B5EF4-FFF2-40B4-BE49-F238E27FC236}">
                <a16:creationId xmlns:a16="http://schemas.microsoft.com/office/drawing/2014/main" id="{7A3C00D0-BEEC-4953-BE0C-4F1A25844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62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31" grpId="0"/>
      <p:bldP spid="32" grpId="0"/>
      <p:bldP spid="34" grpId="0"/>
      <p:bldP spid="4" grpId="0"/>
      <p:bldP spid="6" grpId="0"/>
      <p:bldP spid="9" grpId="0"/>
      <p:bldP spid="11" grpId="0"/>
      <p:bldP spid="12" grpId="0"/>
      <p:bldP spid="14" grpId="0"/>
      <p:bldP spid="16" grpId="0"/>
      <p:bldP spid="18" grpId="0"/>
      <p:bldP spid="20" grpId="0"/>
      <p:bldP spid="29" grpId="0"/>
      <p:bldP spid="22" grpId="0"/>
      <p:bldP spid="23" grpId="0"/>
      <p:bldP spid="36" grpId="0" animBg="1"/>
      <p:bldP spid="42" grpId="0"/>
      <p:bldP spid="43" grpId="0"/>
      <p:bldP spid="44" grpId="0"/>
      <p:bldP spid="50" grpId="0"/>
      <p:bldP spid="58" grpId="0" animBg="1"/>
      <p:bldP spid="59" grpId="0" animBg="1"/>
      <p:bldP spid="60" grpId="0"/>
      <p:bldP spid="61" grpId="0"/>
      <p:bldP spid="62" grpId="0"/>
      <p:bldP spid="63" grpId="0" animBg="1"/>
      <p:bldP spid="64" grpId="0"/>
      <p:bldP spid="66" grpId="0"/>
      <p:bldP spid="67" grpId="0"/>
      <p:bldP spid="68" grpId="0"/>
      <p:bldP spid="69" grpId="0"/>
      <p:bldP spid="70" grpId="0"/>
      <p:bldP spid="81" grpId="0"/>
      <p:bldP spid="82" grpId="0"/>
      <p:bldP spid="83" grpId="0"/>
      <p:bldP spid="86" grpId="0" animBg="1"/>
      <p:bldP spid="87" grpId="0"/>
      <p:bldP spid="88" grpId="0"/>
      <p:bldP spid="89" grpId="0"/>
      <p:bldP spid="90" grpId="0"/>
      <p:bldP spid="9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Obrázek 23">
            <a:extLst>
              <a:ext uri="{FF2B5EF4-FFF2-40B4-BE49-F238E27FC236}">
                <a16:creationId xmlns:a16="http://schemas.microsoft.com/office/drawing/2014/main" id="{F4FDE8BA-DBEC-4918-B0B9-E17928ACF4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386" y="1451782"/>
            <a:ext cx="5795314" cy="4346486"/>
          </a:xfrm>
          <a:prstGeom prst="rect">
            <a:avLst/>
          </a:prstGeom>
        </p:spPr>
      </p:pic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4FEAD74-BF00-4E23-8E16-9AC8BB1FE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4B386A-0091-4424-9FD2-38A21D1E9665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9651D0-88F8-4212-9F25-E5553B3FD758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352425"/>
            <a:ext cx="8229600" cy="10397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Světová rovnováha v </a:t>
            </a:r>
            <a:r>
              <a:rPr kumimoji="0" lang="cs-CZ" altLang="cs-CZ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ricardiánském</a:t>
            </a:r>
            <a:r>
              <a:rPr kumimoji="0" lang="cs-CZ" altLang="cs-CZ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 modelu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 </a:t>
            </a:r>
            <a:endParaRPr kumimoji="0" lang="en-US" altLang="cs-CZ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(rovnovážná 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relativní cena 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a rovnovážné 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relativní množství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)</a:t>
            </a:r>
            <a:r>
              <a:rPr kumimoji="0" lang="cs-CZ" altLang="cs-CZ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4C1B4AC-4DA7-481F-9104-3B1A6738DC25}"/>
              </a:ext>
            </a:extLst>
          </p:cNvPr>
          <p:cNvSpPr txBox="1"/>
          <p:nvPr/>
        </p:nvSpPr>
        <p:spPr>
          <a:xfrm>
            <a:off x="8769350" y="1815121"/>
            <a:ext cx="25844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Relativní množství 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 světové ekonomice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10761DAE-2A2F-49B5-8612-ED6AB0F86BF8}"/>
                  </a:ext>
                </a:extLst>
              </p:cNvPr>
              <p:cNvSpPr txBox="1"/>
              <p:nvPr/>
            </p:nvSpPr>
            <p:spPr>
              <a:xfrm>
                <a:off x="8754268" y="2392452"/>
                <a:ext cx="2913063" cy="11695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Podíl počtu jednotek </a:t>
                </a:r>
                <a:r>
                  <a:rPr kumimoji="0" lang="cs-CZ" altLang="cs-CZ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prvního statku </a:t>
                </a:r>
                <a:r>
                  <a:rPr kumimoji="0" lang="cs-CZ" alt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vyráběných a nabízených v obou zemích  (</a:t>
                </a:r>
                <a14:m>
                  <m:oMath xmlns:m="http://schemas.openxmlformats.org/officeDocument/2006/math">
                    <m:r>
                      <a:rPr kumimoji="0" lang="cs-CZ" altLang="cs-CZ" sz="1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𝑨</m:t>
                    </m:r>
                  </m:oMath>
                </a14:m>
                <a:r>
                  <a:rPr kumimoji="0" lang="cs-CZ" alt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cs-CZ" altLang="cs-CZ" sz="1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  <a:r>
                  <a:rPr kumimoji="0" lang="cs-CZ" alt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cs-CZ" altLang="cs-CZ" sz="1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𝑩</m:t>
                    </m:r>
                  </m:oMath>
                </a14:m>
                <a:r>
                  <a:rPr kumimoji="0" lang="cs-CZ" alt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) dělený počtem jednotek </a:t>
                </a:r>
                <a:r>
                  <a:rPr kumimoji="0" lang="cs-CZ" altLang="cs-CZ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druhého statku </a:t>
                </a:r>
                <a:r>
                  <a:rPr kumimoji="0" lang="cs-CZ" alt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vyráběných a nabízených v obou zemích </a:t>
                </a:r>
                <a:endParaRPr kumimoji="0" lang="cs-CZ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10761DAE-2A2F-49B5-8612-ED6AB0F86B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4268" y="2392452"/>
                <a:ext cx="2913063" cy="1169551"/>
              </a:xfrm>
              <a:prstGeom prst="rect">
                <a:avLst/>
              </a:prstGeom>
              <a:blipFill>
                <a:blip r:embed="rId3"/>
                <a:stretch>
                  <a:fillRect t="-521" r="-1255" b="-46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175DC2B0-8215-46E5-9ED1-F3ECB968726C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8360251" y="3562003"/>
            <a:ext cx="1850549" cy="15706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10A6953F-B89A-45D5-B6CA-3A2A7BADB176}"/>
              </a:ext>
            </a:extLst>
          </p:cNvPr>
          <p:cNvSpPr txBox="1"/>
          <p:nvPr/>
        </p:nvSpPr>
        <p:spPr>
          <a:xfrm>
            <a:off x="480913" y="1446781"/>
            <a:ext cx="18215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Relativní cena 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(směnný poměr) 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206D78B4-D0B4-4859-8EEE-E9D760F054DF}"/>
              </a:ext>
            </a:extLst>
          </p:cNvPr>
          <p:cNvSpPr txBox="1"/>
          <p:nvPr/>
        </p:nvSpPr>
        <p:spPr>
          <a:xfrm>
            <a:off x="252730" y="2024587"/>
            <a:ext cx="2277943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Kolik jednotek </a:t>
            </a: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druhého statku 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lze získat za jednotku </a:t>
            </a: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prvního statku 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v naturální ekonomice, rovná se </a:t>
            </a: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podílu cen prvního a druhého statku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</a:t>
            </a: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 peněžní ekonomice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9AD2D348-085C-44E8-9D0F-E4390A3AEDC4}"/>
              </a:ext>
            </a:extLst>
          </p:cNvPr>
          <p:cNvCxnSpPr>
            <a:cxnSpLocks/>
            <a:stCxn id="16" idx="3"/>
          </p:cNvCxnSpPr>
          <p:nvPr/>
        </p:nvCxnSpPr>
        <p:spPr>
          <a:xfrm flipV="1">
            <a:off x="2530673" y="1970001"/>
            <a:ext cx="936427" cy="8548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4">
                <a:extLst>
                  <a:ext uri="{FF2B5EF4-FFF2-40B4-BE49-F238E27FC236}">
                    <a16:creationId xmlns:a16="http://schemas.microsoft.com/office/drawing/2014/main" id="{0648B592-BE1B-4C9F-9F65-3A01E9970B54}"/>
                  </a:ext>
                </a:extLst>
              </p:cNvPr>
              <p:cNvSpPr/>
              <p:nvPr/>
            </p:nvSpPr>
            <p:spPr>
              <a:xfrm>
                <a:off x="7187686" y="4908722"/>
                <a:ext cx="1172565" cy="5567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𝒒</m:t>
                      </m:r>
                      <m:r>
                        <a:rPr kumimoji="0" lang="cs-CZ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cs-CZ" sz="1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0" lang="cs-CZ" sz="14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cs-CZ" sz="14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𝒒</m:t>
                              </m:r>
                            </m:e>
                            <m:sub>
                              <m:r>
                                <a:rPr kumimoji="0" lang="cs-CZ" sz="14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𝟏</m:t>
                              </m:r>
                            </m:sub>
                          </m:sSub>
                          <m:r>
                            <a:rPr kumimoji="0" lang="cs-CZ" sz="1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sSubSup>
                            <m:sSubSupPr>
                              <m:ctrlPr>
                                <a:rPr kumimoji="0" lang="cs-CZ" sz="14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SupPr>
                            <m:e>
                              <m:r>
                                <a:rPr kumimoji="0" lang="cs-CZ" sz="14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𝒒</m:t>
                              </m:r>
                            </m:e>
                            <m:sub>
                              <m:r>
                                <a:rPr kumimoji="0" lang="cs-CZ" sz="14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𝟏</m:t>
                              </m:r>
                            </m:sub>
                            <m:sup>
                              <m:r>
                                <a:rPr kumimoji="0" lang="cs-CZ" sz="14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kumimoji="0" lang="cs-CZ" sz="14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cs-CZ" sz="14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𝒒</m:t>
                              </m:r>
                            </m:e>
                            <m:sub>
                              <m:r>
                                <a:rPr kumimoji="0" lang="cs-CZ" sz="14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𝟐</m:t>
                              </m:r>
                            </m:sub>
                          </m:sSub>
                          <m:r>
                            <a:rPr kumimoji="0" lang="cs-CZ" sz="1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sSubSup>
                            <m:sSubSupPr>
                              <m:ctrlPr>
                                <a:rPr kumimoji="0" lang="cs-CZ" sz="14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SupPr>
                            <m:e>
                              <m:r>
                                <a:rPr kumimoji="0" lang="cs-CZ" sz="14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𝒒</m:t>
                              </m:r>
                            </m:e>
                            <m:sub>
                              <m:r>
                                <a:rPr kumimoji="0" lang="cs-CZ" sz="14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𝟐</m:t>
                              </m:r>
                            </m:sub>
                            <m:sup>
                              <m:r>
                                <a:rPr kumimoji="0" lang="cs-CZ" sz="14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kumimoji="0" lang="cs-CZ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Obdélník 24">
                <a:extLst>
                  <a:ext uri="{FF2B5EF4-FFF2-40B4-BE49-F238E27FC236}">
                    <a16:creationId xmlns:a16="http://schemas.microsoft.com/office/drawing/2014/main" id="{0648B592-BE1B-4C9F-9F65-3A01E9970B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7686" y="4908722"/>
                <a:ext cx="1172565" cy="55675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>
                <a:extLst>
                  <a:ext uri="{FF2B5EF4-FFF2-40B4-BE49-F238E27FC236}">
                    <a16:creationId xmlns:a16="http://schemas.microsoft.com/office/drawing/2014/main" id="{3A0FFA9B-B241-41C7-B709-3509DF5F381C}"/>
                  </a:ext>
                </a:extLst>
              </p:cNvPr>
              <p:cNvSpPr txBox="1"/>
              <p:nvPr/>
            </p:nvSpPr>
            <p:spPr>
              <a:xfrm>
                <a:off x="3945923" y="3178888"/>
                <a:ext cx="280087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𝒌</m:t>
                      </m:r>
                    </m:oMath>
                  </m:oMathPara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ovéPole 26">
                <a:extLst>
                  <a:ext uri="{FF2B5EF4-FFF2-40B4-BE49-F238E27FC236}">
                    <a16:creationId xmlns:a16="http://schemas.microsoft.com/office/drawing/2014/main" id="{3A0FFA9B-B241-41C7-B709-3509DF5F38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5923" y="3178888"/>
                <a:ext cx="280087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0331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4DD58A8-3D5B-4978-B29A-4DF942275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14</a:t>
            </a:fld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D695695-D20C-491D-9866-21924D410C3F}"/>
              </a:ext>
            </a:extLst>
          </p:cNvPr>
          <p:cNvSpPr txBox="1"/>
          <p:nvPr/>
        </p:nvSpPr>
        <p:spPr>
          <a:xfrm>
            <a:off x="1039446" y="1493424"/>
            <a:ext cx="10113108" cy="29578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V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ricardiánském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modelu mezinárodního obchodu mezi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dvěma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zeměmi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vede směna ke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specializaci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obou zemí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 ta odvětví, kde je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jediný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uznávaný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výrobní faktor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práce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relativně efektivněji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využit.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Kromě toho předpokládá model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volný pohyb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faktoru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práce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mezi odvětvími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Ani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země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ani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jedinci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nemohou být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mezinárodní směnou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poškozeni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Z modelu vyplývají pouze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pozitivní účinky směny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Nepřihlíží se zde k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efektům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mezinárodní směny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rozdělování důchodů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2668487-4C52-41C0-B357-14C7DC2C4A16}"/>
              </a:ext>
            </a:extLst>
          </p:cNvPr>
          <p:cNvSpPr txBox="1"/>
          <p:nvPr/>
        </p:nvSpPr>
        <p:spPr>
          <a:xfrm>
            <a:off x="5804115" y="598264"/>
            <a:ext cx="8504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/>
              <a:t>Závěr</a:t>
            </a:r>
          </a:p>
        </p:txBody>
      </p:sp>
    </p:spTree>
    <p:extLst>
      <p:ext uri="{BB962C8B-B14F-4D97-AF65-F5344CB8AC3E}">
        <p14:creationId xmlns:p14="http://schemas.microsoft.com/office/powerpoint/2010/main" val="3648406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3DDFA87-761B-4061-808E-8D3425CD5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4B386A-0091-4424-9FD2-38A21D1E9665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6E555EE-24BA-40B8-8584-AC786CF01A91}"/>
              </a:ext>
            </a:extLst>
          </p:cNvPr>
          <p:cNvSpPr/>
          <p:nvPr/>
        </p:nvSpPr>
        <p:spPr>
          <a:xfrm>
            <a:off x="3392407" y="2228671"/>
            <a:ext cx="547444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Jednofaktorová ekonomika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Ricardiánský</a:t>
            </a: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model </a:t>
            </a:r>
          </a:p>
        </p:txBody>
      </p:sp>
    </p:spTree>
    <p:extLst>
      <p:ext uri="{BB962C8B-B14F-4D97-AF65-F5344CB8AC3E}">
        <p14:creationId xmlns:p14="http://schemas.microsoft.com/office/powerpoint/2010/main" val="2202984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CFEEBE0-06FA-4020-A78D-633ED0403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3</a:t>
            </a:fld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36EE6EA-44A8-400B-8694-52E1A570163A}"/>
              </a:ext>
            </a:extLst>
          </p:cNvPr>
          <p:cNvSpPr/>
          <p:nvPr/>
        </p:nvSpPr>
        <p:spPr>
          <a:xfrm>
            <a:off x="4917707" y="1636423"/>
            <a:ext cx="6814507" cy="792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1600" b="1" dirty="0">
                <a:solidFill>
                  <a:srgbClr val="FF0000"/>
                </a:solidFill>
              </a:rPr>
              <a:t>Hranice výrobních možností </a:t>
            </a:r>
            <a:r>
              <a:rPr lang="cs-CZ" sz="1600" dirty="0"/>
              <a:t>(</a:t>
            </a:r>
            <a:r>
              <a:rPr lang="cs-CZ" sz="1600" b="1" i="1" dirty="0"/>
              <a:t>HVM</a:t>
            </a:r>
            <a:r>
              <a:rPr lang="cs-CZ" sz="1600" dirty="0"/>
              <a:t>) ukazuje, o kolik se sníží výroba jednoho statku, když se zvýší výroba jiného statku. 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F8E298EC-2127-4169-9C4B-4D822DAC52D2}"/>
              </a:ext>
            </a:extLst>
          </p:cNvPr>
          <p:cNvSpPr/>
          <p:nvPr/>
        </p:nvSpPr>
        <p:spPr>
          <a:xfrm>
            <a:off x="4917707" y="2690336"/>
            <a:ext cx="6275446" cy="1162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1600" dirty="0"/>
              <a:t>Křivka </a:t>
            </a:r>
            <a:r>
              <a:rPr lang="cs-CZ" sz="1600" b="1" dirty="0">
                <a:solidFill>
                  <a:srgbClr val="FF0000"/>
                </a:solidFill>
              </a:rPr>
              <a:t>HVM</a:t>
            </a:r>
            <a:r>
              <a:rPr lang="cs-CZ" sz="1600" dirty="0"/>
              <a:t> má takový průběh, že v krajních částech křivky dochází k maximálnímu snížení produkce jednoho statku na nulu, aby se dosáhlo maximálního zvýšení výroby druhého.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FD2F7A4-59DD-45E1-AEF1-96328737E6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934" y="1513565"/>
            <a:ext cx="3354638" cy="332624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28BD65F4-96E9-4F38-A322-8740D4A63843}"/>
                  </a:ext>
                </a:extLst>
              </p:cNvPr>
              <p:cNvSpPr/>
              <p:nvPr/>
            </p:nvSpPr>
            <p:spPr>
              <a:xfrm>
                <a:off x="2280827" y="1898033"/>
                <a:ext cx="2091342" cy="5232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cs-CZ" sz="1400" b="1" dirty="0">
                    <a:solidFill>
                      <a:srgbClr val="FF0000"/>
                    </a:solidFill>
                  </a:rPr>
                  <a:t>Konkávní</a:t>
                </a:r>
                <a:r>
                  <a:rPr lang="cs-CZ" sz="1400" b="1" dirty="0"/>
                  <a:t> tvar</a:t>
                </a:r>
              </a:p>
              <a:p>
                <a:r>
                  <a:rPr lang="cs-CZ" sz="1400" dirty="0">
                    <a:solidFill>
                      <a:prstClr val="black"/>
                    </a:solidFill>
                  </a:rPr>
                  <a:t>půdy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sz="1400" dirty="0">
                    <a:solidFill>
                      <a:prstClr val="black"/>
                    </a:solidFill>
                  </a:rPr>
                  <a:t>, práce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𝑳</m:t>
                    </m:r>
                  </m:oMath>
                </a14:m>
                <a:r>
                  <a:rPr lang="cs-CZ" sz="1400" dirty="0">
                    <a:solidFill>
                      <a:prstClr val="black"/>
                    </a:solidFill>
                  </a:rPr>
                  <a:t>, kapitál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𝑲</m:t>
                    </m:r>
                  </m:oMath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28BD65F4-96E9-4F38-A322-8740D4A638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0827" y="1898033"/>
                <a:ext cx="2091342" cy="523220"/>
              </a:xfrm>
              <a:prstGeom prst="rect">
                <a:avLst/>
              </a:prstGeom>
              <a:blipFill>
                <a:blip r:embed="rId3"/>
                <a:stretch>
                  <a:fillRect l="-580" b="-102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398CD506-6B95-4914-9AB3-BD8A36055BE3}"/>
              </a:ext>
            </a:extLst>
          </p:cNvPr>
          <p:cNvCxnSpPr>
            <a:cxnSpLocks/>
          </p:cNvCxnSpPr>
          <p:nvPr/>
        </p:nvCxnSpPr>
        <p:spPr>
          <a:xfrm flipH="1">
            <a:off x="2419436" y="2432378"/>
            <a:ext cx="838118" cy="7067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888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délník 39">
            <a:extLst>
              <a:ext uri="{FF2B5EF4-FFF2-40B4-BE49-F238E27FC236}">
                <a16:creationId xmlns:a16="http://schemas.microsoft.com/office/drawing/2014/main" id="{9BB905CD-CA34-4734-B9AE-B2C449D58C18}"/>
              </a:ext>
            </a:extLst>
          </p:cNvPr>
          <p:cNvSpPr/>
          <p:nvPr/>
        </p:nvSpPr>
        <p:spPr>
          <a:xfrm>
            <a:off x="3818073" y="237036"/>
            <a:ext cx="4848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Jednofaktorová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ekonomika (</a:t>
            </a:r>
            <a:r>
              <a:rPr kumimoji="0" lang="cs-CZ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Ricardiánský</a:t>
            </a: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model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</a:t>
            </a:r>
          </a:p>
        </p:txBody>
      </p:sp>
      <p:sp>
        <p:nvSpPr>
          <p:cNvPr id="41" name="Obdélník 40">
            <a:extLst>
              <a:ext uri="{FF2B5EF4-FFF2-40B4-BE49-F238E27FC236}">
                <a16:creationId xmlns:a16="http://schemas.microsoft.com/office/drawing/2014/main" id="{8B7B2F04-94BC-49FE-8A35-4BC925149F11}"/>
              </a:ext>
            </a:extLst>
          </p:cNvPr>
          <p:cNvSpPr/>
          <p:nvPr/>
        </p:nvSpPr>
        <p:spPr>
          <a:xfrm>
            <a:off x="442628" y="1449319"/>
            <a:ext cx="18228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Předpoklady modelu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bdélník 41">
                <a:extLst>
                  <a:ext uri="{FF2B5EF4-FFF2-40B4-BE49-F238E27FC236}">
                    <a16:creationId xmlns:a16="http://schemas.microsoft.com/office/drawing/2014/main" id="{C6B9666D-DF19-45B6-983F-DFBDBC9227BA}"/>
                  </a:ext>
                </a:extLst>
              </p:cNvPr>
              <p:cNvSpPr/>
              <p:nvPr/>
            </p:nvSpPr>
            <p:spPr>
              <a:xfrm>
                <a:off x="460088" y="1923051"/>
                <a:ext cx="3884012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1. </a:t>
                </a:r>
                <a:r>
                  <a:rPr kumimoji="0" 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Světová ekonomika se skládá </a:t>
                </a:r>
                <a:r>
                  <a:rPr kumimoji="0" lang="cs-CZ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ze dvou zemí </a:t>
                </a:r>
                <a14:m>
                  <m:oMath xmlns:m="http://schemas.openxmlformats.org/officeDocument/2006/math">
                    <m:r>
                      <a:rPr kumimoji="0" lang="cs-CZ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</m:t>
                    </m:r>
                  </m:oMath>
                </a14:m>
                <a:r>
                  <a:rPr kumimoji="0" 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cs-CZ" sz="1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  <a:r>
                  <a:rPr kumimoji="0" 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cs-CZ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𝐵</m:t>
                    </m:r>
                  </m:oMath>
                </a14:m>
                <a:endParaRPr kumimoji="0" lang="cs-CZ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Obdélník 41">
                <a:extLst>
                  <a:ext uri="{FF2B5EF4-FFF2-40B4-BE49-F238E27FC236}">
                    <a16:creationId xmlns:a16="http://schemas.microsoft.com/office/drawing/2014/main" id="{C6B9666D-DF19-45B6-983F-DFBDBC9227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88" y="1923051"/>
                <a:ext cx="3884012" cy="307777"/>
              </a:xfrm>
              <a:prstGeom prst="rect">
                <a:avLst/>
              </a:prstGeom>
              <a:blipFill>
                <a:blip r:embed="rId2"/>
                <a:stretch>
                  <a:fillRect l="-470" t="-1961" b="-196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Obdélník 42">
                <a:extLst>
                  <a:ext uri="{FF2B5EF4-FFF2-40B4-BE49-F238E27FC236}">
                    <a16:creationId xmlns:a16="http://schemas.microsoft.com/office/drawing/2014/main" id="{93D34484-013C-4589-BA23-5591173114A2}"/>
                  </a:ext>
                </a:extLst>
              </p:cNvPr>
              <p:cNvSpPr/>
              <p:nvPr/>
            </p:nvSpPr>
            <p:spPr>
              <a:xfrm>
                <a:off x="453477" y="2373033"/>
                <a:ext cx="5477415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kumimoji="0" lang="cs-CZ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2. </a:t>
                </a:r>
                <a:r>
                  <a:rPr kumimoji="0" 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V každé zemi se vyrábějí </a:t>
                </a:r>
                <a:r>
                  <a:rPr kumimoji="0" lang="cs-CZ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dva finální statky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cs-CZ" sz="1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cs-CZ" sz="1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𝒒</m:t>
                        </m:r>
                      </m:e>
                      <m:sub>
                        <m:r>
                          <a:rPr kumimoji="0" lang="cs-CZ" sz="1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</m:t>
                        </m:r>
                      </m:sub>
                    </m:sSub>
                  </m:oMath>
                </a14:m>
                <a:r>
                  <a:rPr kumimoji="0" lang="cs-CZ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cs-CZ" sz="1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cs-CZ" sz="1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𝒒</m:t>
                        </m:r>
                      </m:e>
                      <m:sub>
                        <m:r>
                          <a:rPr kumimoji="0" lang="cs-CZ" sz="1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</m:t>
                        </m:r>
                      </m:sub>
                    </m:sSub>
                  </m:oMath>
                </a14:m>
                <a:r>
                  <a: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lang="cs-CZ" sz="1400" dirty="0"/>
                  <a:t>(</a:t>
                </a:r>
                <a14:m>
                  <m:oMath xmlns:m="http://schemas.openxmlformats.org/officeDocument/2006/math">
                    <m:r>
                      <a:rPr lang="cs-CZ" sz="1400" i="1" dirty="0">
                        <a:latin typeface="Cambria Math" panose="02040503050406030204" pitchFamily="18" charset="0"/>
                      </a:rPr>
                      <m:t>𝑛𝑎𝑝</m:t>
                    </m:r>
                    <m:r>
                      <a:rPr lang="cs-CZ" sz="1400" i="1" dirty="0">
                        <a:latin typeface="Cambria Math" panose="02040503050406030204" pitchFamily="18" charset="0"/>
                      </a:rPr>
                      <m:t>ř. </m:t>
                    </m:r>
                    <m:r>
                      <a:rPr lang="cs-CZ" sz="1400" b="1" i="1" dirty="0">
                        <a:latin typeface="Cambria Math" panose="02040503050406030204" pitchFamily="18" charset="0"/>
                      </a:rPr>
                      <m:t>𝒔</m:t>
                    </m:r>
                    <m:r>
                      <a:rPr lang="cs-CZ" sz="1400" b="1" i="1" dirty="0">
                        <a:latin typeface="Cambria Math" panose="02040503050406030204" pitchFamily="18" charset="0"/>
                      </a:rPr>
                      <m:t>ý</m:t>
                    </m:r>
                    <m:r>
                      <a:rPr lang="cs-CZ" sz="1400" b="1" i="1" dirty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cs-CZ" sz="1400" b="1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i="1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14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dirty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sz="1400" b="1" i="1" dirty="0">
                        <a:latin typeface="Cambria Math" panose="02040503050406030204" pitchFamily="18" charset="0"/>
                      </a:rPr>
                      <m:t>í</m:t>
                    </m:r>
                    <m:r>
                      <a:rPr lang="cs-CZ" sz="1400" b="1" i="1" dirty="0">
                        <a:latin typeface="Cambria Math" panose="02040503050406030204" pitchFamily="18" charset="0"/>
                      </a:rPr>
                      <m:t>𝒏𝒐</m:t>
                    </m:r>
                  </m:oMath>
                </a14:m>
                <a:r>
                  <a:rPr lang="cs-CZ" sz="1400" dirty="0"/>
                  <a:t>)</a:t>
                </a:r>
                <a:endParaRPr kumimoji="0" lang="cs-CZ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3" name="Obdélník 42">
                <a:extLst>
                  <a:ext uri="{FF2B5EF4-FFF2-40B4-BE49-F238E27FC236}">
                    <a16:creationId xmlns:a16="http://schemas.microsoft.com/office/drawing/2014/main" id="{93D34484-013C-4589-BA23-5591173114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77" y="2373033"/>
                <a:ext cx="5477415" cy="307777"/>
              </a:xfrm>
              <a:prstGeom prst="rect">
                <a:avLst/>
              </a:prstGeom>
              <a:blipFill>
                <a:blip r:embed="rId3"/>
                <a:stretch>
                  <a:fillRect l="-334" t="-1961" b="-196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Obdélník 43">
            <a:extLst>
              <a:ext uri="{FF2B5EF4-FFF2-40B4-BE49-F238E27FC236}">
                <a16:creationId xmlns:a16="http://schemas.microsoft.com/office/drawing/2014/main" id="{494248A1-0879-4833-9E2D-37514F49FEE4}"/>
              </a:ext>
            </a:extLst>
          </p:cNvPr>
          <p:cNvSpPr/>
          <p:nvPr/>
        </p:nvSpPr>
        <p:spPr>
          <a:xfrm>
            <a:off x="453477" y="2770900"/>
            <a:ext cx="51278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Mezinárodní směna (i vnitrostátní) má </a:t>
            </a: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naturální charakter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Obdélník 44">
                <a:extLst>
                  <a:ext uri="{FF2B5EF4-FFF2-40B4-BE49-F238E27FC236}">
                    <a16:creationId xmlns:a16="http://schemas.microsoft.com/office/drawing/2014/main" id="{73D62D87-D80C-472D-B071-A873FFEDC381}"/>
                  </a:ext>
                </a:extLst>
              </p:cNvPr>
              <p:cNvSpPr/>
              <p:nvPr/>
            </p:nvSpPr>
            <p:spPr>
              <a:xfrm>
                <a:off x="442628" y="3141605"/>
                <a:ext cx="5329292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4. </a:t>
                </a:r>
                <a:r>
                  <a:rPr kumimoji="0" 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V ekonomice obou zemí se používá </a:t>
                </a:r>
                <a:r>
                  <a:rPr kumimoji="0" lang="cs-CZ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jediný výrobní faktor </a:t>
                </a:r>
                <a:r>
                  <a:rPr kumimoji="0" 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– </a:t>
                </a:r>
                <a:r>
                  <a:rPr kumimoji="0" lang="cs-CZ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práce (</a:t>
                </a:r>
                <a14:m>
                  <m:oMath xmlns:m="http://schemas.openxmlformats.org/officeDocument/2006/math">
                    <m:r>
                      <a:rPr kumimoji="0" lang="cs-CZ" sz="1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𝑳</m:t>
                    </m:r>
                  </m:oMath>
                </a14:m>
                <a:r>
                  <a:rPr kumimoji="0" lang="cs-CZ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)</a:t>
                </a:r>
              </a:p>
            </p:txBody>
          </p:sp>
        </mc:Choice>
        <mc:Fallback>
          <p:sp>
            <p:nvSpPr>
              <p:cNvPr id="45" name="Obdélník 44">
                <a:extLst>
                  <a:ext uri="{FF2B5EF4-FFF2-40B4-BE49-F238E27FC236}">
                    <a16:creationId xmlns:a16="http://schemas.microsoft.com/office/drawing/2014/main" id="{73D62D87-D80C-472D-B071-A873FFEDC3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628" y="3141605"/>
                <a:ext cx="5329292" cy="307777"/>
              </a:xfrm>
              <a:prstGeom prst="rect">
                <a:avLst/>
              </a:prstGeom>
              <a:blipFill>
                <a:blip r:embed="rId4"/>
                <a:stretch>
                  <a:fillRect l="-343" t="-1961" b="-196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Obdélník 46">
                <a:extLst>
                  <a:ext uri="{FF2B5EF4-FFF2-40B4-BE49-F238E27FC236}">
                    <a16:creationId xmlns:a16="http://schemas.microsoft.com/office/drawing/2014/main" id="{1F0446F8-94FE-48F7-B992-B362B4F18255}"/>
                  </a:ext>
                </a:extLst>
              </p:cNvPr>
              <p:cNvSpPr/>
              <p:nvPr/>
            </p:nvSpPr>
            <p:spPr>
              <a:xfrm>
                <a:off x="453477" y="3818559"/>
                <a:ext cx="5329293" cy="7046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b="1" dirty="0">
                    <a:solidFill>
                      <a:prstClr val="black"/>
                    </a:solidFill>
                    <a:latin typeface="Calibri" panose="020F0502020204030204"/>
                  </a:rPr>
                  <a:t>6</a:t>
                </a:r>
                <a:r>
                  <a:rPr kumimoji="0" lang="cs-CZ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</a:t>
                </a:r>
                <a:r>
                  <a:rPr kumimoji="0" 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Obě země mají odlišnou produktivitu při výrobě obou statků, tedy odlišné </a:t>
                </a:r>
                <a:r>
                  <a:rPr kumimoji="0" lang="cs-CZ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hranice výrobních možností (</a:t>
                </a:r>
                <a14:m>
                  <m:oMath xmlns:m="http://schemas.openxmlformats.org/officeDocument/2006/math">
                    <m:r>
                      <a:rPr kumimoji="0" lang="cs-CZ" sz="1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𝑯𝑽𝑵</m:t>
                    </m:r>
                  </m:oMath>
                </a14:m>
                <a:r>
                  <a:rPr kumimoji="0" lang="cs-CZ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)</a:t>
                </a:r>
                <a:r>
                  <a:rPr kumimoji="0" 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</a:t>
                </a:r>
              </a:p>
            </p:txBody>
          </p:sp>
        </mc:Choice>
        <mc:Fallback>
          <p:sp>
            <p:nvSpPr>
              <p:cNvPr id="47" name="Obdélník 46">
                <a:extLst>
                  <a:ext uri="{FF2B5EF4-FFF2-40B4-BE49-F238E27FC236}">
                    <a16:creationId xmlns:a16="http://schemas.microsoft.com/office/drawing/2014/main" id="{1F0446F8-94FE-48F7-B992-B362B4F182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77" y="3818559"/>
                <a:ext cx="5329293" cy="704680"/>
              </a:xfrm>
              <a:prstGeom prst="rect">
                <a:avLst/>
              </a:prstGeom>
              <a:blipFill>
                <a:blip r:embed="rId5"/>
                <a:stretch>
                  <a:fillRect l="-343" b="-86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Obdélník 47">
            <a:extLst>
              <a:ext uri="{FF2B5EF4-FFF2-40B4-BE49-F238E27FC236}">
                <a16:creationId xmlns:a16="http://schemas.microsoft.com/office/drawing/2014/main" id="{AFF6037A-35F3-475C-91A9-5B576043FC0C}"/>
              </a:ext>
            </a:extLst>
          </p:cNvPr>
          <p:cNvSpPr/>
          <p:nvPr/>
        </p:nvSpPr>
        <p:spPr>
          <a:xfrm>
            <a:off x="460088" y="3512311"/>
            <a:ext cx="28436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Práce </a:t>
            </a: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není</a:t>
            </a: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mobilní 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mezi </a:t>
            </a: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zeměmi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997837E-7918-4272-8A13-9A1F38CF4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4B386A-0091-4424-9FD2-38A21D1E9665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F68C78D0-8DD3-44C0-80D6-E516155FE353}"/>
              </a:ext>
            </a:extLst>
          </p:cNvPr>
          <p:cNvGrpSpPr/>
          <p:nvPr/>
        </p:nvGrpSpPr>
        <p:grpSpPr>
          <a:xfrm>
            <a:off x="5376496" y="1248227"/>
            <a:ext cx="6468207" cy="3720762"/>
            <a:chOff x="3091407" y="1419655"/>
            <a:chExt cx="6468207" cy="3720762"/>
          </a:xfrm>
        </p:grpSpPr>
        <p:sp>
          <p:nvSpPr>
            <p:cNvPr id="13" name="Poloviční rámeček 12">
              <a:extLst>
                <a:ext uri="{FF2B5EF4-FFF2-40B4-BE49-F238E27FC236}">
                  <a16:creationId xmlns:a16="http://schemas.microsoft.com/office/drawing/2014/main" id="{3CE9F963-7C8E-4391-B204-83616A61F796}"/>
                </a:ext>
              </a:extLst>
            </p:cNvPr>
            <p:cNvSpPr/>
            <p:nvPr/>
          </p:nvSpPr>
          <p:spPr>
            <a:xfrm rot="10800000" flipH="1">
              <a:off x="3957143" y="1774636"/>
              <a:ext cx="2369119" cy="2983797"/>
            </a:xfrm>
            <a:prstGeom prst="halfFrame">
              <a:avLst>
                <a:gd name="adj1" fmla="val 0"/>
                <a:gd name="adj2" fmla="val 0"/>
              </a:avLst>
            </a:prstGeom>
            <a:ln w="19050">
              <a:solidFill>
                <a:schemeClr val="tx1"/>
              </a:solidFill>
            </a:ln>
            <a:effectLst>
              <a:outerShdw blurRad="63500" sx="102000" sy="102000" algn="ctr" rotWithShape="0">
                <a:schemeClr val="accent4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ovéPole 13">
                  <a:extLst>
                    <a:ext uri="{FF2B5EF4-FFF2-40B4-BE49-F238E27FC236}">
                      <a16:creationId xmlns:a16="http://schemas.microsoft.com/office/drawing/2014/main" id="{D6AE0E16-7C01-4C37-9307-232EEE03D2F9}"/>
                    </a:ext>
                  </a:extLst>
                </p:cNvPr>
                <p:cNvSpPr txBox="1"/>
                <p:nvPr/>
              </p:nvSpPr>
              <p:spPr>
                <a:xfrm>
                  <a:off x="5312708" y="4805401"/>
                  <a:ext cx="783291" cy="30367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cs-CZ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cs-CZ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𝑞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  <m:r>
                              <a:rPr kumimoji="0" lang="cs-CZ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(</m:t>
                            </m:r>
                            <m:r>
                              <a:rPr kumimoji="0" lang="cs-CZ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𝑚𝑎𝑥</m:t>
                            </m:r>
                            <m:r>
                              <a:rPr kumimoji="0" lang="cs-CZ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)</m:t>
                            </m:r>
                          </m:sub>
                        </m:sSub>
                      </m:oMath>
                    </m:oMathPara>
                  </a14:m>
                  <a:endParaRPr kumimoji="0" lang="cs-CZ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14" name="TextovéPole 13">
                  <a:extLst>
                    <a:ext uri="{FF2B5EF4-FFF2-40B4-BE49-F238E27FC236}">
                      <a16:creationId xmlns:a16="http://schemas.microsoft.com/office/drawing/2014/main" id="{D6AE0E16-7C01-4C37-9307-232EEE03D2F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12708" y="4805401"/>
                  <a:ext cx="783291" cy="303673"/>
                </a:xfrm>
                <a:prstGeom prst="rect">
                  <a:avLst/>
                </a:prstGeom>
                <a:blipFill>
                  <a:blip r:embed="rId6"/>
                  <a:stretch>
                    <a:fillRect l="-6977" r="-6202" b="-28000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ovéPole 14">
                  <a:extLst>
                    <a:ext uri="{FF2B5EF4-FFF2-40B4-BE49-F238E27FC236}">
                      <a16:creationId xmlns:a16="http://schemas.microsoft.com/office/drawing/2014/main" id="{6AB246C5-6032-4B4F-B96A-DFAFA501B2A7}"/>
                    </a:ext>
                  </a:extLst>
                </p:cNvPr>
                <p:cNvSpPr txBox="1"/>
                <p:nvPr/>
              </p:nvSpPr>
              <p:spPr>
                <a:xfrm>
                  <a:off x="3091407" y="1978208"/>
                  <a:ext cx="788614" cy="30367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cs-CZ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cs-CZ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𝑞</m:t>
                            </m:r>
                          </m:e>
                          <m:sub>
                            <m:r>
                              <a:rPr kumimoji="0" lang="cs-CZ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2(</m:t>
                            </m:r>
                            <m:r>
                              <a:rPr kumimoji="0" lang="cs-CZ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𝑚𝑎𝑥</m:t>
                            </m:r>
                            <m:r>
                              <a:rPr kumimoji="0" lang="cs-CZ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)</m:t>
                            </m:r>
                          </m:sub>
                        </m:sSub>
                      </m:oMath>
                    </m:oMathPara>
                  </a14:m>
                  <a:endParaRPr kumimoji="0" lang="cs-CZ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15" name="TextovéPole 14">
                  <a:extLst>
                    <a:ext uri="{FF2B5EF4-FFF2-40B4-BE49-F238E27FC236}">
                      <a16:creationId xmlns:a16="http://schemas.microsoft.com/office/drawing/2014/main" id="{6AB246C5-6032-4B4F-B96A-DFAFA501B2A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1407" y="1978208"/>
                  <a:ext cx="788614" cy="303673"/>
                </a:xfrm>
                <a:prstGeom prst="rect">
                  <a:avLst/>
                </a:prstGeom>
                <a:blipFill>
                  <a:blip r:embed="rId7"/>
                  <a:stretch>
                    <a:fillRect l="-6977" r="-6202" b="-28000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Přímá spojnice 15">
              <a:extLst>
                <a:ext uri="{FF2B5EF4-FFF2-40B4-BE49-F238E27FC236}">
                  <a16:creationId xmlns:a16="http://schemas.microsoft.com/office/drawing/2014/main" id="{79E5783E-F11E-4C64-84ED-5DFB6D5B3FD9}"/>
                </a:ext>
              </a:extLst>
            </p:cNvPr>
            <p:cNvCxnSpPr/>
            <p:nvPr/>
          </p:nvCxnSpPr>
          <p:spPr>
            <a:xfrm>
              <a:off x="3957142" y="2281881"/>
              <a:ext cx="1562209" cy="247655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ovéPole 16">
                  <a:extLst>
                    <a:ext uri="{FF2B5EF4-FFF2-40B4-BE49-F238E27FC236}">
                      <a16:creationId xmlns:a16="http://schemas.microsoft.com/office/drawing/2014/main" id="{6058F9F9-7DD8-4BA4-AB47-67EAA055C9D4}"/>
                    </a:ext>
                  </a:extLst>
                </p:cNvPr>
                <p:cNvSpPr txBox="1"/>
                <p:nvPr/>
              </p:nvSpPr>
              <p:spPr>
                <a:xfrm>
                  <a:off x="4425670" y="1419655"/>
                  <a:ext cx="8870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cs-CZ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země </a:t>
                  </a:r>
                  <a14:m>
                    <m:oMath xmlns:m="http://schemas.openxmlformats.org/officeDocument/2006/math">
                      <m:r>
                        <a:rPr kumimoji="0" lang="cs-CZ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𝑨</m:t>
                      </m:r>
                    </m:oMath>
                  </a14:m>
                  <a:endParaRPr kumimoji="0" lang="cs-CZ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17" name="TextovéPole 16">
                  <a:extLst>
                    <a:ext uri="{FF2B5EF4-FFF2-40B4-BE49-F238E27FC236}">
                      <a16:creationId xmlns:a16="http://schemas.microsoft.com/office/drawing/2014/main" id="{6058F9F9-7DD8-4BA4-AB47-67EAA055C9D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5670" y="1419655"/>
                  <a:ext cx="887038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6207" t="-10000" b="-2666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Poloviční rámeček 17">
              <a:extLst>
                <a:ext uri="{FF2B5EF4-FFF2-40B4-BE49-F238E27FC236}">
                  <a16:creationId xmlns:a16="http://schemas.microsoft.com/office/drawing/2014/main" id="{7BC31963-7BDF-40D5-B895-CE436D4401CB}"/>
                </a:ext>
              </a:extLst>
            </p:cNvPr>
            <p:cNvSpPr/>
            <p:nvPr/>
          </p:nvSpPr>
          <p:spPr>
            <a:xfrm rot="10800000" flipH="1">
              <a:off x="7190495" y="1774637"/>
              <a:ext cx="2369119" cy="2983797"/>
            </a:xfrm>
            <a:prstGeom prst="halfFrame">
              <a:avLst>
                <a:gd name="adj1" fmla="val 0"/>
                <a:gd name="adj2" fmla="val 0"/>
              </a:avLst>
            </a:prstGeom>
            <a:ln w="19050">
              <a:solidFill>
                <a:schemeClr val="tx1"/>
              </a:solidFill>
            </a:ln>
            <a:effectLst>
              <a:outerShdw blurRad="63500" sx="102000" sy="102000" algn="ctr" rotWithShape="0">
                <a:schemeClr val="accent4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9" name="Přímá spojnice 18">
              <a:extLst>
                <a:ext uri="{FF2B5EF4-FFF2-40B4-BE49-F238E27FC236}">
                  <a16:creationId xmlns:a16="http://schemas.microsoft.com/office/drawing/2014/main" id="{5DBE23DB-BE11-48C8-B154-926F484A9C9C}"/>
                </a:ext>
              </a:extLst>
            </p:cNvPr>
            <p:cNvCxnSpPr>
              <a:cxnSpLocks/>
            </p:cNvCxnSpPr>
            <p:nvPr/>
          </p:nvCxnSpPr>
          <p:spPr>
            <a:xfrm>
              <a:off x="7190495" y="3429000"/>
              <a:ext cx="1562208" cy="13294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ovéPole 19">
                  <a:extLst>
                    <a:ext uri="{FF2B5EF4-FFF2-40B4-BE49-F238E27FC236}">
                      <a16:creationId xmlns:a16="http://schemas.microsoft.com/office/drawing/2014/main" id="{3084CFE5-D3A6-47B2-AED5-EB75974117B6}"/>
                    </a:ext>
                  </a:extLst>
                </p:cNvPr>
                <p:cNvSpPr txBox="1"/>
                <p:nvPr/>
              </p:nvSpPr>
              <p:spPr>
                <a:xfrm>
                  <a:off x="7617749" y="1419655"/>
                  <a:ext cx="98873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cs-CZ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země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kumimoji="0" lang="cs-CZ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cs-CZ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𝑩</m:t>
                          </m:r>
                        </m:e>
                        <m:sup>
                          <m:r>
                            <a:rPr kumimoji="0" lang="cs-CZ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∗</m:t>
                          </m:r>
                        </m:sup>
                      </m:sSup>
                    </m:oMath>
                  </a14:m>
                  <a:endParaRPr kumimoji="0" lang="cs-CZ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0" name="TextovéPole 19">
                  <a:extLst>
                    <a:ext uri="{FF2B5EF4-FFF2-40B4-BE49-F238E27FC236}">
                      <a16:creationId xmlns:a16="http://schemas.microsoft.com/office/drawing/2014/main" id="{3084CFE5-D3A6-47B2-AED5-EB75974117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17749" y="1419655"/>
                  <a:ext cx="988732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4908" t="-10000" b="-2666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ovéPole 20">
                  <a:extLst>
                    <a:ext uri="{FF2B5EF4-FFF2-40B4-BE49-F238E27FC236}">
                      <a16:creationId xmlns:a16="http://schemas.microsoft.com/office/drawing/2014/main" id="{8BEE3EAB-9056-4F67-B66D-FF3E58AE9BC7}"/>
                    </a:ext>
                  </a:extLst>
                </p:cNvPr>
                <p:cNvSpPr txBox="1"/>
                <p:nvPr/>
              </p:nvSpPr>
              <p:spPr>
                <a:xfrm>
                  <a:off x="8561172" y="4826228"/>
                  <a:ext cx="783291" cy="31418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kumimoji="0" lang="cs-CZ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SupPr>
                          <m:e>
                            <m:r>
                              <a:rPr kumimoji="0" lang="cs-CZ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𝑞</m:t>
                            </m:r>
                          </m:e>
                          <m:sub>
                            <m:r>
                              <a:rPr kumimoji="0" lang="cs-CZ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1(</m:t>
                            </m:r>
                            <m:r>
                              <a:rPr kumimoji="0" lang="cs-CZ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𝑚𝑎𝑥</m:t>
                            </m:r>
                            <m:r>
                              <a:rPr kumimoji="0" lang="cs-CZ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)</m:t>
                            </m:r>
                          </m:sub>
                          <m:sup>
                            <m:r>
                              <a:rPr kumimoji="0" lang="cs-CZ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∗</m:t>
                            </m:r>
                          </m:sup>
                        </m:sSubSup>
                      </m:oMath>
                    </m:oMathPara>
                  </a14:m>
                  <a:endParaRPr kumimoji="0" lang="cs-CZ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1" name="TextovéPole 20">
                  <a:extLst>
                    <a:ext uri="{FF2B5EF4-FFF2-40B4-BE49-F238E27FC236}">
                      <a16:creationId xmlns:a16="http://schemas.microsoft.com/office/drawing/2014/main" id="{8BEE3EAB-9056-4F67-B66D-FF3E58AE9BC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61172" y="4826228"/>
                  <a:ext cx="783291" cy="314189"/>
                </a:xfrm>
                <a:prstGeom prst="rect">
                  <a:avLst/>
                </a:prstGeom>
                <a:blipFill>
                  <a:blip r:embed="rId10"/>
                  <a:stretch>
                    <a:fillRect l="-6977" r="-6202" b="-2745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ovéPole 21">
                  <a:extLst>
                    <a:ext uri="{FF2B5EF4-FFF2-40B4-BE49-F238E27FC236}">
                      <a16:creationId xmlns:a16="http://schemas.microsoft.com/office/drawing/2014/main" id="{A3885B37-4F4D-447D-9555-4EF9B38A694D}"/>
                    </a:ext>
                  </a:extLst>
                </p:cNvPr>
                <p:cNvSpPr txBox="1"/>
                <p:nvPr/>
              </p:nvSpPr>
              <p:spPr>
                <a:xfrm>
                  <a:off x="6335410" y="3205968"/>
                  <a:ext cx="788614" cy="31418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kumimoji="0" lang="cs-CZ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SupPr>
                          <m:e>
                            <m:r>
                              <a:rPr kumimoji="0" lang="cs-CZ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𝑞</m:t>
                            </m:r>
                          </m:e>
                          <m:sub>
                            <m:r>
                              <a:rPr kumimoji="0" lang="cs-CZ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2(</m:t>
                            </m:r>
                            <m:r>
                              <a:rPr kumimoji="0" lang="cs-CZ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𝑚𝑎𝑥</m:t>
                            </m:r>
                            <m:r>
                              <a:rPr kumimoji="0" lang="cs-CZ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)</m:t>
                            </m:r>
                          </m:sub>
                          <m:sup>
                            <m:r>
                              <a:rPr kumimoji="0" lang="cs-CZ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∗</m:t>
                            </m:r>
                          </m:sup>
                        </m:sSubSup>
                      </m:oMath>
                    </m:oMathPara>
                  </a14:m>
                  <a:endParaRPr kumimoji="0" lang="cs-CZ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2" name="TextovéPole 21">
                  <a:extLst>
                    <a:ext uri="{FF2B5EF4-FFF2-40B4-BE49-F238E27FC236}">
                      <a16:creationId xmlns:a16="http://schemas.microsoft.com/office/drawing/2014/main" id="{A3885B37-4F4D-447D-9555-4EF9B38A694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35410" y="3205968"/>
                  <a:ext cx="788614" cy="314189"/>
                </a:xfrm>
                <a:prstGeom prst="rect">
                  <a:avLst/>
                </a:prstGeom>
                <a:blipFill>
                  <a:blip r:embed="rId11"/>
                  <a:stretch>
                    <a:fillRect l="-6977" r="-6977" b="-2745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ovéPole 22">
                  <a:extLst>
                    <a:ext uri="{FF2B5EF4-FFF2-40B4-BE49-F238E27FC236}">
                      <a16:creationId xmlns:a16="http://schemas.microsoft.com/office/drawing/2014/main" id="{CF31F972-90A7-4046-9ECE-EABA68342A8E}"/>
                    </a:ext>
                  </a:extLst>
                </p:cNvPr>
                <p:cNvSpPr txBox="1"/>
                <p:nvPr/>
              </p:nvSpPr>
              <p:spPr>
                <a:xfrm>
                  <a:off x="4931541" y="3290500"/>
                  <a:ext cx="5682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cs-CZ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𝐻𝑉𝑀</m:t>
                        </m:r>
                      </m:oMath>
                    </m:oMathPara>
                  </a14:m>
                  <a:endParaRPr kumimoji="0" lang="cs-CZ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3" name="TextovéPole 22">
                  <a:extLst>
                    <a:ext uri="{FF2B5EF4-FFF2-40B4-BE49-F238E27FC236}">
                      <a16:creationId xmlns:a16="http://schemas.microsoft.com/office/drawing/2014/main" id="{CF31F972-90A7-4046-9ECE-EABA68342A8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31541" y="3290500"/>
                  <a:ext cx="568297" cy="276999"/>
                </a:xfrm>
                <a:prstGeom prst="rect">
                  <a:avLst/>
                </a:prstGeom>
                <a:blipFill>
                  <a:blip r:embed="rId12"/>
                  <a:stretch>
                    <a:fillRect l="-9677" r="-8602" b="-666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ovéPole 23">
                  <a:extLst>
                    <a:ext uri="{FF2B5EF4-FFF2-40B4-BE49-F238E27FC236}">
                      <a16:creationId xmlns:a16="http://schemas.microsoft.com/office/drawing/2014/main" id="{45AF33F0-6DB7-4924-896F-2BB4553D50F0}"/>
                    </a:ext>
                  </a:extLst>
                </p:cNvPr>
                <p:cNvSpPr txBox="1"/>
                <p:nvPr/>
              </p:nvSpPr>
              <p:spPr>
                <a:xfrm>
                  <a:off x="7940976" y="3236979"/>
                  <a:ext cx="5682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cs-CZ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𝐻𝑉𝑀</m:t>
                        </m:r>
                      </m:oMath>
                    </m:oMathPara>
                  </a14:m>
                  <a:endParaRPr kumimoji="0" lang="cs-CZ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4" name="TextovéPole 23">
                  <a:extLst>
                    <a:ext uri="{FF2B5EF4-FFF2-40B4-BE49-F238E27FC236}">
                      <a16:creationId xmlns:a16="http://schemas.microsoft.com/office/drawing/2014/main" id="{45AF33F0-6DB7-4924-896F-2BB4553D50F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40976" y="3236979"/>
                  <a:ext cx="568297" cy="276999"/>
                </a:xfrm>
                <a:prstGeom prst="rect">
                  <a:avLst/>
                </a:prstGeom>
                <a:blipFill>
                  <a:blip r:embed="rId13"/>
                  <a:stretch>
                    <a:fillRect l="-9677" r="-8602" b="-666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40045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/>
      <p:bldP spid="45" grpId="0"/>
      <p:bldP spid="47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ulka 1">
                <a:extLst>
                  <a:ext uri="{FF2B5EF4-FFF2-40B4-BE49-F238E27FC236}">
                    <a16:creationId xmlns:a16="http://schemas.microsoft.com/office/drawing/2014/main" id="{FCB851FE-3EB9-4204-B140-F5CFCEE20F8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9394154"/>
                  </p:ext>
                </p:extLst>
              </p:nvPr>
            </p:nvGraphicFramePr>
            <p:xfrm>
              <a:off x="3358242" y="1203326"/>
              <a:ext cx="4521201" cy="981075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07067">
                      <a:extLst>
                        <a:ext uri="{9D8B030D-6E8A-4147-A177-3AD203B41FA5}">
                          <a16:colId xmlns:a16="http://schemas.microsoft.com/office/drawing/2014/main" val="2314098012"/>
                        </a:ext>
                      </a:extLst>
                    </a:gridCol>
                    <a:gridCol w="1507067">
                      <a:extLst>
                        <a:ext uri="{9D8B030D-6E8A-4147-A177-3AD203B41FA5}">
                          <a16:colId xmlns:a16="http://schemas.microsoft.com/office/drawing/2014/main" val="1282851780"/>
                        </a:ext>
                      </a:extLst>
                    </a:gridCol>
                    <a:gridCol w="1507067">
                      <a:extLst>
                        <a:ext uri="{9D8B030D-6E8A-4147-A177-3AD203B41FA5}">
                          <a16:colId xmlns:a16="http://schemas.microsoft.com/office/drawing/2014/main" val="694243139"/>
                        </a:ext>
                      </a:extLst>
                    </a:gridCol>
                  </a:tblGrid>
                  <a:tr h="327025">
                    <a:tc>
                      <a:txBody>
                        <a:bodyPr/>
                        <a:lstStyle/>
                        <a:p>
                          <a:endParaRPr lang="cs-CZ" sz="1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cs-CZ" sz="1400" dirty="0"/>
                            <a:t>země </a:t>
                          </a:r>
                          <a14:m>
                            <m:oMath xmlns:m="http://schemas.openxmlformats.org/officeDocument/2006/math">
                              <m:r>
                                <a:rPr lang="cs-CZ" sz="1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oMath>
                          </a14:m>
                          <a:endParaRPr lang="cs-CZ" sz="14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cs-CZ" sz="1400" dirty="0"/>
                            <a:t>země </a:t>
                          </a:r>
                          <a14:m>
                            <m:oMath xmlns:m="http://schemas.openxmlformats.org/officeDocument/2006/math">
                              <m:r>
                                <a:rPr lang="cs-CZ" sz="1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oMath>
                          </a14:m>
                          <a:endParaRPr lang="cs-CZ" sz="14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4643702"/>
                      </a:ext>
                    </a:extLst>
                  </a:tr>
                  <a:tr h="327025">
                    <a:tc>
                      <a:txBody>
                        <a:bodyPr/>
                        <a:lstStyle/>
                        <a:p>
                          <a:r>
                            <a:rPr lang="cs-CZ" sz="1400" b="1" dirty="0"/>
                            <a:t>Pšenice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cs-CZ" sz="14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oMath>
                          </a14:m>
                          <a:r>
                            <a:rPr lang="cs-CZ" sz="1400" dirty="0"/>
                            <a:t> den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cs-CZ" sz="14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oMath>
                          </a14:m>
                          <a:r>
                            <a:rPr lang="cs-CZ" sz="1400" dirty="0"/>
                            <a:t> dny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464286"/>
                      </a:ext>
                    </a:extLst>
                  </a:tr>
                  <a:tr h="327025">
                    <a:tc>
                      <a:txBody>
                        <a:bodyPr/>
                        <a:lstStyle/>
                        <a:p>
                          <a:r>
                            <a:rPr lang="cs-CZ" sz="1400" b="1" dirty="0"/>
                            <a:t>Obuv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cs-CZ" sz="14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cs-CZ" sz="1400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cs-CZ" sz="1400" dirty="0"/>
                            <a:t>dny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cs-CZ" sz="14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oMath>
                          </a14:m>
                          <a:r>
                            <a:rPr lang="cs-CZ" sz="1400" dirty="0"/>
                            <a:t> dny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480579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ulka 1">
                <a:extLst>
                  <a:ext uri="{FF2B5EF4-FFF2-40B4-BE49-F238E27FC236}">
                    <a16:creationId xmlns:a16="http://schemas.microsoft.com/office/drawing/2014/main" id="{FCB851FE-3EB9-4204-B140-F5CFCEE20F8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9394154"/>
                  </p:ext>
                </p:extLst>
              </p:nvPr>
            </p:nvGraphicFramePr>
            <p:xfrm>
              <a:off x="3358242" y="1203326"/>
              <a:ext cx="4521201" cy="981075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07067">
                      <a:extLst>
                        <a:ext uri="{9D8B030D-6E8A-4147-A177-3AD203B41FA5}">
                          <a16:colId xmlns:a16="http://schemas.microsoft.com/office/drawing/2014/main" val="2314098012"/>
                        </a:ext>
                      </a:extLst>
                    </a:gridCol>
                    <a:gridCol w="1507067">
                      <a:extLst>
                        <a:ext uri="{9D8B030D-6E8A-4147-A177-3AD203B41FA5}">
                          <a16:colId xmlns:a16="http://schemas.microsoft.com/office/drawing/2014/main" val="1282851780"/>
                        </a:ext>
                      </a:extLst>
                    </a:gridCol>
                    <a:gridCol w="1507067">
                      <a:extLst>
                        <a:ext uri="{9D8B030D-6E8A-4147-A177-3AD203B41FA5}">
                          <a16:colId xmlns:a16="http://schemas.microsoft.com/office/drawing/2014/main" val="694243139"/>
                        </a:ext>
                      </a:extLst>
                    </a:gridCol>
                  </a:tblGrid>
                  <a:tr h="327025">
                    <a:tc>
                      <a:txBody>
                        <a:bodyPr/>
                        <a:lstStyle/>
                        <a:p>
                          <a:endParaRPr lang="cs-CZ" sz="1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810" t="-1852" r="-101215" b="-2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1852" r="-806" b="-2111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4643702"/>
                      </a:ext>
                    </a:extLst>
                  </a:tr>
                  <a:tr h="327025">
                    <a:tc>
                      <a:txBody>
                        <a:bodyPr/>
                        <a:lstStyle/>
                        <a:p>
                          <a:r>
                            <a:rPr lang="cs-CZ" sz="1400" b="1" dirty="0"/>
                            <a:t>Pšenice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810" t="-101852" r="-101215" b="-1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101852" r="-806" b="-1111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464286"/>
                      </a:ext>
                    </a:extLst>
                  </a:tr>
                  <a:tr h="327025">
                    <a:tc>
                      <a:txBody>
                        <a:bodyPr/>
                        <a:lstStyle/>
                        <a:p>
                          <a:r>
                            <a:rPr lang="cs-CZ" sz="1400" b="1" dirty="0"/>
                            <a:t>Obuv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810" t="-201852" r="-101215" b="-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201852" r="-806" b="-111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480579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ovéPole 4">
            <a:extLst>
              <a:ext uri="{FF2B5EF4-FFF2-40B4-BE49-F238E27FC236}">
                <a16:creationId xmlns:a16="http://schemas.microsoft.com/office/drawing/2014/main" id="{2C60865B-D426-458B-BB99-010596E5186F}"/>
              </a:ext>
            </a:extLst>
          </p:cNvPr>
          <p:cNvSpPr txBox="1"/>
          <p:nvPr/>
        </p:nvSpPr>
        <p:spPr>
          <a:xfrm>
            <a:off x="408282" y="436861"/>
            <a:ext cx="639919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400" dirty="0"/>
              <a:t>St. </a:t>
            </a:r>
            <a:r>
              <a:rPr lang="cs-CZ" sz="1400" b="1" dirty="0"/>
              <a:t>44</a:t>
            </a:r>
            <a:r>
              <a:rPr lang="cs-CZ" sz="14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DBB51641-8DC6-40F2-92FE-92BB292C8315}"/>
                  </a:ext>
                </a:extLst>
              </p:cNvPr>
              <p:cNvSpPr/>
              <p:nvPr/>
            </p:nvSpPr>
            <p:spPr>
              <a:xfrm>
                <a:off x="408282" y="1709705"/>
                <a:ext cx="1760867" cy="30777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cs-CZ" sz="1400" b="1" dirty="0"/>
                  <a:t>Absolutní výhoda (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sz="1400" b="1" dirty="0"/>
                  <a:t>)</a:t>
                </a:r>
              </a:p>
            </p:txBody>
          </p:sp>
        </mc:Choice>
        <mc:Fallback xmlns="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DBB51641-8DC6-40F2-92FE-92BB292C83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282" y="1709705"/>
                <a:ext cx="1760867" cy="307777"/>
              </a:xfrm>
              <a:prstGeom prst="rect">
                <a:avLst/>
              </a:prstGeom>
              <a:blipFill>
                <a:blip r:embed="rId3"/>
                <a:stretch>
                  <a:fillRect l="-687" b="-169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0A360FDD-638B-4228-AF6E-617E84FF9D75}"/>
              </a:ext>
            </a:extLst>
          </p:cNvPr>
          <p:cNvCxnSpPr>
            <a:cxnSpLocks/>
            <a:stCxn id="7" idx="3"/>
            <a:endCxn id="2" idx="1"/>
          </p:cNvCxnSpPr>
          <p:nvPr/>
        </p:nvCxnSpPr>
        <p:spPr>
          <a:xfrm flipV="1">
            <a:off x="2169149" y="1693863"/>
            <a:ext cx="1189093" cy="16973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008E5220-7BFF-451A-89E7-775FD937C7CE}"/>
                  </a:ext>
                </a:extLst>
              </p:cNvPr>
              <p:cNvSpPr txBox="1"/>
              <p:nvPr/>
            </p:nvSpPr>
            <p:spPr>
              <a:xfrm>
                <a:off x="6793627" y="3222800"/>
                <a:ext cx="663515" cy="4039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cs-CZ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008E5220-7BFF-451A-89E7-775FD937C7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3627" y="3222800"/>
                <a:ext cx="663515" cy="403957"/>
              </a:xfrm>
              <a:prstGeom prst="rect">
                <a:avLst/>
              </a:prstGeom>
              <a:blipFill>
                <a:blip r:embed="rId4"/>
                <a:stretch>
                  <a:fillRect l="-5505" t="-1515" r="-4587"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>
                <a:extLst>
                  <a:ext uri="{FF2B5EF4-FFF2-40B4-BE49-F238E27FC236}">
                    <a16:creationId xmlns:a16="http://schemas.microsoft.com/office/drawing/2014/main" id="{B82735AB-B3B9-4203-9B0C-1F52FBFB201D}"/>
                  </a:ext>
                </a:extLst>
              </p:cNvPr>
              <p:cNvSpPr/>
              <p:nvPr/>
            </p:nvSpPr>
            <p:spPr>
              <a:xfrm>
                <a:off x="5053250" y="2341963"/>
                <a:ext cx="840165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cs-CZ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cs-CZ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Obdélník 18">
                <a:extLst>
                  <a:ext uri="{FF2B5EF4-FFF2-40B4-BE49-F238E27FC236}">
                    <a16:creationId xmlns:a16="http://schemas.microsoft.com/office/drawing/2014/main" id="{B82735AB-B3B9-4203-9B0C-1F52FBFB20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3250" y="2341963"/>
                <a:ext cx="840165" cy="495649"/>
              </a:xfrm>
              <a:prstGeom prst="rect">
                <a:avLst/>
              </a:prstGeom>
              <a:blipFill>
                <a:blip r:embed="rId5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>
                <a:extLst>
                  <a:ext uri="{FF2B5EF4-FFF2-40B4-BE49-F238E27FC236}">
                    <a16:creationId xmlns:a16="http://schemas.microsoft.com/office/drawing/2014/main" id="{96CCCABD-1E9B-4979-A334-A7AF74BAB386}"/>
                  </a:ext>
                </a:extLst>
              </p:cNvPr>
              <p:cNvSpPr/>
              <p:nvPr/>
            </p:nvSpPr>
            <p:spPr>
              <a:xfrm>
                <a:off x="5053250" y="3165475"/>
                <a:ext cx="673966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cs-CZ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Obdélník 19">
                <a:extLst>
                  <a:ext uri="{FF2B5EF4-FFF2-40B4-BE49-F238E27FC236}">
                    <a16:creationId xmlns:a16="http://schemas.microsoft.com/office/drawing/2014/main" id="{96CCCABD-1E9B-4979-A334-A7AF74BAB3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3250" y="3165475"/>
                <a:ext cx="673966" cy="495649"/>
              </a:xfrm>
              <a:prstGeom prst="rect">
                <a:avLst/>
              </a:prstGeom>
              <a:blipFill>
                <a:blip r:embed="rId6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>
                <a:extLst>
                  <a:ext uri="{FF2B5EF4-FFF2-40B4-BE49-F238E27FC236}">
                    <a16:creationId xmlns:a16="http://schemas.microsoft.com/office/drawing/2014/main" id="{8DD0E43E-0636-4DA0-B1ED-81230E301FFE}"/>
                  </a:ext>
                </a:extLst>
              </p:cNvPr>
              <p:cNvSpPr/>
              <p:nvPr/>
            </p:nvSpPr>
            <p:spPr>
              <a:xfrm>
                <a:off x="6651602" y="2323433"/>
                <a:ext cx="947567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cs-CZ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𝟕𝟓</m:t>
                      </m:r>
                    </m:oMath>
                  </m:oMathPara>
                </a14:m>
                <a:endParaRPr lang="cs-CZ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Obdélník 20">
                <a:extLst>
                  <a:ext uri="{FF2B5EF4-FFF2-40B4-BE49-F238E27FC236}">
                    <a16:creationId xmlns:a16="http://schemas.microsoft.com/office/drawing/2014/main" id="{8DD0E43E-0636-4DA0-B1ED-81230E301F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602" y="2323433"/>
                <a:ext cx="947567" cy="495649"/>
              </a:xfrm>
              <a:prstGeom prst="rect">
                <a:avLst/>
              </a:prstGeom>
              <a:blipFill>
                <a:blip r:embed="rId7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" name="Tabulka 21">
                <a:extLst>
                  <a:ext uri="{FF2B5EF4-FFF2-40B4-BE49-F238E27FC236}">
                    <a16:creationId xmlns:a16="http://schemas.microsoft.com/office/drawing/2014/main" id="{72A0182A-9FB7-495A-ACAA-707F9538194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79526214"/>
                  </p:ext>
                </p:extLst>
              </p:nvPr>
            </p:nvGraphicFramePr>
            <p:xfrm>
              <a:off x="3358241" y="3908427"/>
              <a:ext cx="4521201" cy="981075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07067">
                      <a:extLst>
                        <a:ext uri="{9D8B030D-6E8A-4147-A177-3AD203B41FA5}">
                          <a16:colId xmlns:a16="http://schemas.microsoft.com/office/drawing/2014/main" val="2314098012"/>
                        </a:ext>
                      </a:extLst>
                    </a:gridCol>
                    <a:gridCol w="1507067">
                      <a:extLst>
                        <a:ext uri="{9D8B030D-6E8A-4147-A177-3AD203B41FA5}">
                          <a16:colId xmlns:a16="http://schemas.microsoft.com/office/drawing/2014/main" val="1282851780"/>
                        </a:ext>
                      </a:extLst>
                    </a:gridCol>
                    <a:gridCol w="1507067">
                      <a:extLst>
                        <a:ext uri="{9D8B030D-6E8A-4147-A177-3AD203B41FA5}">
                          <a16:colId xmlns:a16="http://schemas.microsoft.com/office/drawing/2014/main" val="694243139"/>
                        </a:ext>
                      </a:extLst>
                    </a:gridCol>
                  </a:tblGrid>
                  <a:tr h="327025">
                    <a:tc>
                      <a:txBody>
                        <a:bodyPr/>
                        <a:lstStyle/>
                        <a:p>
                          <a:endParaRPr lang="cs-CZ" sz="1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cs-CZ" sz="1400" dirty="0"/>
                            <a:t>země </a:t>
                          </a:r>
                          <a14:m>
                            <m:oMath xmlns:m="http://schemas.openxmlformats.org/officeDocument/2006/math">
                              <m:r>
                                <a:rPr lang="cs-CZ" sz="1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oMath>
                          </a14:m>
                          <a:endParaRPr lang="cs-CZ" sz="14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cs-CZ" sz="1400" dirty="0"/>
                            <a:t>země </a:t>
                          </a:r>
                          <a14:m>
                            <m:oMath xmlns:m="http://schemas.openxmlformats.org/officeDocument/2006/math">
                              <m:r>
                                <a:rPr lang="cs-CZ" sz="1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oMath>
                          </a14:m>
                          <a:endParaRPr lang="cs-CZ" sz="14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4643702"/>
                      </a:ext>
                    </a:extLst>
                  </a:tr>
                  <a:tr h="327025">
                    <a:tc>
                      <a:txBody>
                        <a:bodyPr/>
                        <a:lstStyle/>
                        <a:p>
                          <a:r>
                            <a:rPr lang="cs-CZ" sz="1400" b="1" dirty="0"/>
                            <a:t>Pšenice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oMath>
                          </a14:m>
                          <a:r>
                            <a:rPr lang="cs-CZ" sz="1400" dirty="0"/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𝟕𝟓</m:t>
                              </m:r>
                            </m:oMath>
                          </a14:m>
                          <a:r>
                            <a:rPr lang="cs-CZ" sz="1400" dirty="0"/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464286"/>
                      </a:ext>
                    </a:extLst>
                  </a:tr>
                  <a:tr h="327025">
                    <a:tc>
                      <a:txBody>
                        <a:bodyPr/>
                        <a:lstStyle/>
                        <a:p>
                          <a:r>
                            <a:rPr lang="cs-CZ" sz="1400" b="1" dirty="0"/>
                            <a:t>Obuv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cs-CZ" sz="14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cs-CZ" sz="1400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endParaRPr lang="cs-CZ" sz="1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oMath>
                          </a14:m>
                          <a:r>
                            <a:rPr lang="cs-CZ" sz="1400" dirty="0"/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480579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2" name="Tabulka 21">
                <a:extLst>
                  <a:ext uri="{FF2B5EF4-FFF2-40B4-BE49-F238E27FC236}">
                    <a16:creationId xmlns:a16="http://schemas.microsoft.com/office/drawing/2014/main" id="{72A0182A-9FB7-495A-ACAA-707F9538194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79526214"/>
                  </p:ext>
                </p:extLst>
              </p:nvPr>
            </p:nvGraphicFramePr>
            <p:xfrm>
              <a:off x="3358241" y="3908427"/>
              <a:ext cx="4521201" cy="981075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07067">
                      <a:extLst>
                        <a:ext uri="{9D8B030D-6E8A-4147-A177-3AD203B41FA5}">
                          <a16:colId xmlns:a16="http://schemas.microsoft.com/office/drawing/2014/main" val="2314098012"/>
                        </a:ext>
                      </a:extLst>
                    </a:gridCol>
                    <a:gridCol w="1507067">
                      <a:extLst>
                        <a:ext uri="{9D8B030D-6E8A-4147-A177-3AD203B41FA5}">
                          <a16:colId xmlns:a16="http://schemas.microsoft.com/office/drawing/2014/main" val="1282851780"/>
                        </a:ext>
                      </a:extLst>
                    </a:gridCol>
                    <a:gridCol w="1507067">
                      <a:extLst>
                        <a:ext uri="{9D8B030D-6E8A-4147-A177-3AD203B41FA5}">
                          <a16:colId xmlns:a16="http://schemas.microsoft.com/office/drawing/2014/main" val="694243139"/>
                        </a:ext>
                      </a:extLst>
                    </a:gridCol>
                  </a:tblGrid>
                  <a:tr h="327025">
                    <a:tc>
                      <a:txBody>
                        <a:bodyPr/>
                        <a:lstStyle/>
                        <a:p>
                          <a:endParaRPr lang="cs-CZ" sz="1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00810" t="-3704" r="-101215" b="-2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200000" t="-3704" r="-806" b="-2111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4643702"/>
                      </a:ext>
                    </a:extLst>
                  </a:tr>
                  <a:tr h="327025">
                    <a:tc>
                      <a:txBody>
                        <a:bodyPr/>
                        <a:lstStyle/>
                        <a:p>
                          <a:r>
                            <a:rPr lang="cs-CZ" sz="1400" b="1" dirty="0"/>
                            <a:t>Pšenice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00810" t="-103704" r="-101215" b="-1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200000" t="-103704" r="-806" b="-1111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464286"/>
                      </a:ext>
                    </a:extLst>
                  </a:tr>
                  <a:tr h="327025">
                    <a:tc>
                      <a:txBody>
                        <a:bodyPr/>
                        <a:lstStyle/>
                        <a:p>
                          <a:r>
                            <a:rPr lang="cs-CZ" sz="1400" b="1" dirty="0"/>
                            <a:t>Obuv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00810" t="-203704" r="-101215" b="-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200000" t="-203704" r="-806" b="-111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4805798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2DCC6317-FBAB-4498-955F-2CAB3FF5C3B6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2169149" y="1863594"/>
            <a:ext cx="1189092" cy="1482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délník 30">
            <a:extLst>
              <a:ext uri="{FF2B5EF4-FFF2-40B4-BE49-F238E27FC236}">
                <a16:creationId xmlns:a16="http://schemas.microsoft.com/office/drawing/2014/main" id="{71F76692-5CF8-4899-9C89-1C1F9FBC7DA6}"/>
              </a:ext>
            </a:extLst>
          </p:cNvPr>
          <p:cNvSpPr/>
          <p:nvPr/>
        </p:nvSpPr>
        <p:spPr>
          <a:xfrm>
            <a:off x="178292" y="2837612"/>
            <a:ext cx="1694053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/>
              <a:t>Alternativní náklady</a:t>
            </a:r>
          </a:p>
        </p:txBody>
      </p:sp>
      <p:sp>
        <p:nvSpPr>
          <p:cNvPr id="32" name="Pravá složená závorka 31">
            <a:extLst>
              <a:ext uri="{FF2B5EF4-FFF2-40B4-BE49-F238E27FC236}">
                <a16:creationId xmlns:a16="http://schemas.microsoft.com/office/drawing/2014/main" id="{7547FA9A-5436-4130-9982-3E8074E8D6E4}"/>
              </a:ext>
            </a:extLst>
          </p:cNvPr>
          <p:cNvSpPr/>
          <p:nvPr/>
        </p:nvSpPr>
        <p:spPr>
          <a:xfrm rot="10800000">
            <a:off x="2657869" y="2365064"/>
            <a:ext cx="304800" cy="1296060"/>
          </a:xfrm>
          <a:prstGeom prst="rightBrace">
            <a:avLst>
              <a:gd name="adj1" fmla="val 52313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Obdélník 34">
                <a:extLst>
                  <a:ext uri="{FF2B5EF4-FFF2-40B4-BE49-F238E27FC236}">
                    <a16:creationId xmlns:a16="http://schemas.microsoft.com/office/drawing/2014/main" id="{57707ED8-8DD4-4A5A-B10D-0897C58D7406}"/>
                  </a:ext>
                </a:extLst>
              </p:cNvPr>
              <p:cNvSpPr/>
              <p:nvPr/>
            </p:nvSpPr>
            <p:spPr>
              <a:xfrm>
                <a:off x="339126" y="4581725"/>
                <a:ext cx="2056204" cy="30777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cs-CZ" sz="1400" b="1" dirty="0"/>
                  <a:t>Komparativní výhoda (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cs-CZ" sz="1400" b="1" dirty="0"/>
                  <a:t>)</a:t>
                </a:r>
              </a:p>
            </p:txBody>
          </p:sp>
        </mc:Choice>
        <mc:Fallback xmlns="">
          <p:sp>
            <p:nvSpPr>
              <p:cNvPr id="35" name="Obdélník 34">
                <a:extLst>
                  <a:ext uri="{FF2B5EF4-FFF2-40B4-BE49-F238E27FC236}">
                    <a16:creationId xmlns:a16="http://schemas.microsoft.com/office/drawing/2014/main" id="{57707ED8-8DD4-4A5A-B10D-0897C58D74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126" y="4581725"/>
                <a:ext cx="2056204" cy="307777"/>
              </a:xfrm>
              <a:prstGeom prst="rect">
                <a:avLst/>
              </a:prstGeom>
              <a:blipFill>
                <a:blip r:embed="rId9"/>
                <a:stretch>
                  <a:fillRect l="-590" t="-1923" b="-173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Přímá spojnice se šipkou 36">
            <a:extLst>
              <a:ext uri="{FF2B5EF4-FFF2-40B4-BE49-F238E27FC236}">
                <a16:creationId xmlns:a16="http://schemas.microsoft.com/office/drawing/2014/main" id="{FEB1C1B4-FB1A-49E3-A9E3-7B6DF1F8C5A3}"/>
              </a:ext>
            </a:extLst>
          </p:cNvPr>
          <p:cNvCxnSpPr>
            <a:cxnSpLocks/>
            <a:stCxn id="35" idx="3"/>
          </p:cNvCxnSpPr>
          <p:nvPr/>
        </p:nvCxnSpPr>
        <p:spPr>
          <a:xfrm>
            <a:off x="2395330" y="4735614"/>
            <a:ext cx="96291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Šipka: doleva 37">
            <a:extLst>
              <a:ext uri="{FF2B5EF4-FFF2-40B4-BE49-F238E27FC236}">
                <a16:creationId xmlns:a16="http://schemas.microsoft.com/office/drawing/2014/main" id="{B50A81A6-2350-47C6-8184-687BCB3307D9}"/>
              </a:ext>
            </a:extLst>
          </p:cNvPr>
          <p:cNvSpPr/>
          <p:nvPr/>
        </p:nvSpPr>
        <p:spPr>
          <a:xfrm>
            <a:off x="2100244" y="2953033"/>
            <a:ext cx="455032" cy="139441"/>
          </a:xfrm>
          <a:prstGeom prst="left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TextovéPole 47">
            <a:extLst>
              <a:ext uri="{FF2B5EF4-FFF2-40B4-BE49-F238E27FC236}">
                <a16:creationId xmlns:a16="http://schemas.microsoft.com/office/drawing/2014/main" id="{B3DB3CE4-7B3D-4D2F-A57E-D4B1872A062E}"/>
              </a:ext>
            </a:extLst>
          </p:cNvPr>
          <p:cNvSpPr txBox="1"/>
          <p:nvPr/>
        </p:nvSpPr>
        <p:spPr>
          <a:xfrm>
            <a:off x="8395066" y="1324531"/>
            <a:ext cx="3228975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Absolutní výhoda </a:t>
            </a:r>
            <a:r>
              <a:rPr lang="cs-CZ" sz="1400" dirty="0"/>
              <a:t>je schopnost země vyprodukovat více zboží či služeb za nižší náklady  než jiná země</a:t>
            </a:r>
          </a:p>
        </p:txBody>
      </p:sp>
      <p:sp>
        <p:nvSpPr>
          <p:cNvPr id="49" name="Obdélník 48">
            <a:extLst>
              <a:ext uri="{FF2B5EF4-FFF2-40B4-BE49-F238E27FC236}">
                <a16:creationId xmlns:a16="http://schemas.microsoft.com/office/drawing/2014/main" id="{37276512-AEBB-4276-8ABA-7D7718A31506}"/>
              </a:ext>
            </a:extLst>
          </p:cNvPr>
          <p:cNvSpPr/>
          <p:nvPr/>
        </p:nvSpPr>
        <p:spPr>
          <a:xfrm>
            <a:off x="8395066" y="2729865"/>
            <a:ext cx="3388652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Alternativní náklady</a:t>
            </a:r>
            <a:r>
              <a:rPr lang="cs-CZ" sz="1400" dirty="0"/>
              <a:t>, nebo také </a:t>
            </a:r>
            <a:r>
              <a:rPr lang="cs-CZ" sz="1400" b="1" dirty="0"/>
              <a:t>náklady obětované příležitosti</a:t>
            </a:r>
            <a:r>
              <a:rPr lang="en-US" sz="1400" b="1" dirty="0"/>
              <a:t> (</a:t>
            </a:r>
            <a:r>
              <a:rPr lang="cs-CZ" sz="1400" b="1" dirty="0">
                <a:solidFill>
                  <a:srgbClr val="FF0000"/>
                </a:solidFill>
              </a:rPr>
              <a:t>implicitní</a:t>
            </a:r>
            <a:r>
              <a:rPr lang="cs-CZ" sz="1400" dirty="0">
                <a:solidFill>
                  <a:srgbClr val="FF0000"/>
                </a:solidFill>
              </a:rPr>
              <a:t> </a:t>
            </a:r>
            <a:r>
              <a:rPr lang="cs-CZ" sz="1400" dirty="0">
                <a:solidFill>
                  <a:schemeClr val="tx1"/>
                </a:solidFill>
              </a:rPr>
              <a:t>náklady</a:t>
            </a:r>
            <a:r>
              <a:rPr lang="en-US" sz="1400" b="1" dirty="0"/>
              <a:t>)</a:t>
            </a:r>
            <a:r>
              <a:rPr lang="cs-CZ" sz="1400" dirty="0"/>
              <a:t>, jsou náklady na zboží vyjádřené množstvím jiného zboží. </a:t>
            </a:r>
          </a:p>
        </p:txBody>
      </p:sp>
      <p:sp>
        <p:nvSpPr>
          <p:cNvPr id="50" name="TextovéPole 49">
            <a:extLst>
              <a:ext uri="{FF2B5EF4-FFF2-40B4-BE49-F238E27FC236}">
                <a16:creationId xmlns:a16="http://schemas.microsoft.com/office/drawing/2014/main" id="{2BD21C09-BDEE-4A0A-B28A-675F4B1140EA}"/>
              </a:ext>
            </a:extLst>
          </p:cNvPr>
          <p:cNvSpPr txBox="1"/>
          <p:nvPr/>
        </p:nvSpPr>
        <p:spPr>
          <a:xfrm>
            <a:off x="8396379" y="4258695"/>
            <a:ext cx="331826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/>
              <a:t>Země která má nižší </a:t>
            </a:r>
            <a:r>
              <a:rPr lang="cs-CZ" sz="1400" b="1" dirty="0">
                <a:solidFill>
                  <a:schemeClr val="tx1"/>
                </a:solidFill>
              </a:rPr>
              <a:t>alternativní náklady </a:t>
            </a:r>
            <a:r>
              <a:rPr lang="cs-CZ" sz="1400" dirty="0"/>
              <a:t>má </a:t>
            </a:r>
            <a:r>
              <a:rPr lang="cs-CZ" sz="1400" b="1" dirty="0">
                <a:solidFill>
                  <a:srgbClr val="FF0000"/>
                </a:solidFill>
              </a:rPr>
              <a:t>komparativní výhodu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délník 22">
                <a:extLst>
                  <a:ext uri="{FF2B5EF4-FFF2-40B4-BE49-F238E27FC236}">
                    <a16:creationId xmlns:a16="http://schemas.microsoft.com/office/drawing/2014/main" id="{E93D858D-3B77-49E1-9634-34CA509FC4B8}"/>
                  </a:ext>
                </a:extLst>
              </p:cNvPr>
              <p:cNvSpPr/>
              <p:nvPr/>
            </p:nvSpPr>
            <p:spPr>
              <a:xfrm>
                <a:off x="339126" y="4187592"/>
                <a:ext cx="2044983" cy="30777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cs-CZ" sz="1400" b="1" dirty="0"/>
                  <a:t>Komparativní výhoda (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sz="1400" b="1" dirty="0"/>
                  <a:t>)</a:t>
                </a:r>
              </a:p>
            </p:txBody>
          </p:sp>
        </mc:Choice>
        <mc:Fallback xmlns="">
          <p:sp>
            <p:nvSpPr>
              <p:cNvPr id="23" name="Obdélník 22">
                <a:extLst>
                  <a:ext uri="{FF2B5EF4-FFF2-40B4-BE49-F238E27FC236}">
                    <a16:creationId xmlns:a16="http://schemas.microsoft.com/office/drawing/2014/main" id="{E93D858D-3B77-49E1-9634-34CA509FC4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126" y="4187592"/>
                <a:ext cx="2044983" cy="307777"/>
              </a:xfrm>
              <a:prstGeom prst="rect">
                <a:avLst/>
              </a:prstGeom>
              <a:blipFill>
                <a:blip r:embed="rId10"/>
                <a:stretch>
                  <a:fillRect l="-593" t="-1923" b="-173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501CB61C-BFA1-40C0-A3A7-FEC16177EBE9}"/>
              </a:ext>
            </a:extLst>
          </p:cNvPr>
          <p:cNvCxnSpPr>
            <a:cxnSpLocks/>
            <a:stCxn id="23" idx="3"/>
            <a:endCxn id="22" idx="1"/>
          </p:cNvCxnSpPr>
          <p:nvPr/>
        </p:nvCxnSpPr>
        <p:spPr>
          <a:xfrm>
            <a:off x="2384109" y="4341481"/>
            <a:ext cx="974132" cy="574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1764719-495C-4C65-BBB7-AC4D14667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5</a:t>
            </a:fld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6EE20B0-2B84-1F01-CCC0-E16CC2C8A157}"/>
              </a:ext>
            </a:extLst>
          </p:cNvPr>
          <p:cNvSpPr txBox="1"/>
          <p:nvPr/>
        </p:nvSpPr>
        <p:spPr>
          <a:xfrm>
            <a:off x="2871175" y="2444857"/>
            <a:ext cx="214312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Pšenice</a:t>
            </a: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vyjádřené v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cs-CZ" sz="1400" b="1" dirty="0">
                <a:solidFill>
                  <a:srgbClr val="00B050"/>
                </a:solidFill>
                <a:latin typeface="Calibri" panose="020F0502020204030204"/>
              </a:rPr>
              <a:t>obuvi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0071DCB-C97A-A436-2D60-F87BC7458D24}"/>
              </a:ext>
            </a:extLst>
          </p:cNvPr>
          <p:cNvSpPr txBox="1"/>
          <p:nvPr/>
        </p:nvSpPr>
        <p:spPr>
          <a:xfrm>
            <a:off x="2910125" y="3271484"/>
            <a:ext cx="214312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Obuv</a:t>
            </a: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vyjádřené v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pšenice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36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/>
      <p:bldP spid="19" grpId="0"/>
      <p:bldP spid="20" grpId="0"/>
      <p:bldP spid="21" grpId="0"/>
      <p:bldP spid="31" grpId="0" animBg="1"/>
      <p:bldP spid="32" grpId="0" animBg="1"/>
      <p:bldP spid="35" grpId="0" animBg="1"/>
      <p:bldP spid="38" grpId="0" animBg="1"/>
      <p:bldP spid="48" grpId="0" animBg="1"/>
      <p:bldP spid="49" grpId="0" animBg="1"/>
      <p:bldP spid="50" grpId="0" animBg="1"/>
      <p:bldP spid="23" grpId="0" animBg="1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C28181D1-AF74-4235-BDDD-0C72BEA5A8D9}"/>
              </a:ext>
            </a:extLst>
          </p:cNvPr>
          <p:cNvSpPr/>
          <p:nvPr/>
        </p:nvSpPr>
        <p:spPr>
          <a:xfrm>
            <a:off x="784413" y="190751"/>
            <a:ext cx="267009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400" dirty="0"/>
              <a:t>St. 55./</a:t>
            </a:r>
            <a:r>
              <a:rPr lang="cs-CZ" sz="1400" dirty="0"/>
              <a:t>2.6.</a:t>
            </a:r>
            <a:r>
              <a:rPr lang="en-US" sz="1400" dirty="0"/>
              <a:t> </a:t>
            </a:r>
            <a:r>
              <a:rPr lang="cs-CZ" sz="1400" dirty="0"/>
              <a:t>Příklady k řešení</a:t>
            </a:r>
            <a:r>
              <a:rPr lang="en-US" sz="1400" dirty="0"/>
              <a:t>/</a:t>
            </a:r>
            <a:r>
              <a:rPr lang="cs-CZ" sz="1400" dirty="0"/>
              <a:t>č.p.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9151205E-3CD0-483E-8465-7FF9AB6F234D}"/>
                  </a:ext>
                </a:extLst>
              </p:cNvPr>
              <p:cNvSpPr/>
              <p:nvPr/>
            </p:nvSpPr>
            <p:spPr>
              <a:xfrm>
                <a:off x="3657599" y="190751"/>
                <a:ext cx="7213601" cy="181588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cs-CZ" sz="1400" b="1" dirty="0"/>
                  <a:t>Množství práce v zemi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je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𝟐𝟒𝟎</m:t>
                    </m:r>
                  </m:oMath>
                </a14:m>
                <a:r>
                  <a:rPr lang="cs-CZ" sz="1400" b="1" dirty="0"/>
                  <a:t> hodin. Země vyrábí dva statky sýr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cs-CZ" sz="1400" b="1" dirty="0"/>
                  <a:t>) a víno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cs-CZ" sz="1400" b="1" dirty="0"/>
                  <a:t>). K výrobě jednotky sýru je třeba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𝟔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hodin práce. K výrobě jednotky vína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cs-CZ" sz="1400" b="1" dirty="0"/>
                  <a:t> hodiny práce. Předpokládáme jednofaktorovou ekonomiku.</a:t>
                </a:r>
              </a:p>
              <a:p>
                <a:r>
                  <a:rPr lang="cs-CZ" sz="1400" b="1" dirty="0"/>
                  <a:t>Zjistěte:</a:t>
                </a:r>
              </a:p>
              <a:p>
                <a:r>
                  <a:rPr lang="cs-CZ" sz="1400" b="1" dirty="0"/>
                  <a:t>a) graficky a matematicky vyjádřete hranici výrobních možností země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cs-CZ" sz="1400" b="1" dirty="0"/>
              </a:p>
              <a:p>
                <a:r>
                  <a:rPr lang="cs-CZ" sz="1400" b="1" dirty="0"/>
                  <a:t>b) alternativní náklady sýru vyjádřené ve víně</a:t>
                </a:r>
              </a:p>
              <a:p>
                <a:r>
                  <a:rPr lang="cs-CZ" sz="1400" b="1" dirty="0"/>
                  <a:t>c) relativní cenu jednotky sýru vůči vínu v zemi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cs-CZ" sz="1400" b="1" dirty="0"/>
              </a:p>
              <a:p>
                <a:r>
                  <a:rPr lang="cs-CZ" sz="1400" b="1" dirty="0"/>
                  <a:t>d) relativní cenu jednotky vína vůči sýru v zemi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9151205E-3CD0-483E-8465-7FF9AB6F23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599" y="190751"/>
                <a:ext cx="7213601" cy="1815882"/>
              </a:xfrm>
              <a:prstGeom prst="rect">
                <a:avLst/>
              </a:prstGeom>
              <a:blipFill>
                <a:blip r:embed="rId2"/>
                <a:stretch>
                  <a:fillRect l="-169" b="-2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bdélník 9">
            <a:extLst>
              <a:ext uri="{FF2B5EF4-FFF2-40B4-BE49-F238E27FC236}">
                <a16:creationId xmlns:a16="http://schemas.microsoft.com/office/drawing/2014/main" id="{0D6F2A2C-9E30-40A0-925A-82FC65792E67}"/>
              </a:ext>
            </a:extLst>
          </p:cNvPr>
          <p:cNvSpPr/>
          <p:nvPr/>
        </p:nvSpPr>
        <p:spPr>
          <a:xfrm>
            <a:off x="1147269" y="2327737"/>
            <a:ext cx="365806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a) </a:t>
            </a:r>
            <a:endParaRPr lang="cs-CZ" b="1" dirty="0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9EBC1FAE-8E7C-48F9-AF45-E8CA6AC8ACB1}"/>
              </a:ext>
            </a:extLst>
          </p:cNvPr>
          <p:cNvSpPr/>
          <p:nvPr/>
        </p:nvSpPr>
        <p:spPr>
          <a:xfrm>
            <a:off x="1589529" y="2569665"/>
            <a:ext cx="11320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/>
              <a:t>Máme</a:t>
            </a:r>
            <a:r>
              <a:rPr lang="en-US" sz="1400" b="1" dirty="0"/>
              <a:t> </a:t>
            </a:r>
            <a:r>
              <a:rPr lang="cs-CZ" sz="1400" b="1" dirty="0"/>
              <a:t>dáno</a:t>
            </a:r>
            <a:r>
              <a:rPr lang="en-US" sz="1400" b="1" dirty="0"/>
              <a:t>:</a:t>
            </a:r>
            <a:endParaRPr lang="cs-CZ" sz="1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A7AB3670-E82D-454B-A2D4-913443B768BF}"/>
                  </a:ext>
                </a:extLst>
              </p:cNvPr>
              <p:cNvSpPr txBox="1"/>
              <p:nvPr/>
            </p:nvSpPr>
            <p:spPr>
              <a:xfrm>
                <a:off x="1422800" y="3601212"/>
                <a:ext cx="1166793" cy="2361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𝒗𝒊𝒏𝒐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A7AB3670-E82D-454B-A2D4-913443B768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800" y="3601212"/>
                <a:ext cx="1166793" cy="236155"/>
              </a:xfrm>
              <a:prstGeom prst="rect">
                <a:avLst/>
              </a:prstGeom>
              <a:blipFill>
                <a:blip r:embed="rId3"/>
                <a:stretch>
                  <a:fillRect l="-1563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>
                <a:extLst>
                  <a:ext uri="{FF2B5EF4-FFF2-40B4-BE49-F238E27FC236}">
                    <a16:creationId xmlns:a16="http://schemas.microsoft.com/office/drawing/2014/main" id="{476D31CD-DF20-44E1-8ABF-6FF0D90F132C}"/>
                  </a:ext>
                </a:extLst>
              </p:cNvPr>
              <p:cNvSpPr/>
              <p:nvPr/>
            </p:nvSpPr>
            <p:spPr>
              <a:xfrm>
                <a:off x="1648327" y="2949154"/>
                <a:ext cx="92243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𝟐𝟒𝟎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4" name="Obdélník 13">
                <a:extLst>
                  <a:ext uri="{FF2B5EF4-FFF2-40B4-BE49-F238E27FC236}">
                    <a16:creationId xmlns:a16="http://schemas.microsoft.com/office/drawing/2014/main" id="{476D31CD-DF20-44E1-8ABF-6FF0D90F13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8327" y="2949154"/>
                <a:ext cx="922432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>
                <a:extLst>
                  <a:ext uri="{FF2B5EF4-FFF2-40B4-BE49-F238E27FC236}">
                    <a16:creationId xmlns:a16="http://schemas.microsoft.com/office/drawing/2014/main" id="{CDB906A3-B9CC-42F8-B925-E74AB8FD722E}"/>
                  </a:ext>
                </a:extLst>
              </p:cNvPr>
              <p:cNvSpPr/>
              <p:nvPr/>
            </p:nvSpPr>
            <p:spPr>
              <a:xfrm>
                <a:off x="1334917" y="3259280"/>
                <a:ext cx="1306575" cy="3284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ý</m:t>
                          </m:r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5" name="Obdélník 14">
                <a:extLst>
                  <a:ext uri="{FF2B5EF4-FFF2-40B4-BE49-F238E27FC236}">
                    <a16:creationId xmlns:a16="http://schemas.microsoft.com/office/drawing/2014/main" id="{CDB906A3-B9CC-42F8-B925-E74AB8FD72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4917" y="3259280"/>
                <a:ext cx="1306575" cy="328488"/>
              </a:xfrm>
              <a:prstGeom prst="rect">
                <a:avLst/>
              </a:prstGeom>
              <a:blipFill>
                <a:blip r:embed="rId5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Skupina 21">
            <a:extLst>
              <a:ext uri="{FF2B5EF4-FFF2-40B4-BE49-F238E27FC236}">
                <a16:creationId xmlns:a16="http://schemas.microsoft.com/office/drawing/2014/main" id="{9FBBA096-0FBD-4450-8738-F9E6B81A5B0F}"/>
              </a:ext>
            </a:extLst>
          </p:cNvPr>
          <p:cNvGrpSpPr/>
          <p:nvPr/>
        </p:nvGrpSpPr>
        <p:grpSpPr>
          <a:xfrm>
            <a:off x="1513075" y="2877442"/>
            <a:ext cx="1192465" cy="1064597"/>
            <a:chOff x="1095088" y="2801894"/>
            <a:chExt cx="1405835" cy="1355891"/>
          </a:xfrm>
        </p:grpSpPr>
        <p:cxnSp>
          <p:nvCxnSpPr>
            <p:cNvPr id="18" name="Přímá spojnice 17">
              <a:extLst>
                <a:ext uri="{FF2B5EF4-FFF2-40B4-BE49-F238E27FC236}">
                  <a16:creationId xmlns:a16="http://schemas.microsoft.com/office/drawing/2014/main" id="{92EC89EF-1D11-4FED-BC9C-9F77C7FAF35C}"/>
                </a:ext>
              </a:extLst>
            </p:cNvPr>
            <p:cNvCxnSpPr>
              <a:cxnSpLocks/>
            </p:cNvCxnSpPr>
            <p:nvPr/>
          </p:nvCxnSpPr>
          <p:spPr>
            <a:xfrm>
              <a:off x="2500923" y="2801894"/>
              <a:ext cx="0" cy="13558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>
              <a:extLst>
                <a:ext uri="{FF2B5EF4-FFF2-40B4-BE49-F238E27FC236}">
                  <a16:creationId xmlns:a16="http://schemas.microsoft.com/office/drawing/2014/main" id="{1DDEC1BC-4BF4-4472-8F5C-195715168B35}"/>
                </a:ext>
              </a:extLst>
            </p:cNvPr>
            <p:cNvCxnSpPr/>
            <p:nvPr/>
          </p:nvCxnSpPr>
          <p:spPr>
            <a:xfrm flipH="1">
              <a:off x="1095088" y="4157785"/>
              <a:ext cx="140583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Obdélník 24">
            <a:extLst>
              <a:ext uri="{FF2B5EF4-FFF2-40B4-BE49-F238E27FC236}">
                <a16:creationId xmlns:a16="http://schemas.microsoft.com/office/drawing/2014/main" id="{B6551611-07C1-4419-B430-B31C8EECC7B8}"/>
              </a:ext>
            </a:extLst>
          </p:cNvPr>
          <p:cNvSpPr/>
          <p:nvPr/>
        </p:nvSpPr>
        <p:spPr>
          <a:xfrm>
            <a:off x="2435273" y="2089695"/>
            <a:ext cx="2493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/>
              <a:t>Koeficient pracovní náročnosti</a:t>
            </a:r>
            <a:r>
              <a:rPr lang="cs-CZ" dirty="0"/>
              <a:t> </a:t>
            </a:r>
          </a:p>
        </p:txBody>
      </p:sp>
      <p:cxnSp>
        <p:nvCxnSpPr>
          <p:cNvPr id="27" name="Přímá spojnice se šipkou 26">
            <a:extLst>
              <a:ext uri="{FF2B5EF4-FFF2-40B4-BE49-F238E27FC236}">
                <a16:creationId xmlns:a16="http://schemas.microsoft.com/office/drawing/2014/main" id="{7A8CCD8C-0505-4247-B7EC-8BBC2B57940E}"/>
              </a:ext>
            </a:extLst>
          </p:cNvPr>
          <p:cNvCxnSpPr>
            <a:stCxn id="25" idx="2"/>
            <a:endCxn id="15" idx="3"/>
          </p:cNvCxnSpPr>
          <p:nvPr/>
        </p:nvCxnSpPr>
        <p:spPr>
          <a:xfrm flipH="1">
            <a:off x="2641492" y="2459027"/>
            <a:ext cx="1040565" cy="9644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869BFFC7-A32D-493F-A88A-306A7F412BD1}"/>
              </a:ext>
            </a:extLst>
          </p:cNvPr>
          <p:cNvCxnSpPr>
            <a:stCxn id="25" idx="2"/>
            <a:endCxn id="12" idx="3"/>
          </p:cNvCxnSpPr>
          <p:nvPr/>
        </p:nvCxnSpPr>
        <p:spPr>
          <a:xfrm flipH="1">
            <a:off x="2589593" y="2459027"/>
            <a:ext cx="1092464" cy="12602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bdélník 31">
            <a:extLst>
              <a:ext uri="{FF2B5EF4-FFF2-40B4-BE49-F238E27FC236}">
                <a16:creationId xmlns:a16="http://schemas.microsoft.com/office/drawing/2014/main" id="{2536F8F8-3A1E-4E09-9FF1-B1A62E1176E7}"/>
              </a:ext>
            </a:extLst>
          </p:cNvPr>
          <p:cNvSpPr/>
          <p:nvPr/>
        </p:nvSpPr>
        <p:spPr>
          <a:xfrm>
            <a:off x="3657883" y="2589379"/>
            <a:ext cx="16502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1400" b="1" dirty="0">
                <a:solidFill>
                  <a:prstClr val="black"/>
                </a:solidFill>
              </a:rPr>
              <a:t>Vzorec pro výpočet: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>
                <a:extLst>
                  <a:ext uri="{FF2B5EF4-FFF2-40B4-BE49-F238E27FC236}">
                    <a16:creationId xmlns:a16="http://schemas.microsoft.com/office/drawing/2014/main" id="{81A2F488-EE67-4BD7-8967-5280786FC5EC}"/>
                  </a:ext>
                </a:extLst>
              </p:cNvPr>
              <p:cNvSpPr txBox="1"/>
              <p:nvPr/>
            </p:nvSpPr>
            <p:spPr>
              <a:xfrm>
                <a:off x="3807032" y="2915096"/>
                <a:ext cx="963854" cy="2154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3" name="TextovéPole 32">
                <a:extLst>
                  <a:ext uri="{FF2B5EF4-FFF2-40B4-BE49-F238E27FC236}">
                    <a16:creationId xmlns:a16="http://schemas.microsoft.com/office/drawing/2014/main" id="{81A2F488-EE67-4BD7-8967-5280786FC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7032" y="2915096"/>
                <a:ext cx="963854" cy="215444"/>
              </a:xfrm>
              <a:prstGeom prst="rect">
                <a:avLst/>
              </a:prstGeom>
              <a:blipFill>
                <a:blip r:embed="rId6"/>
                <a:stretch>
                  <a:fillRect l="-3797" r="-3797" b="-1388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>
                <a:extLst>
                  <a:ext uri="{FF2B5EF4-FFF2-40B4-BE49-F238E27FC236}">
                    <a16:creationId xmlns:a16="http://schemas.microsoft.com/office/drawing/2014/main" id="{995B2F6E-EFB4-4B57-9EB1-B26A061AA28C}"/>
                  </a:ext>
                </a:extLst>
              </p:cNvPr>
              <p:cNvSpPr txBox="1"/>
              <p:nvPr/>
            </p:nvSpPr>
            <p:spPr>
              <a:xfrm>
                <a:off x="4955674" y="3309054"/>
                <a:ext cx="3244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4" name="TextovéPole 33">
                <a:extLst>
                  <a:ext uri="{FF2B5EF4-FFF2-40B4-BE49-F238E27FC236}">
                    <a16:creationId xmlns:a16="http://schemas.microsoft.com/office/drawing/2014/main" id="{995B2F6E-EFB4-4B57-9EB1-B26A061AA2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5674" y="3309054"/>
                <a:ext cx="324448" cy="215444"/>
              </a:xfrm>
              <a:prstGeom prst="rect">
                <a:avLst/>
              </a:prstGeom>
              <a:blipFill>
                <a:blip r:embed="rId7"/>
                <a:stretch>
                  <a:fillRect l="-7547" r="-11321" b="-5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délník 36">
                <a:extLst>
                  <a:ext uri="{FF2B5EF4-FFF2-40B4-BE49-F238E27FC236}">
                    <a16:creationId xmlns:a16="http://schemas.microsoft.com/office/drawing/2014/main" id="{9EAF89A5-EAB4-49D4-AE9B-79E99763BDDD}"/>
                  </a:ext>
                </a:extLst>
              </p:cNvPr>
              <p:cNvSpPr/>
              <p:nvPr/>
            </p:nvSpPr>
            <p:spPr>
              <a:xfrm>
                <a:off x="3657883" y="3262889"/>
                <a:ext cx="4229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7" name="Obdélník 36">
                <a:extLst>
                  <a:ext uri="{FF2B5EF4-FFF2-40B4-BE49-F238E27FC236}">
                    <a16:creationId xmlns:a16="http://schemas.microsoft.com/office/drawing/2014/main" id="{9EAF89A5-EAB4-49D4-AE9B-79E99763BD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883" y="3262889"/>
                <a:ext cx="422936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bdélník 37">
                <a:extLst>
                  <a:ext uri="{FF2B5EF4-FFF2-40B4-BE49-F238E27FC236}">
                    <a16:creationId xmlns:a16="http://schemas.microsoft.com/office/drawing/2014/main" id="{7411D644-7B76-4C57-8CA9-C142235004B2}"/>
                  </a:ext>
                </a:extLst>
              </p:cNvPr>
              <p:cNvSpPr/>
              <p:nvPr/>
            </p:nvSpPr>
            <p:spPr>
              <a:xfrm>
                <a:off x="3984462" y="3253174"/>
                <a:ext cx="41973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8" name="Obdélník 37">
                <a:extLst>
                  <a:ext uri="{FF2B5EF4-FFF2-40B4-BE49-F238E27FC236}">
                    <a16:creationId xmlns:a16="http://schemas.microsoft.com/office/drawing/2014/main" id="{7411D644-7B76-4C57-8CA9-C142235004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4462" y="3253174"/>
                <a:ext cx="419730" cy="307777"/>
              </a:xfrm>
              <a:prstGeom prst="rect">
                <a:avLst/>
              </a:prstGeom>
              <a:blipFill>
                <a:blip r:embed="rId9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Obdélník 39">
                <a:extLst>
                  <a:ext uri="{FF2B5EF4-FFF2-40B4-BE49-F238E27FC236}">
                    <a16:creationId xmlns:a16="http://schemas.microsoft.com/office/drawing/2014/main" id="{7BA37017-3B45-4221-BC8E-386A97A89AFA}"/>
                  </a:ext>
                </a:extLst>
              </p:cNvPr>
              <p:cNvSpPr/>
              <p:nvPr/>
            </p:nvSpPr>
            <p:spPr>
              <a:xfrm>
                <a:off x="3851966" y="3262888"/>
                <a:ext cx="31130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0" name="Obdélník 39">
                <a:extLst>
                  <a:ext uri="{FF2B5EF4-FFF2-40B4-BE49-F238E27FC236}">
                    <a16:creationId xmlns:a16="http://schemas.microsoft.com/office/drawing/2014/main" id="{7BA37017-3B45-4221-BC8E-386A97A89A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66" y="3262888"/>
                <a:ext cx="311303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bdélník 40">
                <a:extLst>
                  <a:ext uri="{FF2B5EF4-FFF2-40B4-BE49-F238E27FC236}">
                    <a16:creationId xmlns:a16="http://schemas.microsoft.com/office/drawing/2014/main" id="{33AAA33A-7296-4C2E-9E08-A5CBC2B3CE2A}"/>
                  </a:ext>
                </a:extLst>
              </p:cNvPr>
              <p:cNvSpPr/>
              <p:nvPr/>
            </p:nvSpPr>
            <p:spPr>
              <a:xfrm>
                <a:off x="4193118" y="3243460"/>
                <a:ext cx="91890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1" name="Obdélník 40">
                <a:extLst>
                  <a:ext uri="{FF2B5EF4-FFF2-40B4-BE49-F238E27FC236}">
                    <a16:creationId xmlns:a16="http://schemas.microsoft.com/office/drawing/2014/main" id="{33AAA33A-7296-4C2E-9E08-A5CBC2B3CE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118" y="3243460"/>
                <a:ext cx="918905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ovéPole 54">
                <a:extLst>
                  <a:ext uri="{FF2B5EF4-FFF2-40B4-BE49-F238E27FC236}">
                    <a16:creationId xmlns:a16="http://schemas.microsoft.com/office/drawing/2014/main" id="{8CC4D859-CA8D-4C86-9A4D-3D19384FC2A1}"/>
                  </a:ext>
                </a:extLst>
              </p:cNvPr>
              <p:cNvSpPr txBox="1"/>
              <p:nvPr/>
            </p:nvSpPr>
            <p:spPr>
              <a:xfrm>
                <a:off x="3787196" y="3253856"/>
                <a:ext cx="1560940" cy="30777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5" name="TextovéPole 54">
                <a:extLst>
                  <a:ext uri="{FF2B5EF4-FFF2-40B4-BE49-F238E27FC236}">
                    <a16:creationId xmlns:a16="http://schemas.microsoft.com/office/drawing/2014/main" id="{8CC4D859-CA8D-4C86-9A4D-3D19384FC2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7196" y="3253856"/>
                <a:ext cx="1560940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Obdélník 55">
            <a:extLst>
              <a:ext uri="{FF2B5EF4-FFF2-40B4-BE49-F238E27FC236}">
                <a16:creationId xmlns:a16="http://schemas.microsoft.com/office/drawing/2014/main" id="{97FB4859-84E1-4B88-AF43-4C3409B6663C}"/>
              </a:ext>
            </a:extLst>
          </p:cNvPr>
          <p:cNvSpPr/>
          <p:nvPr/>
        </p:nvSpPr>
        <p:spPr>
          <a:xfrm>
            <a:off x="3699561" y="3700754"/>
            <a:ext cx="8413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/>
              <a:t>Výpočet: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ovéPole 56">
                <a:extLst>
                  <a:ext uri="{FF2B5EF4-FFF2-40B4-BE49-F238E27FC236}">
                    <a16:creationId xmlns:a16="http://schemas.microsoft.com/office/drawing/2014/main" id="{5FA34CFF-C109-4CDD-B412-617E04A431BE}"/>
                  </a:ext>
                </a:extLst>
              </p:cNvPr>
              <p:cNvSpPr txBox="1"/>
              <p:nvPr/>
            </p:nvSpPr>
            <p:spPr>
              <a:xfrm>
                <a:off x="3407714" y="5481901"/>
                <a:ext cx="130850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𝟏𝟐𝟎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𝟑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57" name="TextovéPole 56">
                <a:extLst>
                  <a:ext uri="{FF2B5EF4-FFF2-40B4-BE49-F238E27FC236}">
                    <a16:creationId xmlns:a16="http://schemas.microsoft.com/office/drawing/2014/main" id="{5FA34CFF-C109-4CDD-B412-617E04A431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7714" y="5481901"/>
                <a:ext cx="1308500" cy="215444"/>
              </a:xfrm>
              <a:prstGeom prst="rect">
                <a:avLst/>
              </a:prstGeom>
              <a:blipFill>
                <a:blip r:embed="rId13"/>
                <a:stretch>
                  <a:fillRect l="-2791" r="-1395" b="-222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Obdélník 57">
                <a:extLst>
                  <a:ext uri="{FF2B5EF4-FFF2-40B4-BE49-F238E27FC236}">
                    <a16:creationId xmlns:a16="http://schemas.microsoft.com/office/drawing/2014/main" id="{F6BB22B8-8EE5-4562-8117-8BDE11FC0380}"/>
                  </a:ext>
                </a:extLst>
              </p:cNvPr>
              <p:cNvSpPr/>
              <p:nvPr/>
            </p:nvSpPr>
            <p:spPr>
              <a:xfrm>
                <a:off x="3652392" y="4107791"/>
                <a:ext cx="52713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8" name="Obdélník 57">
                <a:extLst>
                  <a:ext uri="{FF2B5EF4-FFF2-40B4-BE49-F238E27FC236}">
                    <a16:creationId xmlns:a16="http://schemas.microsoft.com/office/drawing/2014/main" id="{F6BB22B8-8EE5-4562-8117-8BDE11FC03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2392" y="4107791"/>
                <a:ext cx="527132" cy="307777"/>
              </a:xfrm>
              <a:prstGeom prst="rect">
                <a:avLst/>
              </a:prstGeom>
              <a:blipFill>
                <a:blip r:embed="rId14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Obdélník 58">
                <a:extLst>
                  <a:ext uri="{FF2B5EF4-FFF2-40B4-BE49-F238E27FC236}">
                    <a16:creationId xmlns:a16="http://schemas.microsoft.com/office/drawing/2014/main" id="{A7B6C28D-576A-4168-A1C8-EB91498497C2}"/>
                  </a:ext>
                </a:extLst>
              </p:cNvPr>
              <p:cNvSpPr/>
              <p:nvPr/>
            </p:nvSpPr>
            <p:spPr>
              <a:xfrm>
                <a:off x="3964201" y="4107790"/>
                <a:ext cx="66178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9" name="Obdélník 58">
                <a:extLst>
                  <a:ext uri="{FF2B5EF4-FFF2-40B4-BE49-F238E27FC236}">
                    <a16:creationId xmlns:a16="http://schemas.microsoft.com/office/drawing/2014/main" id="{A7B6C28D-576A-4168-A1C8-EB91498497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4201" y="4107790"/>
                <a:ext cx="661784" cy="307777"/>
              </a:xfrm>
              <a:prstGeom prst="rect">
                <a:avLst/>
              </a:prstGeom>
              <a:blipFill>
                <a:blip r:embed="rId15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Obdélník 60">
                <a:extLst>
                  <a:ext uri="{FF2B5EF4-FFF2-40B4-BE49-F238E27FC236}">
                    <a16:creationId xmlns:a16="http://schemas.microsoft.com/office/drawing/2014/main" id="{EC5FA2F0-B77B-4FAE-8B3A-E0417A29F1EE}"/>
                  </a:ext>
                </a:extLst>
              </p:cNvPr>
              <p:cNvSpPr/>
              <p:nvPr/>
            </p:nvSpPr>
            <p:spPr>
              <a:xfrm>
                <a:off x="4452319" y="4142475"/>
                <a:ext cx="73148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𝟐𝟒𝟎</m:t>
                      </m:r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1" name="Obdélník 60">
                <a:extLst>
                  <a:ext uri="{FF2B5EF4-FFF2-40B4-BE49-F238E27FC236}">
                    <a16:creationId xmlns:a16="http://schemas.microsoft.com/office/drawing/2014/main" id="{EC5FA2F0-B77B-4FAE-8B3A-E0417A29F1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319" y="4142475"/>
                <a:ext cx="731482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Obdélník 61">
                <a:extLst>
                  <a:ext uri="{FF2B5EF4-FFF2-40B4-BE49-F238E27FC236}">
                    <a16:creationId xmlns:a16="http://schemas.microsoft.com/office/drawing/2014/main" id="{EF934D21-0C4B-4CD9-889C-2E64A0D60F0B}"/>
                  </a:ext>
                </a:extLst>
              </p:cNvPr>
              <p:cNvSpPr/>
              <p:nvPr/>
            </p:nvSpPr>
            <p:spPr>
              <a:xfrm>
                <a:off x="3641873" y="4514825"/>
                <a:ext cx="108375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𝟐𝟒𝟎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2" name="Obdélník 61">
                <a:extLst>
                  <a:ext uri="{FF2B5EF4-FFF2-40B4-BE49-F238E27FC236}">
                    <a16:creationId xmlns:a16="http://schemas.microsoft.com/office/drawing/2014/main" id="{EF934D21-0C4B-4CD9-889C-2E64A0D60F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873" y="4514825"/>
                <a:ext cx="1083758" cy="307777"/>
              </a:xfrm>
              <a:prstGeom prst="rect">
                <a:avLst/>
              </a:prstGeom>
              <a:blipFill>
                <a:blip r:embed="rId17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Obdélník 62">
                <a:extLst>
                  <a:ext uri="{FF2B5EF4-FFF2-40B4-BE49-F238E27FC236}">
                    <a16:creationId xmlns:a16="http://schemas.microsoft.com/office/drawing/2014/main" id="{9C3258FA-21C5-47F3-8223-14820EA95CEB}"/>
                  </a:ext>
                </a:extLst>
              </p:cNvPr>
              <p:cNvSpPr/>
              <p:nvPr/>
            </p:nvSpPr>
            <p:spPr>
              <a:xfrm>
                <a:off x="4522017" y="4514824"/>
                <a:ext cx="66178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3" name="Obdélník 62">
                <a:extLst>
                  <a:ext uri="{FF2B5EF4-FFF2-40B4-BE49-F238E27FC236}">
                    <a16:creationId xmlns:a16="http://schemas.microsoft.com/office/drawing/2014/main" id="{9C3258FA-21C5-47F3-8223-14820EA95C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2017" y="4514824"/>
                <a:ext cx="661784" cy="307777"/>
              </a:xfrm>
              <a:prstGeom prst="rect">
                <a:avLst/>
              </a:prstGeom>
              <a:blipFill>
                <a:blip r:embed="rId18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Obdélník 63">
                <a:extLst>
                  <a:ext uri="{FF2B5EF4-FFF2-40B4-BE49-F238E27FC236}">
                    <a16:creationId xmlns:a16="http://schemas.microsoft.com/office/drawing/2014/main" id="{2389D899-1CA8-4044-BCDB-C59235D8A408}"/>
                  </a:ext>
                </a:extLst>
              </p:cNvPr>
              <p:cNvSpPr/>
              <p:nvPr/>
            </p:nvSpPr>
            <p:spPr>
              <a:xfrm>
                <a:off x="3708117" y="4822601"/>
                <a:ext cx="976357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𝟐𝟒𝟎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4" name="Obdélník 63">
                <a:extLst>
                  <a:ext uri="{FF2B5EF4-FFF2-40B4-BE49-F238E27FC236}">
                    <a16:creationId xmlns:a16="http://schemas.microsoft.com/office/drawing/2014/main" id="{2389D899-1CA8-4044-BCDB-C59235D8A4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117" y="4822601"/>
                <a:ext cx="976357" cy="495649"/>
              </a:xfrm>
              <a:prstGeom prst="rect">
                <a:avLst/>
              </a:prstGeom>
              <a:blipFill>
                <a:blip r:embed="rId19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Obdélník 64">
                <a:extLst>
                  <a:ext uri="{FF2B5EF4-FFF2-40B4-BE49-F238E27FC236}">
                    <a16:creationId xmlns:a16="http://schemas.microsoft.com/office/drawing/2014/main" id="{6C986AAD-7A10-4CBA-8746-FDB74EB1CA31}"/>
                  </a:ext>
                </a:extLst>
              </p:cNvPr>
              <p:cNvSpPr/>
              <p:nvPr/>
            </p:nvSpPr>
            <p:spPr>
              <a:xfrm>
                <a:off x="4531521" y="4822600"/>
                <a:ext cx="721672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5" name="Obdélník 64">
                <a:extLst>
                  <a:ext uri="{FF2B5EF4-FFF2-40B4-BE49-F238E27FC236}">
                    <a16:creationId xmlns:a16="http://schemas.microsoft.com/office/drawing/2014/main" id="{6C986AAD-7A10-4CBA-8746-FDB74EB1CA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1521" y="4822600"/>
                <a:ext cx="721672" cy="495649"/>
              </a:xfrm>
              <a:prstGeom prst="rect">
                <a:avLst/>
              </a:prstGeom>
              <a:blipFill>
                <a:blip r:embed="rId20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Obdélník 65">
                <a:extLst>
                  <a:ext uri="{FF2B5EF4-FFF2-40B4-BE49-F238E27FC236}">
                    <a16:creationId xmlns:a16="http://schemas.microsoft.com/office/drawing/2014/main" id="{780235DA-8C11-48CE-B1D9-AD166310D0E2}"/>
                  </a:ext>
                </a:extLst>
              </p:cNvPr>
              <p:cNvSpPr/>
              <p:nvPr/>
            </p:nvSpPr>
            <p:spPr>
              <a:xfrm>
                <a:off x="2710231" y="5458939"/>
                <a:ext cx="73449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𝑯𝑽𝑴</m:t>
                      </m:r>
                      <m:r>
                        <a:rPr lang="cs-CZ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6" name="Obdélník 65">
                <a:extLst>
                  <a:ext uri="{FF2B5EF4-FFF2-40B4-BE49-F238E27FC236}">
                    <a16:creationId xmlns:a16="http://schemas.microsoft.com/office/drawing/2014/main" id="{780235DA-8C11-48CE-B1D9-AD166310D0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0231" y="5458939"/>
                <a:ext cx="734495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Poloviční rámeček 70">
            <a:extLst>
              <a:ext uri="{FF2B5EF4-FFF2-40B4-BE49-F238E27FC236}">
                <a16:creationId xmlns:a16="http://schemas.microsoft.com/office/drawing/2014/main" id="{3C7A5983-2DC3-4A53-BA45-A211A0560BF0}"/>
              </a:ext>
            </a:extLst>
          </p:cNvPr>
          <p:cNvSpPr/>
          <p:nvPr/>
        </p:nvSpPr>
        <p:spPr>
          <a:xfrm rot="10800000" flipH="1">
            <a:off x="7783331" y="2645342"/>
            <a:ext cx="2369119" cy="2983797"/>
          </a:xfrm>
          <a:prstGeom prst="halfFrame">
            <a:avLst>
              <a:gd name="adj1" fmla="val 0"/>
              <a:gd name="adj2" fmla="val 0"/>
            </a:avLst>
          </a:prstGeom>
          <a:ln w="19050">
            <a:solidFill>
              <a:schemeClr val="tx1"/>
            </a:solidFill>
          </a:ln>
          <a:effectLst>
            <a:outerShdw blurRad="63500" sx="102000" sy="102000" algn="ctr" rotWithShape="0">
              <a:schemeClr val="accent4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ovéPole 71">
                <a:extLst>
                  <a:ext uri="{FF2B5EF4-FFF2-40B4-BE49-F238E27FC236}">
                    <a16:creationId xmlns:a16="http://schemas.microsoft.com/office/drawing/2014/main" id="{BE94117C-E662-4107-9C22-8301F403E426}"/>
                  </a:ext>
                </a:extLst>
              </p:cNvPr>
              <p:cNvSpPr txBox="1"/>
              <p:nvPr/>
            </p:nvSpPr>
            <p:spPr>
              <a:xfrm>
                <a:off x="9904561" y="5627964"/>
                <a:ext cx="250556" cy="215444"/>
              </a:xfrm>
              <a:prstGeom prst="rect">
                <a:avLst/>
              </a:prstGeom>
              <a:noFill/>
              <a:effectLst>
                <a:outerShdw blurRad="63500" sx="102000" sy="102000" algn="ctr" rotWithShape="0">
                  <a:schemeClr val="accent4">
                    <a:lumMod val="50000"/>
                    <a:alpha val="40000"/>
                  </a:schemeClr>
                </a:outerShdw>
              </a:effectLst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72" name="TextovéPole 71">
                <a:extLst>
                  <a:ext uri="{FF2B5EF4-FFF2-40B4-BE49-F238E27FC236}">
                    <a16:creationId xmlns:a16="http://schemas.microsoft.com/office/drawing/2014/main" id="{BE94117C-E662-4107-9C22-8301F403E4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4561" y="5627964"/>
                <a:ext cx="250556" cy="21544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effectLst>
                <a:outerShdw blurRad="63500" sx="102000" sy="102000" algn="ctr" rotWithShape="0">
                  <a:schemeClr val="accent4">
                    <a:lumMod val="50000"/>
                    <a:alpha val="40000"/>
                  </a:scheme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ovéPole 72">
                <a:extLst>
                  <a:ext uri="{FF2B5EF4-FFF2-40B4-BE49-F238E27FC236}">
                    <a16:creationId xmlns:a16="http://schemas.microsoft.com/office/drawing/2014/main" id="{005C42D4-591F-4184-B7B0-20896830F688}"/>
                  </a:ext>
                </a:extLst>
              </p:cNvPr>
              <p:cNvSpPr txBox="1"/>
              <p:nvPr/>
            </p:nvSpPr>
            <p:spPr>
              <a:xfrm>
                <a:off x="7462216" y="2645342"/>
                <a:ext cx="255496" cy="215444"/>
              </a:xfrm>
              <a:prstGeom prst="rect">
                <a:avLst/>
              </a:prstGeom>
              <a:noFill/>
              <a:effectLst>
                <a:outerShdw blurRad="63500" sx="102000" sy="102000" algn="ctr" rotWithShape="0">
                  <a:schemeClr val="accent4">
                    <a:lumMod val="50000"/>
                    <a:alpha val="40000"/>
                  </a:schemeClr>
                </a:outerShdw>
              </a:effectLst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73" name="TextovéPole 72">
                <a:extLst>
                  <a:ext uri="{FF2B5EF4-FFF2-40B4-BE49-F238E27FC236}">
                    <a16:creationId xmlns:a16="http://schemas.microsoft.com/office/drawing/2014/main" id="{005C42D4-591F-4184-B7B0-20896830F6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2216" y="2645342"/>
                <a:ext cx="255496" cy="215444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effectLst>
                <a:outerShdw blurRad="63500" sx="102000" sy="102000" algn="ctr" rotWithShape="0">
                  <a:schemeClr val="accent4">
                    <a:lumMod val="50000"/>
                    <a:alpha val="40000"/>
                  </a:scheme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ovéPole 74">
            <a:extLst>
              <a:ext uri="{FF2B5EF4-FFF2-40B4-BE49-F238E27FC236}">
                <a16:creationId xmlns:a16="http://schemas.microsoft.com/office/drawing/2014/main" id="{0ECACE6C-B7C2-4DF3-A588-154482BAACE9}"/>
              </a:ext>
            </a:extLst>
          </p:cNvPr>
          <p:cNvSpPr txBox="1"/>
          <p:nvPr/>
        </p:nvSpPr>
        <p:spPr>
          <a:xfrm>
            <a:off x="9121019" y="3610919"/>
            <a:ext cx="783542" cy="215444"/>
          </a:xfrm>
          <a:prstGeom prst="rect">
            <a:avLst/>
          </a:prstGeom>
          <a:effectLst>
            <a:outerShdw blurRad="63500" sx="102000" sy="102000" algn="ctr" rotWithShape="0">
              <a:schemeClr val="accent4">
                <a:lumMod val="50000"/>
                <a:alpha val="4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r>
              <a:rPr lang="en-US" sz="1400" b="1" i="1" dirty="0">
                <a:solidFill>
                  <a:srgbClr val="FF0000"/>
                </a:solidFill>
              </a:rPr>
              <a:t> </a:t>
            </a:r>
            <a:r>
              <a:rPr lang="cs-CZ" sz="1400" b="1" i="1" dirty="0">
                <a:solidFill>
                  <a:srgbClr val="FF0000"/>
                </a:solidFill>
              </a:rPr>
              <a:t> </a:t>
            </a:r>
            <a:r>
              <a:rPr lang="en-US" sz="1400" b="1" i="1" dirty="0">
                <a:solidFill>
                  <a:schemeClr val="tx1"/>
                </a:solidFill>
              </a:rPr>
              <a:t>HVM</a:t>
            </a:r>
            <a:r>
              <a:rPr lang="cs-CZ" sz="1400" b="1" i="1" dirty="0">
                <a:solidFill>
                  <a:schemeClr val="tx1"/>
                </a:solidFill>
              </a:rPr>
              <a:t> = </a:t>
            </a:r>
            <a:r>
              <a:rPr lang="cs-CZ" sz="1400" b="1" i="1" dirty="0">
                <a:solidFill>
                  <a:srgbClr val="FF0000"/>
                </a:solidFill>
              </a:rPr>
              <a:t>? </a:t>
            </a:r>
            <a:r>
              <a:rPr lang="en-US" sz="1400" b="1" i="1" dirty="0">
                <a:solidFill>
                  <a:schemeClr val="tx1"/>
                </a:solidFill>
              </a:rPr>
              <a:t> </a:t>
            </a:r>
            <a:endParaRPr lang="cs-CZ" sz="1400" b="1" i="1" dirty="0">
              <a:solidFill>
                <a:schemeClr val="tx1"/>
              </a:solidFill>
            </a:endParaRPr>
          </a:p>
        </p:txBody>
      </p:sp>
      <p:cxnSp>
        <p:nvCxnSpPr>
          <p:cNvPr id="76" name="Přímá spojnice se šipkou 75">
            <a:extLst>
              <a:ext uri="{FF2B5EF4-FFF2-40B4-BE49-F238E27FC236}">
                <a16:creationId xmlns:a16="http://schemas.microsoft.com/office/drawing/2014/main" id="{326D0A26-7945-4FD4-9E6C-FE8A4D2928A9}"/>
              </a:ext>
            </a:extLst>
          </p:cNvPr>
          <p:cNvCxnSpPr>
            <a:cxnSpLocks/>
          </p:cNvCxnSpPr>
          <p:nvPr/>
        </p:nvCxnSpPr>
        <p:spPr>
          <a:xfrm flipV="1">
            <a:off x="8181916" y="3718641"/>
            <a:ext cx="894318" cy="1487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>
            <a:outerShdw blurRad="63500" sx="102000" sy="102000" algn="ctr" rotWithShape="0">
              <a:schemeClr val="accent4">
                <a:lumMod val="5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81">
            <a:extLst>
              <a:ext uri="{FF2B5EF4-FFF2-40B4-BE49-F238E27FC236}">
                <a16:creationId xmlns:a16="http://schemas.microsoft.com/office/drawing/2014/main" id="{39C5EF21-3045-4356-8328-32EBC05056AC}"/>
              </a:ext>
            </a:extLst>
          </p:cNvPr>
          <p:cNvCxnSpPr>
            <a:cxnSpLocks/>
          </p:cNvCxnSpPr>
          <p:nvPr/>
        </p:nvCxnSpPr>
        <p:spPr>
          <a:xfrm>
            <a:off x="7783331" y="3470710"/>
            <a:ext cx="1423957" cy="2159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ovéPole 84">
                <a:extLst>
                  <a:ext uri="{FF2B5EF4-FFF2-40B4-BE49-F238E27FC236}">
                    <a16:creationId xmlns:a16="http://schemas.microsoft.com/office/drawing/2014/main" id="{12DF4620-4E19-4868-96CA-ED0FAB4A66D3}"/>
                  </a:ext>
                </a:extLst>
              </p:cNvPr>
              <p:cNvSpPr txBox="1"/>
              <p:nvPr/>
            </p:nvSpPr>
            <p:spPr>
              <a:xfrm>
                <a:off x="9108529" y="3572190"/>
                <a:ext cx="1919564" cy="30777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1400" b="1" i="1" dirty="0">
                    <a:solidFill>
                      <a:prstClr val="black"/>
                    </a:solidFill>
                  </a:rPr>
                  <a:t>HVM</a:t>
                </a:r>
                <a:r>
                  <a:rPr lang="cs-CZ" sz="1400" b="1" i="1" dirty="0">
                    <a:solidFill>
                      <a:prstClr val="black"/>
                    </a:solidFill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𝟏𝟐𝟎</m:t>
                    </m:r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sSub>
                      <m:sSubPr>
                        <m:ctrlP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85" name="TextovéPole 84">
                <a:extLst>
                  <a:ext uri="{FF2B5EF4-FFF2-40B4-BE49-F238E27FC236}">
                    <a16:creationId xmlns:a16="http://schemas.microsoft.com/office/drawing/2014/main" id="{12DF4620-4E19-4868-96CA-ED0FAB4A66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8529" y="3572190"/>
                <a:ext cx="1919564" cy="307777"/>
              </a:xfrm>
              <a:prstGeom prst="rect">
                <a:avLst/>
              </a:prstGeom>
              <a:blipFill>
                <a:blip r:embed="rId24"/>
                <a:stretch>
                  <a:fillRect l="-631" t="-1923" b="-173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9D2243B-239E-4B3E-B46F-4820A6DA4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07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4" grpId="0"/>
      <p:bldP spid="15" grpId="0"/>
      <p:bldP spid="25" grpId="0"/>
      <p:bldP spid="32" grpId="0"/>
      <p:bldP spid="33" grpId="0"/>
      <p:bldP spid="34" grpId="0"/>
      <p:bldP spid="34" grpId="1"/>
      <p:bldP spid="37" grpId="0"/>
      <p:bldP spid="37" grpId="1"/>
      <p:bldP spid="38" grpId="0"/>
      <p:bldP spid="38" grpId="1"/>
      <p:bldP spid="40" grpId="0"/>
      <p:bldP spid="40" grpId="1"/>
      <p:bldP spid="41" grpId="0"/>
      <p:bldP spid="41" grpId="1"/>
      <p:bldP spid="55" grpId="0" animBg="1"/>
      <p:bldP spid="56" grpId="0"/>
      <p:bldP spid="57" grpId="0"/>
      <p:bldP spid="58" grpId="0"/>
      <p:bldP spid="59" grpId="0"/>
      <p:bldP spid="61" grpId="0"/>
      <p:bldP spid="62" grpId="0"/>
      <p:bldP spid="63" grpId="0"/>
      <p:bldP spid="64" grpId="0"/>
      <p:bldP spid="65" grpId="0"/>
      <p:bldP spid="66" grpId="0"/>
      <p:bldP spid="71" grpId="0" animBg="1"/>
      <p:bldP spid="72" grpId="0"/>
      <p:bldP spid="73" grpId="0"/>
      <p:bldP spid="75" grpId="0" animBg="1"/>
      <p:bldP spid="75" grpId="1" animBg="1"/>
      <p:bldP spid="8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B1C12AD8-80EB-4152-84CC-5B532AFEEF98}"/>
              </a:ext>
            </a:extLst>
          </p:cNvPr>
          <p:cNvSpPr/>
          <p:nvPr/>
        </p:nvSpPr>
        <p:spPr>
          <a:xfrm>
            <a:off x="174813" y="219780"/>
            <a:ext cx="267009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400" dirty="0"/>
              <a:t>St. 55./</a:t>
            </a:r>
            <a:r>
              <a:rPr lang="cs-CZ" sz="1400" dirty="0"/>
              <a:t>2.6.</a:t>
            </a:r>
            <a:r>
              <a:rPr lang="en-US" sz="1400" dirty="0"/>
              <a:t> </a:t>
            </a:r>
            <a:r>
              <a:rPr lang="cs-CZ" sz="1400" dirty="0"/>
              <a:t>Příklady k řešení</a:t>
            </a:r>
            <a:r>
              <a:rPr lang="en-US" sz="1400" dirty="0"/>
              <a:t>/</a:t>
            </a:r>
            <a:r>
              <a:rPr lang="cs-CZ" sz="1400" dirty="0"/>
              <a:t>č.p.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102446AF-1E44-4C6A-9D3F-968A81478123}"/>
                  </a:ext>
                </a:extLst>
              </p:cNvPr>
              <p:cNvSpPr/>
              <p:nvPr/>
            </p:nvSpPr>
            <p:spPr>
              <a:xfrm>
                <a:off x="3047999" y="132696"/>
                <a:ext cx="8517877" cy="160043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cs-CZ" sz="1400" b="1" dirty="0"/>
                  <a:t>Množství práce v zemi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je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𝟐𝟒𝟎</m:t>
                    </m:r>
                  </m:oMath>
                </a14:m>
                <a:r>
                  <a:rPr lang="cs-CZ" sz="1400" b="1" dirty="0"/>
                  <a:t> hodin. Země vyrábí dva statky sýr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cs-CZ" sz="1400" b="1" dirty="0"/>
                  <a:t>) a víno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cs-CZ" sz="1400" b="1" dirty="0"/>
                  <a:t>). K výrobě jednotky sýru je třeba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𝟔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hodin práce. K výrobě jednotky vína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cs-CZ" sz="1400" b="1" dirty="0"/>
                  <a:t> hodiny práce. Předpokládáme jednofaktorovou ekonomiku.</a:t>
                </a:r>
              </a:p>
              <a:p>
                <a:r>
                  <a:rPr lang="cs-CZ" sz="1400" b="1" dirty="0"/>
                  <a:t>Zjistěte:</a:t>
                </a:r>
              </a:p>
              <a:p>
                <a:r>
                  <a:rPr lang="cs-CZ" sz="1400" b="1" dirty="0"/>
                  <a:t>a) graficky a matematicky vyjádřete hranici výrobních možností země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cs-CZ" sz="1400" b="1" dirty="0"/>
              </a:p>
              <a:p>
                <a:r>
                  <a:rPr lang="cs-CZ" sz="1400" b="1" dirty="0"/>
                  <a:t>b) alternativní náklady sýru vyjádřené ve víně</a:t>
                </a:r>
              </a:p>
              <a:p>
                <a:r>
                  <a:rPr lang="cs-CZ" sz="1400" b="1" dirty="0"/>
                  <a:t>c) relativní cenu jednotky sýru vůči vínu v zemi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cs-CZ" sz="1400" b="1" dirty="0"/>
              </a:p>
              <a:p>
                <a:r>
                  <a:rPr lang="cs-CZ" sz="1400" b="1" dirty="0"/>
                  <a:t>d) relativní cenu jednotky vína vůči sýru v zemi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102446AF-1E44-4C6A-9D3F-968A814781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9" y="132696"/>
                <a:ext cx="8517877" cy="1600438"/>
              </a:xfrm>
              <a:prstGeom prst="rect">
                <a:avLst/>
              </a:prstGeom>
              <a:blipFill>
                <a:blip r:embed="rId2"/>
                <a:stretch>
                  <a:fillRect l="-143" t="-379" b="-26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>
            <a:extLst>
              <a:ext uri="{FF2B5EF4-FFF2-40B4-BE49-F238E27FC236}">
                <a16:creationId xmlns:a16="http://schemas.microsoft.com/office/drawing/2014/main" id="{9CD40E80-5CE5-4013-B169-56D568D86978}"/>
              </a:ext>
            </a:extLst>
          </p:cNvPr>
          <p:cNvSpPr/>
          <p:nvPr/>
        </p:nvSpPr>
        <p:spPr>
          <a:xfrm>
            <a:off x="419048" y="2336402"/>
            <a:ext cx="37382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dirty="0">
                <a:solidFill>
                  <a:prstClr val="black"/>
                </a:solidFill>
              </a:rPr>
              <a:t>b)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2C6B4706-24B3-4101-B15A-C8C1A6EFC0E0}"/>
                  </a:ext>
                </a:extLst>
              </p:cNvPr>
              <p:cNvSpPr/>
              <p:nvPr/>
            </p:nvSpPr>
            <p:spPr>
              <a:xfrm>
                <a:off x="465168" y="2724194"/>
                <a:ext cx="2696187" cy="3284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𝑨𝒍𝒕𝒆𝒓𝒏𝒂𝒕𝒊𝒗𝒏</m:t>
                    </m:r>
                    <m:r>
                      <a:rPr lang="cs-CZ" sz="14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í </m:t>
                    </m:r>
                    <m:r>
                      <a:rPr lang="cs-CZ" sz="14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cs-CZ" sz="14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á</m:t>
                    </m:r>
                    <m:r>
                      <a:rPr lang="cs-CZ" sz="14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𝒌𝒍𝒂𝒅</m:t>
                    </m:r>
                    <m:sSub>
                      <m:sSubPr>
                        <m:ctrlPr>
                          <a:rPr lang="cs-CZ" sz="14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cs-CZ" sz="14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1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  <m:r>
                          <a:rPr lang="cs-CZ" sz="1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ý</m:t>
                        </m:r>
                        <m:r>
                          <a:rPr lang="cs-CZ" sz="1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cs-CZ" sz="14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cs-CZ" sz="1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cs-CZ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r>
                  <a:rPr lang="cs-CZ" sz="1400" dirty="0">
                    <a:solidFill>
                      <a:prstClr val="black"/>
                    </a:solidFill>
                  </a:rPr>
                  <a:t> </a:t>
                </a:r>
                <a:endParaRPr lang="cs-CZ" sz="1400" dirty="0"/>
              </a:p>
            </p:txBody>
          </p:sp>
        </mc:Choice>
        <mc:Fallback xmlns="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2C6B4706-24B3-4101-B15A-C8C1A6EFC0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68" y="2724194"/>
                <a:ext cx="2696187" cy="328488"/>
              </a:xfrm>
              <a:prstGeom prst="rect">
                <a:avLst/>
              </a:prstGeom>
              <a:blipFill>
                <a:blip r:embed="rId3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4E804DAE-3E6F-44E5-AC0E-E82FBC1E9C57}"/>
                  </a:ext>
                </a:extLst>
              </p:cNvPr>
              <p:cNvSpPr txBox="1"/>
              <p:nvPr/>
            </p:nvSpPr>
            <p:spPr>
              <a:xfrm>
                <a:off x="584300" y="3695886"/>
                <a:ext cx="1129476" cy="2361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cs-CZ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𝑣𝑖𝑛𝑜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cs-CZ" sz="1400" dirty="0"/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4E804DAE-3E6F-44E5-AC0E-E82FBC1E9C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300" y="3695886"/>
                <a:ext cx="1129476" cy="236155"/>
              </a:xfrm>
              <a:prstGeom prst="rect">
                <a:avLst/>
              </a:prstGeom>
              <a:blipFill>
                <a:blip r:embed="rId4"/>
                <a:stretch>
                  <a:fillRect l="-2703" b="-282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>
                <a:extLst>
                  <a:ext uri="{FF2B5EF4-FFF2-40B4-BE49-F238E27FC236}">
                    <a16:creationId xmlns:a16="http://schemas.microsoft.com/office/drawing/2014/main" id="{A4FB3176-0CAF-4C0D-AB24-2835117B096A}"/>
                  </a:ext>
                </a:extLst>
              </p:cNvPr>
              <p:cNvSpPr/>
              <p:nvPr/>
            </p:nvSpPr>
            <p:spPr>
              <a:xfrm>
                <a:off x="518839" y="3269079"/>
                <a:ext cx="1267976" cy="3284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cs-CZ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cs-CZ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ý</m:t>
                          </m:r>
                          <m:r>
                            <a:rPr lang="cs-CZ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cs-CZ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cs-CZ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 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Obdélník 7">
                <a:extLst>
                  <a:ext uri="{FF2B5EF4-FFF2-40B4-BE49-F238E27FC236}">
                    <a16:creationId xmlns:a16="http://schemas.microsoft.com/office/drawing/2014/main" id="{A4FB3176-0CAF-4C0D-AB24-2835117B09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839" y="3269079"/>
                <a:ext cx="1267976" cy="328488"/>
              </a:xfrm>
              <a:prstGeom prst="rect">
                <a:avLst/>
              </a:prstGeom>
              <a:blipFill>
                <a:blip r:embed="rId5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Skupina 8">
            <a:extLst>
              <a:ext uri="{FF2B5EF4-FFF2-40B4-BE49-F238E27FC236}">
                <a16:creationId xmlns:a16="http://schemas.microsoft.com/office/drawing/2014/main" id="{6139E010-3B93-4B8E-9D21-0DC2DFE13E25}"/>
              </a:ext>
            </a:extLst>
          </p:cNvPr>
          <p:cNvGrpSpPr/>
          <p:nvPr/>
        </p:nvGrpSpPr>
        <p:grpSpPr>
          <a:xfrm>
            <a:off x="583862" y="3256216"/>
            <a:ext cx="1192465" cy="836651"/>
            <a:chOff x="1095088" y="2801894"/>
            <a:chExt cx="1405835" cy="1355891"/>
          </a:xfrm>
        </p:grpSpPr>
        <p:cxnSp>
          <p:nvCxnSpPr>
            <p:cNvPr id="10" name="Přímá spojnice 9">
              <a:extLst>
                <a:ext uri="{FF2B5EF4-FFF2-40B4-BE49-F238E27FC236}">
                  <a16:creationId xmlns:a16="http://schemas.microsoft.com/office/drawing/2014/main" id="{5EEBD02C-E9FC-4BF8-A651-630E75E8DF9B}"/>
                </a:ext>
              </a:extLst>
            </p:cNvPr>
            <p:cNvCxnSpPr>
              <a:cxnSpLocks/>
            </p:cNvCxnSpPr>
            <p:nvPr/>
          </p:nvCxnSpPr>
          <p:spPr>
            <a:xfrm>
              <a:off x="2500923" y="2801894"/>
              <a:ext cx="0" cy="13558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>
              <a:extLst>
                <a:ext uri="{FF2B5EF4-FFF2-40B4-BE49-F238E27FC236}">
                  <a16:creationId xmlns:a16="http://schemas.microsoft.com/office/drawing/2014/main" id="{723A0765-C510-4173-8A30-AE183CA7934A}"/>
                </a:ext>
              </a:extLst>
            </p:cNvPr>
            <p:cNvCxnSpPr/>
            <p:nvPr/>
          </p:nvCxnSpPr>
          <p:spPr>
            <a:xfrm flipH="1">
              <a:off x="1095088" y="4157785"/>
              <a:ext cx="140583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Obdélník 11">
            <a:extLst>
              <a:ext uri="{FF2B5EF4-FFF2-40B4-BE49-F238E27FC236}">
                <a16:creationId xmlns:a16="http://schemas.microsoft.com/office/drawing/2014/main" id="{5A8888A2-98FB-4785-AA08-FDFAE17ABC5C}"/>
              </a:ext>
            </a:extLst>
          </p:cNvPr>
          <p:cNvSpPr/>
          <p:nvPr/>
        </p:nvSpPr>
        <p:spPr>
          <a:xfrm>
            <a:off x="1976605" y="3251696"/>
            <a:ext cx="8282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/>
              <a:t>Výpočet: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7D1CEEC9-7262-4DAA-9A87-B532C2B0301F}"/>
                  </a:ext>
                </a:extLst>
              </p:cNvPr>
              <p:cNvSpPr txBox="1"/>
              <p:nvPr/>
            </p:nvSpPr>
            <p:spPr>
              <a:xfrm>
                <a:off x="2694446" y="3834825"/>
                <a:ext cx="32399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cs-CZ" sz="1400" dirty="0"/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7D1CEEC9-7262-4DAA-9A87-B532C2B030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4446" y="3834825"/>
                <a:ext cx="323998" cy="215444"/>
              </a:xfrm>
              <a:prstGeom prst="rect">
                <a:avLst/>
              </a:prstGeom>
              <a:blipFill>
                <a:blip r:embed="rId6"/>
                <a:stretch>
                  <a:fillRect l="-3774" r="-11321" b="-5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>
                <a:extLst>
                  <a:ext uri="{FF2B5EF4-FFF2-40B4-BE49-F238E27FC236}">
                    <a16:creationId xmlns:a16="http://schemas.microsoft.com/office/drawing/2014/main" id="{3489B922-CB49-4726-91AF-07987781FAB9}"/>
                  </a:ext>
                </a:extLst>
              </p:cNvPr>
              <p:cNvSpPr/>
              <p:nvPr/>
            </p:nvSpPr>
            <p:spPr>
              <a:xfrm>
                <a:off x="1983819" y="3702524"/>
                <a:ext cx="406906" cy="496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Obdélník 13">
                <a:extLst>
                  <a:ext uri="{FF2B5EF4-FFF2-40B4-BE49-F238E27FC236}">
                    <a16:creationId xmlns:a16="http://schemas.microsoft.com/office/drawing/2014/main" id="{3489B922-CB49-4726-91AF-07987781FA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3819" y="3702524"/>
                <a:ext cx="406906" cy="4964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>
                <a:extLst>
                  <a:ext uri="{FF2B5EF4-FFF2-40B4-BE49-F238E27FC236}">
                    <a16:creationId xmlns:a16="http://schemas.microsoft.com/office/drawing/2014/main" id="{8B38DB83-77AA-4353-B16E-97627AF33EC8}"/>
                  </a:ext>
                </a:extLst>
              </p:cNvPr>
              <p:cNvSpPr/>
              <p:nvPr/>
            </p:nvSpPr>
            <p:spPr>
              <a:xfrm>
                <a:off x="2246799" y="3670021"/>
                <a:ext cx="508665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cs-CZ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5" name="Obdélník 14">
                <a:extLst>
                  <a:ext uri="{FF2B5EF4-FFF2-40B4-BE49-F238E27FC236}">
                    <a16:creationId xmlns:a16="http://schemas.microsoft.com/office/drawing/2014/main" id="{8B38DB83-77AA-4353-B16E-97627AF33E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6799" y="3670021"/>
                <a:ext cx="508665" cy="495649"/>
              </a:xfrm>
              <a:prstGeom prst="rect">
                <a:avLst/>
              </a:prstGeom>
              <a:blipFill>
                <a:blip r:embed="rId8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>
                <a:extLst>
                  <a:ext uri="{FF2B5EF4-FFF2-40B4-BE49-F238E27FC236}">
                    <a16:creationId xmlns:a16="http://schemas.microsoft.com/office/drawing/2014/main" id="{9F0A9777-F45B-495E-9737-5218854E8DE9}"/>
                  </a:ext>
                </a:extLst>
              </p:cNvPr>
              <p:cNvSpPr/>
              <p:nvPr/>
            </p:nvSpPr>
            <p:spPr>
              <a:xfrm>
                <a:off x="1370235" y="4570802"/>
                <a:ext cx="4030980" cy="5232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cs-CZ" sz="1400" dirty="0"/>
                  <a:t>Země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sz="1400" dirty="0"/>
                  <a:t> potřebuje </a:t>
                </a:r>
                <a:r>
                  <a:rPr lang="cs-CZ" sz="1400" b="1" dirty="0">
                    <a:solidFill>
                      <a:srgbClr val="00B050"/>
                    </a:solidFill>
                  </a:rPr>
                  <a:t>vzdát/obětovat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cs-CZ" sz="1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/>
                  <a:t>jednotky </a:t>
                </a:r>
                <a:r>
                  <a:rPr lang="cs-CZ" sz="1400" b="1" dirty="0">
                    <a:solidFill>
                      <a:srgbClr val="00B050"/>
                    </a:solidFill>
                  </a:rPr>
                  <a:t>vína</a:t>
                </a:r>
                <a:r>
                  <a:rPr lang="cs-CZ" sz="1400" dirty="0"/>
                  <a:t> aby vyrobila </a:t>
                </a:r>
                <a:r>
                  <a:rPr lang="cs-CZ" sz="1400" b="1" dirty="0">
                    <a:solidFill>
                      <a:srgbClr val="00B050"/>
                    </a:solidFill>
                  </a:rPr>
                  <a:t>o jednotku</a:t>
                </a:r>
                <a:r>
                  <a:rPr lang="cs-CZ" sz="1400" dirty="0">
                    <a:solidFill>
                      <a:srgbClr val="00B050"/>
                    </a:solidFill>
                  </a:rPr>
                  <a:t> </a:t>
                </a:r>
                <a:r>
                  <a:rPr lang="cs-CZ" sz="1400" dirty="0"/>
                  <a:t>sýru víc.</a:t>
                </a:r>
              </a:p>
            </p:txBody>
          </p:sp>
        </mc:Choice>
        <mc:Fallback xmlns="">
          <p:sp>
            <p:nvSpPr>
              <p:cNvPr id="19" name="Obdélník 18">
                <a:extLst>
                  <a:ext uri="{FF2B5EF4-FFF2-40B4-BE49-F238E27FC236}">
                    <a16:creationId xmlns:a16="http://schemas.microsoft.com/office/drawing/2014/main" id="{9F0A9777-F45B-495E-9737-5218854E8D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235" y="4570802"/>
                <a:ext cx="4030980" cy="523220"/>
              </a:xfrm>
              <a:prstGeom prst="rect">
                <a:avLst/>
              </a:prstGeom>
              <a:blipFill>
                <a:blip r:embed="rId9"/>
                <a:stretch>
                  <a:fillRect l="-302" t="-1136" b="-90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Přímá spojnice se šipkou 22">
            <a:extLst>
              <a:ext uri="{FF2B5EF4-FFF2-40B4-BE49-F238E27FC236}">
                <a16:creationId xmlns:a16="http://schemas.microsoft.com/office/drawing/2014/main" id="{CB0C70EF-C061-49AD-85EA-D9128D189A0A}"/>
              </a:ext>
            </a:extLst>
          </p:cNvPr>
          <p:cNvCxnSpPr>
            <a:stCxn id="13" idx="3"/>
            <a:endCxn id="19" idx="0"/>
          </p:cNvCxnSpPr>
          <p:nvPr/>
        </p:nvCxnSpPr>
        <p:spPr>
          <a:xfrm>
            <a:off x="3018444" y="3942547"/>
            <a:ext cx="367281" cy="62825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F84AB17A-21F0-4F8A-BD39-67ADE886AB7B}"/>
              </a:ext>
            </a:extLst>
          </p:cNvPr>
          <p:cNvCxnSpPr>
            <a:cxnSpLocks/>
          </p:cNvCxnSpPr>
          <p:nvPr/>
        </p:nvCxnSpPr>
        <p:spPr>
          <a:xfrm>
            <a:off x="5547348" y="1949270"/>
            <a:ext cx="0" cy="42488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bdélník 27">
            <a:extLst>
              <a:ext uri="{FF2B5EF4-FFF2-40B4-BE49-F238E27FC236}">
                <a16:creationId xmlns:a16="http://schemas.microsoft.com/office/drawing/2014/main" id="{B660BB48-802D-44DD-A8B1-A758839EBBB0}"/>
              </a:ext>
            </a:extLst>
          </p:cNvPr>
          <p:cNvSpPr/>
          <p:nvPr/>
        </p:nvSpPr>
        <p:spPr>
          <a:xfrm>
            <a:off x="5691127" y="1831361"/>
            <a:ext cx="35458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dirty="0">
                <a:solidFill>
                  <a:prstClr val="black"/>
                </a:solidFill>
              </a:rPr>
              <a:t>c) </a:t>
            </a:r>
            <a:endParaRPr lang="cs-CZ" dirty="0"/>
          </a:p>
        </p:txBody>
      </p:sp>
      <p:sp>
        <p:nvSpPr>
          <p:cNvPr id="29" name="Obdélník 28">
            <a:extLst>
              <a:ext uri="{FF2B5EF4-FFF2-40B4-BE49-F238E27FC236}">
                <a16:creationId xmlns:a16="http://schemas.microsoft.com/office/drawing/2014/main" id="{F39C0E66-0DE4-468D-A96A-77EC29C47ED2}"/>
              </a:ext>
            </a:extLst>
          </p:cNvPr>
          <p:cNvSpPr/>
          <p:nvPr/>
        </p:nvSpPr>
        <p:spPr>
          <a:xfrm>
            <a:off x="6299196" y="1848589"/>
            <a:ext cx="12271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/>
              <a:t>Relativní cena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>
                <a:extLst>
                  <a:ext uri="{FF2B5EF4-FFF2-40B4-BE49-F238E27FC236}">
                    <a16:creationId xmlns:a16="http://schemas.microsoft.com/office/drawing/2014/main" id="{D5D2B6B0-52FD-43EE-A708-9DFF3176D700}"/>
                  </a:ext>
                </a:extLst>
              </p:cNvPr>
              <p:cNvSpPr txBox="1"/>
              <p:nvPr/>
            </p:nvSpPr>
            <p:spPr>
              <a:xfrm>
                <a:off x="5802431" y="3184884"/>
                <a:ext cx="1129476" cy="2361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cs-CZ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𝑣𝑖𝑛𝑜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cs-CZ" sz="1400" dirty="0"/>
              </a:p>
            </p:txBody>
          </p:sp>
        </mc:Choice>
        <mc:Fallback xmlns="">
          <p:sp>
            <p:nvSpPr>
              <p:cNvPr id="30" name="TextovéPole 29">
                <a:extLst>
                  <a:ext uri="{FF2B5EF4-FFF2-40B4-BE49-F238E27FC236}">
                    <a16:creationId xmlns:a16="http://schemas.microsoft.com/office/drawing/2014/main" id="{D5D2B6B0-52FD-43EE-A708-9DFF3176D7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2431" y="3184884"/>
                <a:ext cx="1129476" cy="236155"/>
              </a:xfrm>
              <a:prstGeom prst="rect">
                <a:avLst/>
              </a:prstGeom>
              <a:blipFill>
                <a:blip r:embed="rId4"/>
                <a:stretch>
                  <a:fillRect l="-2703" b="-282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>
                <a:extLst>
                  <a:ext uri="{FF2B5EF4-FFF2-40B4-BE49-F238E27FC236}">
                    <a16:creationId xmlns:a16="http://schemas.microsoft.com/office/drawing/2014/main" id="{9A9B39BC-6E9D-4320-81BC-566374229B9E}"/>
                  </a:ext>
                </a:extLst>
              </p:cNvPr>
              <p:cNvSpPr/>
              <p:nvPr/>
            </p:nvSpPr>
            <p:spPr>
              <a:xfrm>
                <a:off x="5736970" y="2758077"/>
                <a:ext cx="1267976" cy="3284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cs-CZ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cs-CZ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ý</m:t>
                          </m:r>
                          <m:r>
                            <a:rPr lang="cs-CZ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cs-CZ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cs-CZ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 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1" name="Obdélník 30">
                <a:extLst>
                  <a:ext uri="{FF2B5EF4-FFF2-40B4-BE49-F238E27FC236}">
                    <a16:creationId xmlns:a16="http://schemas.microsoft.com/office/drawing/2014/main" id="{9A9B39BC-6E9D-4320-81BC-566374229B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6970" y="2758077"/>
                <a:ext cx="1267976" cy="328488"/>
              </a:xfrm>
              <a:prstGeom prst="rect">
                <a:avLst/>
              </a:prstGeom>
              <a:blipFill>
                <a:blip r:embed="rId5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Skupina 31">
            <a:extLst>
              <a:ext uri="{FF2B5EF4-FFF2-40B4-BE49-F238E27FC236}">
                <a16:creationId xmlns:a16="http://schemas.microsoft.com/office/drawing/2014/main" id="{869A15FF-7969-4FD6-86D7-E834BEC33B10}"/>
              </a:ext>
            </a:extLst>
          </p:cNvPr>
          <p:cNvGrpSpPr/>
          <p:nvPr/>
        </p:nvGrpSpPr>
        <p:grpSpPr>
          <a:xfrm>
            <a:off x="5801993" y="2745214"/>
            <a:ext cx="1192465" cy="836651"/>
            <a:chOff x="1095088" y="2801894"/>
            <a:chExt cx="1405835" cy="1355891"/>
          </a:xfrm>
        </p:grpSpPr>
        <p:cxnSp>
          <p:nvCxnSpPr>
            <p:cNvPr id="33" name="Přímá spojnice 32">
              <a:extLst>
                <a:ext uri="{FF2B5EF4-FFF2-40B4-BE49-F238E27FC236}">
                  <a16:creationId xmlns:a16="http://schemas.microsoft.com/office/drawing/2014/main" id="{D783B62D-97E6-483B-831B-BF8EF9D38289}"/>
                </a:ext>
              </a:extLst>
            </p:cNvPr>
            <p:cNvCxnSpPr>
              <a:cxnSpLocks/>
            </p:cNvCxnSpPr>
            <p:nvPr/>
          </p:nvCxnSpPr>
          <p:spPr>
            <a:xfrm>
              <a:off x="2500923" y="2801894"/>
              <a:ext cx="0" cy="13558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33">
              <a:extLst>
                <a:ext uri="{FF2B5EF4-FFF2-40B4-BE49-F238E27FC236}">
                  <a16:creationId xmlns:a16="http://schemas.microsoft.com/office/drawing/2014/main" id="{99423C25-DE3D-428B-BF70-D15FD68BEBAE}"/>
                </a:ext>
              </a:extLst>
            </p:cNvPr>
            <p:cNvCxnSpPr/>
            <p:nvPr/>
          </p:nvCxnSpPr>
          <p:spPr>
            <a:xfrm flipH="1">
              <a:off x="1095088" y="4157785"/>
              <a:ext cx="140583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>
                <a:extLst>
                  <a:ext uri="{FF2B5EF4-FFF2-40B4-BE49-F238E27FC236}">
                    <a16:creationId xmlns:a16="http://schemas.microsoft.com/office/drawing/2014/main" id="{1A36BD6C-133A-4ACA-BF12-C18F7049D0A0}"/>
                  </a:ext>
                </a:extLst>
              </p:cNvPr>
              <p:cNvSpPr txBox="1"/>
              <p:nvPr/>
            </p:nvSpPr>
            <p:spPr>
              <a:xfrm>
                <a:off x="5868419" y="2415243"/>
                <a:ext cx="632802" cy="2361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cs-CZ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sz="1400" dirty="0"/>
              </a:p>
            </p:txBody>
          </p:sp>
        </mc:Choice>
        <mc:Fallback xmlns="">
          <p:sp>
            <p:nvSpPr>
              <p:cNvPr id="35" name="TextovéPole 34">
                <a:extLst>
                  <a:ext uri="{FF2B5EF4-FFF2-40B4-BE49-F238E27FC236}">
                    <a16:creationId xmlns:a16="http://schemas.microsoft.com/office/drawing/2014/main" id="{1A36BD6C-133A-4ACA-BF12-C18F7049D0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419" y="2415243"/>
                <a:ext cx="632802" cy="236155"/>
              </a:xfrm>
              <a:prstGeom prst="rect">
                <a:avLst/>
              </a:prstGeom>
              <a:blipFill>
                <a:blip r:embed="rId10"/>
                <a:stretch>
                  <a:fillRect l="-6796" r="-6796" b="-282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Přímá spojnice se šipkou 36">
            <a:extLst>
              <a:ext uri="{FF2B5EF4-FFF2-40B4-BE49-F238E27FC236}">
                <a16:creationId xmlns:a16="http://schemas.microsoft.com/office/drawing/2014/main" id="{E813D019-F949-4C4B-A197-A11250E2AB33}"/>
              </a:ext>
            </a:extLst>
          </p:cNvPr>
          <p:cNvCxnSpPr>
            <a:stCxn id="29" idx="2"/>
            <a:endCxn id="35" idx="3"/>
          </p:cNvCxnSpPr>
          <p:nvPr/>
        </p:nvCxnSpPr>
        <p:spPr>
          <a:xfrm flipH="1">
            <a:off x="6501221" y="2156366"/>
            <a:ext cx="411541" cy="37695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>
                <a:extLst>
                  <a:ext uri="{FF2B5EF4-FFF2-40B4-BE49-F238E27FC236}">
                    <a16:creationId xmlns:a16="http://schemas.microsoft.com/office/drawing/2014/main" id="{55F4339F-4952-45C5-8080-330600FC09A8}"/>
                  </a:ext>
                </a:extLst>
              </p:cNvPr>
              <p:cNvSpPr txBox="1"/>
              <p:nvPr/>
            </p:nvSpPr>
            <p:spPr>
              <a:xfrm>
                <a:off x="8620209" y="2689309"/>
                <a:ext cx="32399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0" i="1" dirty="0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cs-CZ" sz="1400" dirty="0"/>
              </a:p>
            </p:txBody>
          </p:sp>
        </mc:Choice>
        <mc:Fallback xmlns="">
          <p:sp>
            <p:nvSpPr>
              <p:cNvPr id="38" name="TextovéPole 37">
                <a:extLst>
                  <a:ext uri="{FF2B5EF4-FFF2-40B4-BE49-F238E27FC236}">
                    <a16:creationId xmlns:a16="http://schemas.microsoft.com/office/drawing/2014/main" id="{55F4339F-4952-45C5-8080-330600FC09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0209" y="2689309"/>
                <a:ext cx="323998" cy="215444"/>
              </a:xfrm>
              <a:prstGeom prst="rect">
                <a:avLst/>
              </a:prstGeom>
              <a:blipFill>
                <a:blip r:embed="rId6"/>
                <a:stretch>
                  <a:fillRect l="-3774" r="-11321" b="-27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Obdélník 38">
                <a:extLst>
                  <a:ext uri="{FF2B5EF4-FFF2-40B4-BE49-F238E27FC236}">
                    <a16:creationId xmlns:a16="http://schemas.microsoft.com/office/drawing/2014/main" id="{976BC62F-019A-4C26-9E73-E4BCCA4F6707}"/>
                  </a:ext>
                </a:extLst>
              </p:cNvPr>
              <p:cNvSpPr/>
              <p:nvPr/>
            </p:nvSpPr>
            <p:spPr>
              <a:xfrm>
                <a:off x="7296485" y="2605397"/>
                <a:ext cx="691920" cy="3284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cs-CZ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cs-CZ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9" name="Obdélník 38">
                <a:extLst>
                  <a:ext uri="{FF2B5EF4-FFF2-40B4-BE49-F238E27FC236}">
                    <a16:creationId xmlns:a16="http://schemas.microsoft.com/office/drawing/2014/main" id="{976BC62F-019A-4C26-9E73-E4BCCA4F67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6485" y="2605397"/>
                <a:ext cx="691920" cy="328488"/>
              </a:xfrm>
              <a:prstGeom prst="rect">
                <a:avLst/>
              </a:prstGeom>
              <a:blipFill>
                <a:blip r:embed="rId11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bdélník 40">
                <a:extLst>
                  <a:ext uri="{FF2B5EF4-FFF2-40B4-BE49-F238E27FC236}">
                    <a16:creationId xmlns:a16="http://schemas.microsoft.com/office/drawing/2014/main" id="{84EE5F07-DF61-4842-9FD9-0DB3EC690270}"/>
                  </a:ext>
                </a:extLst>
              </p:cNvPr>
              <p:cNvSpPr/>
              <p:nvPr/>
            </p:nvSpPr>
            <p:spPr>
              <a:xfrm>
                <a:off x="7722027" y="2536476"/>
                <a:ext cx="591444" cy="4964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sz="1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sz="1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1" name="Obdélník 40">
                <a:extLst>
                  <a:ext uri="{FF2B5EF4-FFF2-40B4-BE49-F238E27FC236}">
                    <a16:creationId xmlns:a16="http://schemas.microsoft.com/office/drawing/2014/main" id="{84EE5F07-DF61-4842-9FD9-0DB3EC6902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2027" y="2536476"/>
                <a:ext cx="591444" cy="49648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bdélník 41">
                <a:extLst>
                  <a:ext uri="{FF2B5EF4-FFF2-40B4-BE49-F238E27FC236}">
                    <a16:creationId xmlns:a16="http://schemas.microsoft.com/office/drawing/2014/main" id="{67FC4ECE-AAD2-4D1E-875C-59204E62BF1C}"/>
                  </a:ext>
                </a:extLst>
              </p:cNvPr>
              <p:cNvSpPr/>
              <p:nvPr/>
            </p:nvSpPr>
            <p:spPr>
              <a:xfrm>
                <a:off x="8178366" y="2524477"/>
                <a:ext cx="508665" cy="4956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cs-CZ" sz="1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2" name="Obdélník 41">
                <a:extLst>
                  <a:ext uri="{FF2B5EF4-FFF2-40B4-BE49-F238E27FC236}">
                    <a16:creationId xmlns:a16="http://schemas.microsoft.com/office/drawing/2014/main" id="{67FC4ECE-AAD2-4D1E-875C-59204E62BF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8366" y="2524477"/>
                <a:ext cx="508665" cy="495649"/>
              </a:xfrm>
              <a:prstGeom prst="rect">
                <a:avLst/>
              </a:prstGeom>
              <a:blipFill>
                <a:blip r:embed="rId8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Obdélník 42">
                <a:extLst>
                  <a:ext uri="{FF2B5EF4-FFF2-40B4-BE49-F238E27FC236}">
                    <a16:creationId xmlns:a16="http://schemas.microsoft.com/office/drawing/2014/main" id="{E6FF8DAD-93FE-4FBE-86D7-14DFC518FB65}"/>
                  </a:ext>
                </a:extLst>
              </p:cNvPr>
              <p:cNvSpPr/>
              <p:nvPr/>
            </p:nvSpPr>
            <p:spPr>
              <a:xfrm>
                <a:off x="8003239" y="3179662"/>
                <a:ext cx="3469540" cy="30777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cs-CZ" sz="1400" dirty="0"/>
                  <a:t>V země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sz="1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/>
                  <a:t>jednotka sýru stojí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cs-CZ" sz="1400" dirty="0"/>
                  <a:t> jednotky vína.</a:t>
                </a:r>
              </a:p>
            </p:txBody>
          </p:sp>
        </mc:Choice>
        <mc:Fallback xmlns="">
          <p:sp>
            <p:nvSpPr>
              <p:cNvPr id="43" name="Obdélník 42">
                <a:extLst>
                  <a:ext uri="{FF2B5EF4-FFF2-40B4-BE49-F238E27FC236}">
                    <a16:creationId xmlns:a16="http://schemas.microsoft.com/office/drawing/2014/main" id="{E6FF8DAD-93FE-4FBE-86D7-14DFC518FB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3239" y="3179662"/>
                <a:ext cx="3469540" cy="307777"/>
              </a:xfrm>
              <a:prstGeom prst="rect">
                <a:avLst/>
              </a:prstGeom>
              <a:blipFill>
                <a:blip r:embed="rId13"/>
                <a:stretch>
                  <a:fillRect l="-350" t="-1923" b="-173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Přímá spojnice se šipkou 44">
            <a:extLst>
              <a:ext uri="{FF2B5EF4-FFF2-40B4-BE49-F238E27FC236}">
                <a16:creationId xmlns:a16="http://schemas.microsoft.com/office/drawing/2014/main" id="{AD102134-6568-4B86-B5AA-77552D5619A4}"/>
              </a:ext>
            </a:extLst>
          </p:cNvPr>
          <p:cNvCxnSpPr>
            <a:cxnSpLocks/>
            <a:stCxn id="38" idx="3"/>
            <a:endCxn id="43" idx="0"/>
          </p:cNvCxnSpPr>
          <p:nvPr/>
        </p:nvCxnSpPr>
        <p:spPr>
          <a:xfrm>
            <a:off x="8944207" y="2797031"/>
            <a:ext cx="793802" cy="38263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bdélník 46">
            <a:extLst>
              <a:ext uri="{FF2B5EF4-FFF2-40B4-BE49-F238E27FC236}">
                <a16:creationId xmlns:a16="http://schemas.microsoft.com/office/drawing/2014/main" id="{39E4A694-28A3-4B06-9FB1-6C469C580997}"/>
              </a:ext>
            </a:extLst>
          </p:cNvPr>
          <p:cNvSpPr/>
          <p:nvPr/>
        </p:nvSpPr>
        <p:spPr>
          <a:xfrm>
            <a:off x="7515573" y="2095997"/>
            <a:ext cx="8282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/>
              <a:t>Výpočet:</a:t>
            </a:r>
          </a:p>
        </p:txBody>
      </p:sp>
      <p:cxnSp>
        <p:nvCxnSpPr>
          <p:cNvPr id="56" name="Přímá spojnice 55">
            <a:extLst>
              <a:ext uri="{FF2B5EF4-FFF2-40B4-BE49-F238E27FC236}">
                <a16:creationId xmlns:a16="http://schemas.microsoft.com/office/drawing/2014/main" id="{8C174131-54AF-47B9-88BE-0CC3C66387FF}"/>
              </a:ext>
            </a:extLst>
          </p:cNvPr>
          <p:cNvCxnSpPr>
            <a:cxnSpLocks/>
          </p:cNvCxnSpPr>
          <p:nvPr/>
        </p:nvCxnSpPr>
        <p:spPr>
          <a:xfrm>
            <a:off x="7225395" y="3597566"/>
            <a:ext cx="444776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ovéPole 57">
                <a:extLst>
                  <a:ext uri="{FF2B5EF4-FFF2-40B4-BE49-F238E27FC236}">
                    <a16:creationId xmlns:a16="http://schemas.microsoft.com/office/drawing/2014/main" id="{1625F946-3097-4B5F-8769-26329B25618D}"/>
                  </a:ext>
                </a:extLst>
              </p:cNvPr>
              <p:cNvSpPr txBox="1"/>
              <p:nvPr/>
            </p:nvSpPr>
            <p:spPr>
              <a:xfrm>
                <a:off x="5803529" y="5239730"/>
                <a:ext cx="1129476" cy="2361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cs-CZ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𝑣𝑖𝑛𝑜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cs-CZ" sz="1400" dirty="0"/>
              </a:p>
            </p:txBody>
          </p:sp>
        </mc:Choice>
        <mc:Fallback xmlns="">
          <p:sp>
            <p:nvSpPr>
              <p:cNvPr id="58" name="TextovéPole 57">
                <a:extLst>
                  <a:ext uri="{FF2B5EF4-FFF2-40B4-BE49-F238E27FC236}">
                    <a16:creationId xmlns:a16="http://schemas.microsoft.com/office/drawing/2014/main" id="{1625F946-3097-4B5F-8769-26329B2561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3529" y="5239730"/>
                <a:ext cx="1129476" cy="236155"/>
              </a:xfrm>
              <a:prstGeom prst="rect">
                <a:avLst/>
              </a:prstGeom>
              <a:blipFill>
                <a:blip r:embed="rId14"/>
                <a:stretch>
                  <a:fillRect l="-2162" r="-541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Obdélník 58">
                <a:extLst>
                  <a:ext uri="{FF2B5EF4-FFF2-40B4-BE49-F238E27FC236}">
                    <a16:creationId xmlns:a16="http://schemas.microsoft.com/office/drawing/2014/main" id="{5E988FEA-7D17-40D7-A2E8-8F34A483C0F1}"/>
                  </a:ext>
                </a:extLst>
              </p:cNvPr>
              <p:cNvSpPr/>
              <p:nvPr/>
            </p:nvSpPr>
            <p:spPr>
              <a:xfrm>
                <a:off x="5738068" y="4812923"/>
                <a:ext cx="1267976" cy="3284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cs-CZ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cs-CZ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ý</m:t>
                          </m:r>
                          <m:r>
                            <a:rPr lang="cs-CZ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cs-CZ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cs-CZ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 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9" name="Obdélník 58">
                <a:extLst>
                  <a:ext uri="{FF2B5EF4-FFF2-40B4-BE49-F238E27FC236}">
                    <a16:creationId xmlns:a16="http://schemas.microsoft.com/office/drawing/2014/main" id="{5E988FEA-7D17-40D7-A2E8-8F34A483C0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8068" y="4812923"/>
                <a:ext cx="1267976" cy="328488"/>
              </a:xfrm>
              <a:prstGeom prst="rect">
                <a:avLst/>
              </a:prstGeom>
              <a:blipFill>
                <a:blip r:embed="rId15"/>
                <a:stretch>
                  <a:fillRect b="-75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Skupina 59">
            <a:extLst>
              <a:ext uri="{FF2B5EF4-FFF2-40B4-BE49-F238E27FC236}">
                <a16:creationId xmlns:a16="http://schemas.microsoft.com/office/drawing/2014/main" id="{FF2352BF-1AAF-4F6A-BC20-FECC2C0EA9F1}"/>
              </a:ext>
            </a:extLst>
          </p:cNvPr>
          <p:cNvGrpSpPr/>
          <p:nvPr/>
        </p:nvGrpSpPr>
        <p:grpSpPr>
          <a:xfrm>
            <a:off x="5803091" y="4800060"/>
            <a:ext cx="1192465" cy="836651"/>
            <a:chOff x="1095088" y="2801894"/>
            <a:chExt cx="1405835" cy="1355891"/>
          </a:xfrm>
        </p:grpSpPr>
        <p:cxnSp>
          <p:nvCxnSpPr>
            <p:cNvPr id="61" name="Přímá spojnice 60">
              <a:extLst>
                <a:ext uri="{FF2B5EF4-FFF2-40B4-BE49-F238E27FC236}">
                  <a16:creationId xmlns:a16="http://schemas.microsoft.com/office/drawing/2014/main" id="{7F54102D-A4A9-481A-9D81-A9769DCD84C0}"/>
                </a:ext>
              </a:extLst>
            </p:cNvPr>
            <p:cNvCxnSpPr>
              <a:cxnSpLocks/>
            </p:cNvCxnSpPr>
            <p:nvPr/>
          </p:nvCxnSpPr>
          <p:spPr>
            <a:xfrm>
              <a:off x="2500923" y="2801894"/>
              <a:ext cx="0" cy="13558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římá spojnice 61">
              <a:extLst>
                <a:ext uri="{FF2B5EF4-FFF2-40B4-BE49-F238E27FC236}">
                  <a16:creationId xmlns:a16="http://schemas.microsoft.com/office/drawing/2014/main" id="{1EF23320-685B-47B0-8B51-398422F56182}"/>
                </a:ext>
              </a:extLst>
            </p:cNvPr>
            <p:cNvCxnSpPr/>
            <p:nvPr/>
          </p:nvCxnSpPr>
          <p:spPr>
            <a:xfrm flipH="1">
              <a:off x="1095088" y="4157785"/>
              <a:ext cx="140583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ovéPole 62">
                <a:extLst>
                  <a:ext uri="{FF2B5EF4-FFF2-40B4-BE49-F238E27FC236}">
                    <a16:creationId xmlns:a16="http://schemas.microsoft.com/office/drawing/2014/main" id="{0668C0EB-3AE3-4562-998F-CCCA2EA6DE98}"/>
                  </a:ext>
                </a:extLst>
              </p:cNvPr>
              <p:cNvSpPr txBox="1"/>
              <p:nvPr/>
            </p:nvSpPr>
            <p:spPr>
              <a:xfrm>
                <a:off x="5869517" y="4470089"/>
                <a:ext cx="645626" cy="2361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cs-CZ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sz="1400" dirty="0"/>
              </a:p>
            </p:txBody>
          </p:sp>
        </mc:Choice>
        <mc:Fallback xmlns="">
          <p:sp>
            <p:nvSpPr>
              <p:cNvPr id="63" name="TextovéPole 62">
                <a:extLst>
                  <a:ext uri="{FF2B5EF4-FFF2-40B4-BE49-F238E27FC236}">
                    <a16:creationId xmlns:a16="http://schemas.microsoft.com/office/drawing/2014/main" id="{0668C0EB-3AE3-4562-998F-CCCA2EA6DE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9517" y="4470089"/>
                <a:ext cx="645626" cy="236155"/>
              </a:xfrm>
              <a:prstGeom prst="rect">
                <a:avLst/>
              </a:prstGeom>
              <a:blipFill>
                <a:blip r:embed="rId16"/>
                <a:stretch>
                  <a:fillRect l="-6604" r="-5660" b="-282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Obdélník 63">
            <a:extLst>
              <a:ext uri="{FF2B5EF4-FFF2-40B4-BE49-F238E27FC236}">
                <a16:creationId xmlns:a16="http://schemas.microsoft.com/office/drawing/2014/main" id="{8B4D9920-F05E-45C3-9081-8F3BEA987193}"/>
              </a:ext>
            </a:extLst>
          </p:cNvPr>
          <p:cNvSpPr/>
          <p:nvPr/>
        </p:nvSpPr>
        <p:spPr>
          <a:xfrm>
            <a:off x="6396494" y="3727906"/>
            <a:ext cx="12271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/>
              <a:t>Relativní cena</a:t>
            </a:r>
          </a:p>
        </p:txBody>
      </p:sp>
      <p:cxnSp>
        <p:nvCxnSpPr>
          <p:cNvPr id="68" name="Přímá spojnice se šipkou 67">
            <a:extLst>
              <a:ext uri="{FF2B5EF4-FFF2-40B4-BE49-F238E27FC236}">
                <a16:creationId xmlns:a16="http://schemas.microsoft.com/office/drawing/2014/main" id="{F71B13F1-0255-4525-8A6F-D1545D54028E}"/>
              </a:ext>
            </a:extLst>
          </p:cNvPr>
          <p:cNvCxnSpPr>
            <a:stCxn id="64" idx="2"/>
            <a:endCxn id="63" idx="3"/>
          </p:cNvCxnSpPr>
          <p:nvPr/>
        </p:nvCxnSpPr>
        <p:spPr>
          <a:xfrm flipH="1">
            <a:off x="6515143" y="4035683"/>
            <a:ext cx="494917" cy="55248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Obdélník 68">
                <a:extLst>
                  <a:ext uri="{FF2B5EF4-FFF2-40B4-BE49-F238E27FC236}">
                    <a16:creationId xmlns:a16="http://schemas.microsoft.com/office/drawing/2014/main" id="{21919161-C063-4822-9B89-679865DD4A17}"/>
                  </a:ext>
                </a:extLst>
              </p:cNvPr>
              <p:cNvSpPr/>
              <p:nvPr/>
            </p:nvSpPr>
            <p:spPr>
              <a:xfrm>
                <a:off x="8713719" y="5378283"/>
                <a:ext cx="3023776" cy="30777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cs-CZ" sz="1400" dirty="0"/>
                  <a:t> V země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sz="1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/>
                  <a:t>víno stojí </a:t>
                </a:r>
                <a:r>
                  <a:rPr lang="cs-CZ" sz="1400" b="1" dirty="0">
                    <a:solidFill>
                      <a:srgbClr val="FF0000"/>
                    </a:solidFill>
                  </a:rPr>
                  <a:t>jednu třetinu </a:t>
                </a:r>
                <a:r>
                  <a:rPr lang="cs-CZ" sz="1400" dirty="0"/>
                  <a:t>sýru.</a:t>
                </a:r>
              </a:p>
            </p:txBody>
          </p:sp>
        </mc:Choice>
        <mc:Fallback xmlns="">
          <p:sp>
            <p:nvSpPr>
              <p:cNvPr id="69" name="Obdélník 68">
                <a:extLst>
                  <a:ext uri="{FF2B5EF4-FFF2-40B4-BE49-F238E27FC236}">
                    <a16:creationId xmlns:a16="http://schemas.microsoft.com/office/drawing/2014/main" id="{21919161-C063-4822-9B89-679865DD4A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3719" y="5378283"/>
                <a:ext cx="3023776" cy="307777"/>
              </a:xfrm>
              <a:prstGeom prst="rect">
                <a:avLst/>
              </a:prstGeom>
              <a:blipFill>
                <a:blip r:embed="rId17"/>
                <a:stretch>
                  <a:fillRect b="-169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Obdélník 69">
                <a:extLst>
                  <a:ext uri="{FF2B5EF4-FFF2-40B4-BE49-F238E27FC236}">
                    <a16:creationId xmlns:a16="http://schemas.microsoft.com/office/drawing/2014/main" id="{2F6FBC27-A1A3-45B8-8714-AD227795D5CB}"/>
                  </a:ext>
                </a:extLst>
              </p:cNvPr>
              <p:cNvSpPr/>
              <p:nvPr/>
            </p:nvSpPr>
            <p:spPr>
              <a:xfrm>
                <a:off x="7410367" y="4600151"/>
                <a:ext cx="691920" cy="3284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cs-CZ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cs-CZ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0" name="Obdélník 69">
                <a:extLst>
                  <a:ext uri="{FF2B5EF4-FFF2-40B4-BE49-F238E27FC236}">
                    <a16:creationId xmlns:a16="http://schemas.microsoft.com/office/drawing/2014/main" id="{2F6FBC27-A1A3-45B8-8714-AD227795D5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0367" y="4600151"/>
                <a:ext cx="691920" cy="328488"/>
              </a:xfrm>
              <a:prstGeom prst="rect">
                <a:avLst/>
              </a:prstGeom>
              <a:blipFill>
                <a:blip r:embed="rId18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Obdélník 71">
                <a:extLst>
                  <a:ext uri="{FF2B5EF4-FFF2-40B4-BE49-F238E27FC236}">
                    <a16:creationId xmlns:a16="http://schemas.microsoft.com/office/drawing/2014/main" id="{326AEBEB-7889-4A25-9B6E-F3F5114F2032}"/>
                  </a:ext>
                </a:extLst>
              </p:cNvPr>
              <p:cNvSpPr/>
              <p:nvPr/>
            </p:nvSpPr>
            <p:spPr>
              <a:xfrm>
                <a:off x="7844656" y="4520559"/>
                <a:ext cx="591444" cy="4964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sz="14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sz="14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2" name="Obdélník 71">
                <a:extLst>
                  <a:ext uri="{FF2B5EF4-FFF2-40B4-BE49-F238E27FC236}">
                    <a16:creationId xmlns:a16="http://schemas.microsoft.com/office/drawing/2014/main" id="{326AEBEB-7889-4A25-9B6E-F3F5114F20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4656" y="4520559"/>
                <a:ext cx="591444" cy="49648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Obdélník 72">
                <a:extLst>
                  <a:ext uri="{FF2B5EF4-FFF2-40B4-BE49-F238E27FC236}">
                    <a16:creationId xmlns:a16="http://schemas.microsoft.com/office/drawing/2014/main" id="{2E2F323A-BF19-4E61-B06C-0216D50BEFE1}"/>
                  </a:ext>
                </a:extLst>
              </p:cNvPr>
              <p:cNvSpPr/>
              <p:nvPr/>
            </p:nvSpPr>
            <p:spPr>
              <a:xfrm>
                <a:off x="8264288" y="4502799"/>
                <a:ext cx="508665" cy="5142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cs-CZ" sz="14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3" name="Obdélník 72">
                <a:extLst>
                  <a:ext uri="{FF2B5EF4-FFF2-40B4-BE49-F238E27FC236}">
                    <a16:creationId xmlns:a16="http://schemas.microsoft.com/office/drawing/2014/main" id="{2E2F323A-BF19-4E61-B06C-0216D50BEF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4288" y="4502799"/>
                <a:ext cx="508665" cy="514243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ovéPole 73">
                <a:extLst>
                  <a:ext uri="{FF2B5EF4-FFF2-40B4-BE49-F238E27FC236}">
                    <a16:creationId xmlns:a16="http://schemas.microsoft.com/office/drawing/2014/main" id="{01E50DB9-E25A-404D-BD3F-F8763D928B33}"/>
                  </a:ext>
                </a:extLst>
              </p:cNvPr>
              <p:cNvSpPr txBox="1"/>
              <p:nvPr/>
            </p:nvSpPr>
            <p:spPr>
              <a:xfrm>
                <a:off x="8748247" y="4552658"/>
                <a:ext cx="323998" cy="4047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14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cs-CZ" sz="1400" dirty="0"/>
              </a:p>
            </p:txBody>
          </p:sp>
        </mc:Choice>
        <mc:Fallback xmlns="">
          <p:sp>
            <p:nvSpPr>
              <p:cNvPr id="74" name="TextovéPole 73">
                <a:extLst>
                  <a:ext uri="{FF2B5EF4-FFF2-40B4-BE49-F238E27FC236}">
                    <a16:creationId xmlns:a16="http://schemas.microsoft.com/office/drawing/2014/main" id="{01E50DB9-E25A-404D-BD3F-F8763D928B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8247" y="4552658"/>
                <a:ext cx="323998" cy="404726"/>
              </a:xfrm>
              <a:prstGeom prst="rect">
                <a:avLst/>
              </a:prstGeom>
              <a:blipFill>
                <a:blip r:embed="rId21"/>
                <a:stretch>
                  <a:fillRect l="-3774" r="-11321"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Přímá spojnice se šipkou 75">
            <a:extLst>
              <a:ext uri="{FF2B5EF4-FFF2-40B4-BE49-F238E27FC236}">
                <a16:creationId xmlns:a16="http://schemas.microsoft.com/office/drawing/2014/main" id="{7F442F7A-B7BC-4320-9EE9-1F999C18B095}"/>
              </a:ext>
            </a:extLst>
          </p:cNvPr>
          <p:cNvCxnSpPr>
            <a:stCxn id="74" idx="3"/>
            <a:endCxn id="69" idx="0"/>
          </p:cNvCxnSpPr>
          <p:nvPr/>
        </p:nvCxnSpPr>
        <p:spPr>
          <a:xfrm>
            <a:off x="9072245" y="4755021"/>
            <a:ext cx="1153362" cy="6232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bdélník 76">
            <a:extLst>
              <a:ext uri="{FF2B5EF4-FFF2-40B4-BE49-F238E27FC236}">
                <a16:creationId xmlns:a16="http://schemas.microsoft.com/office/drawing/2014/main" id="{5F678EFF-4E26-4781-9B30-B846A6E98275}"/>
              </a:ext>
            </a:extLst>
          </p:cNvPr>
          <p:cNvSpPr/>
          <p:nvPr/>
        </p:nvSpPr>
        <p:spPr>
          <a:xfrm>
            <a:off x="5692307" y="3688276"/>
            <a:ext cx="37382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dirty="0">
                <a:solidFill>
                  <a:prstClr val="black"/>
                </a:solidFill>
              </a:rPr>
              <a:t>d) 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D83E86-288A-4AEB-9DB5-63F3FA362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8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7" grpId="0"/>
      <p:bldP spid="8" grpId="0"/>
      <p:bldP spid="12" grpId="0"/>
      <p:bldP spid="13" grpId="0"/>
      <p:bldP spid="14" grpId="0"/>
      <p:bldP spid="15" grpId="0"/>
      <p:bldP spid="19" grpId="0" animBg="1"/>
      <p:bldP spid="28" grpId="0" animBg="1"/>
      <p:bldP spid="29" grpId="0"/>
      <p:bldP spid="30" grpId="0"/>
      <p:bldP spid="31" grpId="0"/>
      <p:bldP spid="35" grpId="0"/>
      <p:bldP spid="38" grpId="0"/>
      <p:bldP spid="39" grpId="0"/>
      <p:bldP spid="41" grpId="0"/>
      <p:bldP spid="42" grpId="0"/>
      <p:bldP spid="43" grpId="0" animBg="1"/>
      <p:bldP spid="47" grpId="0"/>
      <p:bldP spid="58" grpId="0"/>
      <p:bldP spid="59" grpId="0"/>
      <p:bldP spid="63" grpId="0"/>
      <p:bldP spid="64" grpId="0"/>
      <p:bldP spid="69" grpId="0" animBg="1"/>
      <p:bldP spid="70" grpId="0"/>
      <p:bldP spid="72" grpId="0"/>
      <p:bldP spid="73" grpId="0"/>
      <p:bldP spid="74" grpId="0"/>
      <p:bldP spid="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86DD99A9-B500-41E9-A7AD-EB0038E6AB0A}"/>
              </a:ext>
            </a:extLst>
          </p:cNvPr>
          <p:cNvSpPr/>
          <p:nvPr/>
        </p:nvSpPr>
        <p:spPr>
          <a:xfrm>
            <a:off x="174813" y="219780"/>
            <a:ext cx="267009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400" dirty="0"/>
              <a:t>St. 55./</a:t>
            </a:r>
            <a:r>
              <a:rPr lang="cs-CZ" sz="1400" dirty="0"/>
              <a:t>2.6.</a:t>
            </a:r>
            <a:r>
              <a:rPr lang="en-US" sz="1400" dirty="0"/>
              <a:t> </a:t>
            </a:r>
            <a:r>
              <a:rPr lang="cs-CZ" sz="1400" dirty="0"/>
              <a:t>Příklady k řešení</a:t>
            </a:r>
            <a:r>
              <a:rPr lang="en-US" sz="1400" dirty="0"/>
              <a:t>/</a:t>
            </a:r>
            <a:r>
              <a:rPr lang="cs-CZ" sz="1400" dirty="0"/>
              <a:t>č.p. </a:t>
            </a:r>
            <a:r>
              <a:rPr lang="en-US" sz="1400" dirty="0"/>
              <a:t>2</a:t>
            </a:r>
            <a:endParaRPr lang="cs-CZ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C4253146-F1DC-460D-BC79-1938887D6354}"/>
                  </a:ext>
                </a:extLst>
              </p:cNvPr>
              <p:cNvSpPr/>
              <p:nvPr/>
            </p:nvSpPr>
            <p:spPr>
              <a:xfrm>
                <a:off x="3063630" y="161612"/>
                <a:ext cx="7398833" cy="160043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cs-CZ" sz="1400" b="1" dirty="0"/>
                  <a:t>V zemi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cs-CZ" sz="1400" b="1" dirty="0"/>
                  <a:t> s </a:t>
                </a:r>
                <a:r>
                  <a:rPr lang="cs-CZ" sz="1400" b="1" dirty="0" err="1"/>
                  <a:t>jednofaktorovou</a:t>
                </a:r>
                <a:r>
                  <a:rPr lang="cs-CZ" sz="1400" b="1" dirty="0"/>
                  <a:t> ekonomikou je množství práce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𝟓𝟎𝟎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𝒉𝒐𝒅𝒊𝒏</m:t>
                    </m:r>
                  </m:oMath>
                </a14:m>
                <a:r>
                  <a:rPr lang="cs-CZ" sz="1400" b="1" dirty="0"/>
                  <a:t>. Země vyrábí také sýr a víno, k výrobě jednotky sýra potřebuje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𝒉𝒐𝒅𝒊𝒏</m:t>
                    </m:r>
                  </m:oMath>
                </a14:m>
                <a:r>
                  <a:rPr lang="cs-CZ" sz="1400" b="1" dirty="0"/>
                  <a:t>, k výrobě jednotky vína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𝒉𝒐𝒅𝒊𝒏𝒚</m:t>
                    </m:r>
                  </m:oMath>
                </a14:m>
                <a:r>
                  <a:rPr lang="cs-CZ" sz="1400" b="1" dirty="0"/>
                  <a:t>.</a:t>
                </a:r>
              </a:p>
              <a:p>
                <a:r>
                  <a:rPr lang="cs-CZ" sz="1400" b="1" dirty="0"/>
                  <a:t>Zjistěte:</a:t>
                </a:r>
              </a:p>
              <a:p>
                <a:r>
                  <a:rPr lang="cs-CZ" sz="1400" b="1" dirty="0"/>
                  <a:t>a) relativní cenu jednotky sýru vůči vínu a jednotky vína vůči sýru v zemi B</a:t>
                </a:r>
              </a:p>
              <a:p>
                <a:r>
                  <a:rPr lang="cs-CZ" sz="1400" b="1" dirty="0"/>
                  <a:t>b) kolik jednotek vína vytvoří jedna hodina práce</a:t>
                </a:r>
              </a:p>
              <a:p>
                <a:r>
                  <a:rPr lang="cs-CZ" sz="1400" b="1" dirty="0"/>
                  <a:t>c) kolik jednotek sýru a kolik jednotek vína může země maximálně vyrobit</a:t>
                </a:r>
              </a:p>
              <a:p>
                <a:r>
                  <a:rPr lang="cs-CZ" sz="1400" b="1" dirty="0"/>
                  <a:t>d) graficky a matematicky vyjádřete hranici výrobních možností země B</a:t>
                </a: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C4253146-F1DC-460D-BC79-1938887D63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630" y="161612"/>
                <a:ext cx="7398833" cy="1600438"/>
              </a:xfrm>
              <a:prstGeom prst="rect">
                <a:avLst/>
              </a:prstGeom>
              <a:blipFill>
                <a:blip r:embed="rId2"/>
                <a:stretch>
                  <a:fillRect l="-165" t="-379" b="-26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>
            <a:extLst>
              <a:ext uri="{FF2B5EF4-FFF2-40B4-BE49-F238E27FC236}">
                <a16:creationId xmlns:a16="http://schemas.microsoft.com/office/drawing/2014/main" id="{F59965F2-5C65-4B9D-B87D-38DB845A5015}"/>
              </a:ext>
            </a:extLst>
          </p:cNvPr>
          <p:cNvSpPr/>
          <p:nvPr/>
        </p:nvSpPr>
        <p:spPr>
          <a:xfrm>
            <a:off x="573851" y="2108990"/>
            <a:ext cx="365806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a) 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736B3CC4-5DCB-4596-9023-C6592E750CBB}"/>
                  </a:ext>
                </a:extLst>
              </p:cNvPr>
              <p:cNvSpPr txBox="1"/>
              <p:nvPr/>
            </p:nvSpPr>
            <p:spPr>
              <a:xfrm>
                <a:off x="854633" y="2640713"/>
                <a:ext cx="632802" cy="2361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736B3CC4-5DCB-4596-9023-C6592E750C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633" y="2640713"/>
                <a:ext cx="632802" cy="236155"/>
              </a:xfrm>
              <a:prstGeom prst="rect">
                <a:avLst/>
              </a:prstGeom>
              <a:blipFill>
                <a:blip r:embed="rId3"/>
                <a:stretch>
                  <a:fillRect l="-6731" r="-5769" b="-282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0623E27C-03B7-49B6-8DC9-136FE4564306}"/>
                  </a:ext>
                </a:extLst>
              </p:cNvPr>
              <p:cNvSpPr txBox="1"/>
              <p:nvPr/>
            </p:nvSpPr>
            <p:spPr>
              <a:xfrm>
                <a:off x="841809" y="2965015"/>
                <a:ext cx="645626" cy="2361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0623E27C-03B7-49B6-8DC9-136FE45643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809" y="2965015"/>
                <a:ext cx="645626" cy="236155"/>
              </a:xfrm>
              <a:prstGeom prst="rect">
                <a:avLst/>
              </a:prstGeom>
              <a:blipFill>
                <a:blip r:embed="rId4"/>
                <a:stretch>
                  <a:fillRect l="-6604" r="-5660" b="-282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AAF11DE1-84DE-4133-B16F-18E8E17FBC79}"/>
                  </a:ext>
                </a:extLst>
              </p:cNvPr>
              <p:cNvSpPr txBox="1"/>
              <p:nvPr/>
            </p:nvSpPr>
            <p:spPr>
              <a:xfrm>
                <a:off x="1755089" y="2993953"/>
                <a:ext cx="1166793" cy="2361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𝒗𝒊𝒏𝒐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AAF11DE1-84DE-4133-B16F-18E8E17FBC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5089" y="2993953"/>
                <a:ext cx="1166793" cy="236155"/>
              </a:xfrm>
              <a:prstGeom prst="rect">
                <a:avLst/>
              </a:prstGeom>
              <a:blipFill>
                <a:blip r:embed="rId5"/>
                <a:stretch>
                  <a:fillRect l="-2094" r="-524" b="-282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>
                <a:extLst>
                  <a:ext uri="{FF2B5EF4-FFF2-40B4-BE49-F238E27FC236}">
                    <a16:creationId xmlns:a16="http://schemas.microsoft.com/office/drawing/2014/main" id="{6D910459-FE29-464E-804B-C35440B04598}"/>
                  </a:ext>
                </a:extLst>
              </p:cNvPr>
              <p:cNvSpPr/>
              <p:nvPr/>
            </p:nvSpPr>
            <p:spPr>
              <a:xfrm>
                <a:off x="1674282" y="2567145"/>
                <a:ext cx="1377890" cy="3284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ý</m:t>
                          </m:r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3" name="Obdélník 12">
                <a:extLst>
                  <a:ext uri="{FF2B5EF4-FFF2-40B4-BE49-F238E27FC236}">
                    <a16:creationId xmlns:a16="http://schemas.microsoft.com/office/drawing/2014/main" id="{6D910459-FE29-464E-804B-C35440B045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4282" y="2567145"/>
                <a:ext cx="1377890" cy="328488"/>
              </a:xfrm>
              <a:prstGeom prst="rect">
                <a:avLst/>
              </a:prstGeom>
              <a:blipFill>
                <a:blip r:embed="rId6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Skupina 13">
            <a:extLst>
              <a:ext uri="{FF2B5EF4-FFF2-40B4-BE49-F238E27FC236}">
                <a16:creationId xmlns:a16="http://schemas.microsoft.com/office/drawing/2014/main" id="{0C911A5E-D99F-4378-B1A9-3534888E7C1C}"/>
              </a:ext>
            </a:extLst>
          </p:cNvPr>
          <p:cNvGrpSpPr/>
          <p:nvPr/>
        </p:nvGrpSpPr>
        <p:grpSpPr>
          <a:xfrm>
            <a:off x="684108" y="2556297"/>
            <a:ext cx="876961" cy="766681"/>
            <a:chOff x="1095088" y="2801894"/>
            <a:chExt cx="1405835" cy="1355891"/>
          </a:xfrm>
        </p:grpSpPr>
        <p:cxnSp>
          <p:nvCxnSpPr>
            <p:cNvPr id="15" name="Přímá spojnice 14">
              <a:extLst>
                <a:ext uri="{FF2B5EF4-FFF2-40B4-BE49-F238E27FC236}">
                  <a16:creationId xmlns:a16="http://schemas.microsoft.com/office/drawing/2014/main" id="{3245AEB7-506E-476A-8479-5A7FB8449FDB}"/>
                </a:ext>
              </a:extLst>
            </p:cNvPr>
            <p:cNvCxnSpPr>
              <a:cxnSpLocks/>
            </p:cNvCxnSpPr>
            <p:nvPr/>
          </p:nvCxnSpPr>
          <p:spPr>
            <a:xfrm>
              <a:off x="2500923" y="2801894"/>
              <a:ext cx="0" cy="13558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>
              <a:extLst>
                <a:ext uri="{FF2B5EF4-FFF2-40B4-BE49-F238E27FC236}">
                  <a16:creationId xmlns:a16="http://schemas.microsoft.com/office/drawing/2014/main" id="{BC27299A-7679-4C2D-8808-0EA585CF0EF0}"/>
                </a:ext>
              </a:extLst>
            </p:cNvPr>
            <p:cNvCxnSpPr/>
            <p:nvPr/>
          </p:nvCxnSpPr>
          <p:spPr>
            <a:xfrm flipH="1">
              <a:off x="1095088" y="4157785"/>
              <a:ext cx="140583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>
                <a:extLst>
                  <a:ext uri="{FF2B5EF4-FFF2-40B4-BE49-F238E27FC236}">
                    <a16:creationId xmlns:a16="http://schemas.microsoft.com/office/drawing/2014/main" id="{91B7F91D-3A7A-4867-AAAC-942949508528}"/>
                  </a:ext>
                </a:extLst>
              </p:cNvPr>
              <p:cNvSpPr txBox="1"/>
              <p:nvPr/>
            </p:nvSpPr>
            <p:spPr>
              <a:xfrm>
                <a:off x="2170910" y="3929634"/>
                <a:ext cx="32399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23" name="TextovéPole 22">
                <a:extLst>
                  <a:ext uri="{FF2B5EF4-FFF2-40B4-BE49-F238E27FC236}">
                    <a16:creationId xmlns:a16="http://schemas.microsoft.com/office/drawing/2014/main" id="{91B7F91D-3A7A-4867-AAAC-9429495085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910" y="3929634"/>
                <a:ext cx="323998" cy="215444"/>
              </a:xfrm>
              <a:prstGeom prst="rect">
                <a:avLst/>
              </a:prstGeom>
              <a:blipFill>
                <a:blip r:embed="rId7"/>
                <a:stretch>
                  <a:fillRect l="-5660" r="-15094" b="-5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23">
                <a:extLst>
                  <a:ext uri="{FF2B5EF4-FFF2-40B4-BE49-F238E27FC236}">
                    <a16:creationId xmlns:a16="http://schemas.microsoft.com/office/drawing/2014/main" id="{C31FD63B-D337-4574-83E8-6AB251CE77F7}"/>
                  </a:ext>
                </a:extLst>
              </p:cNvPr>
              <p:cNvSpPr/>
              <p:nvPr/>
            </p:nvSpPr>
            <p:spPr>
              <a:xfrm>
                <a:off x="814488" y="3871639"/>
                <a:ext cx="691920" cy="3284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4" name="Obdélník 23">
                <a:extLst>
                  <a:ext uri="{FF2B5EF4-FFF2-40B4-BE49-F238E27FC236}">
                    <a16:creationId xmlns:a16="http://schemas.microsoft.com/office/drawing/2014/main" id="{C31FD63B-D337-4574-83E8-6AB251CE77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488" y="3871639"/>
                <a:ext cx="691920" cy="328488"/>
              </a:xfrm>
              <a:prstGeom prst="rect">
                <a:avLst/>
              </a:prstGeom>
              <a:blipFill>
                <a:blip r:embed="rId8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4">
                <a:extLst>
                  <a:ext uri="{FF2B5EF4-FFF2-40B4-BE49-F238E27FC236}">
                    <a16:creationId xmlns:a16="http://schemas.microsoft.com/office/drawing/2014/main" id="{F38823AF-F42B-43A8-A79E-EBF5B43001E1}"/>
                  </a:ext>
                </a:extLst>
              </p:cNvPr>
              <p:cNvSpPr/>
              <p:nvPr/>
            </p:nvSpPr>
            <p:spPr>
              <a:xfrm>
                <a:off x="1240030" y="3802718"/>
                <a:ext cx="591444" cy="4964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cs-CZ" sz="1400" b="1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400" b="1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cs-CZ" sz="1400" b="1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5" name="Obdélník 24">
                <a:extLst>
                  <a:ext uri="{FF2B5EF4-FFF2-40B4-BE49-F238E27FC236}">
                    <a16:creationId xmlns:a16="http://schemas.microsoft.com/office/drawing/2014/main" id="{F38823AF-F42B-43A8-A79E-EBF5B43001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030" y="3802718"/>
                <a:ext cx="591444" cy="49648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délník 25">
                <a:extLst>
                  <a:ext uri="{FF2B5EF4-FFF2-40B4-BE49-F238E27FC236}">
                    <a16:creationId xmlns:a16="http://schemas.microsoft.com/office/drawing/2014/main" id="{70BDDF42-AA09-4049-A99E-82F06D49A404}"/>
                  </a:ext>
                </a:extLst>
              </p:cNvPr>
              <p:cNvSpPr/>
              <p:nvPr/>
            </p:nvSpPr>
            <p:spPr>
              <a:xfrm>
                <a:off x="1696369" y="3790719"/>
                <a:ext cx="508665" cy="5142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num>
                        <m:den>
                          <m:r>
                            <a:rPr lang="cs-CZ" sz="1400" b="1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6" name="Obdélník 25">
                <a:extLst>
                  <a:ext uri="{FF2B5EF4-FFF2-40B4-BE49-F238E27FC236}">
                    <a16:creationId xmlns:a16="http://schemas.microsoft.com/office/drawing/2014/main" id="{70BDDF42-AA09-4049-A99E-82F06D49A4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369" y="3790719"/>
                <a:ext cx="508665" cy="514243"/>
              </a:xfrm>
              <a:prstGeom prst="rect">
                <a:avLst/>
              </a:prstGeom>
              <a:blipFill>
                <a:blip r:embed="rId10"/>
                <a:stretch>
                  <a:fillRect r="-59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>
                <a:extLst>
                  <a:ext uri="{FF2B5EF4-FFF2-40B4-BE49-F238E27FC236}">
                    <a16:creationId xmlns:a16="http://schemas.microsoft.com/office/drawing/2014/main" id="{939A0E4A-9757-4FFC-88D6-31B7D49D2E32}"/>
                  </a:ext>
                </a:extLst>
              </p:cNvPr>
              <p:cNvSpPr/>
              <p:nvPr/>
            </p:nvSpPr>
            <p:spPr>
              <a:xfrm>
                <a:off x="800332" y="4757938"/>
                <a:ext cx="691920" cy="3284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8" name="Obdélník 27">
                <a:extLst>
                  <a:ext uri="{FF2B5EF4-FFF2-40B4-BE49-F238E27FC236}">
                    <a16:creationId xmlns:a16="http://schemas.microsoft.com/office/drawing/2014/main" id="{939A0E4A-9757-4FFC-88D6-31B7D49D2E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332" y="4757938"/>
                <a:ext cx="691920" cy="328488"/>
              </a:xfrm>
              <a:prstGeom prst="rect">
                <a:avLst/>
              </a:prstGeom>
              <a:blipFill>
                <a:blip r:embed="rId11"/>
                <a:stretch>
                  <a:fillRect b="-75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>
                <a:extLst>
                  <a:ext uri="{FF2B5EF4-FFF2-40B4-BE49-F238E27FC236}">
                    <a16:creationId xmlns:a16="http://schemas.microsoft.com/office/drawing/2014/main" id="{0CD1988D-5258-46B5-8E18-5730B5BD3FF6}"/>
                  </a:ext>
                </a:extLst>
              </p:cNvPr>
              <p:cNvSpPr/>
              <p:nvPr/>
            </p:nvSpPr>
            <p:spPr>
              <a:xfrm>
                <a:off x="1234621" y="4678346"/>
                <a:ext cx="591444" cy="4964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cs-CZ" sz="1400" b="1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400" b="1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cs-CZ" sz="1400" b="1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9" name="Obdélník 28">
                <a:extLst>
                  <a:ext uri="{FF2B5EF4-FFF2-40B4-BE49-F238E27FC236}">
                    <a16:creationId xmlns:a16="http://schemas.microsoft.com/office/drawing/2014/main" id="{0CD1988D-5258-46B5-8E18-5730B5BD3F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621" y="4678346"/>
                <a:ext cx="591444" cy="49648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>
                <a:extLst>
                  <a:ext uri="{FF2B5EF4-FFF2-40B4-BE49-F238E27FC236}">
                    <a16:creationId xmlns:a16="http://schemas.microsoft.com/office/drawing/2014/main" id="{4E357483-91C6-4C34-BFCE-6762B9EB7266}"/>
                  </a:ext>
                </a:extLst>
              </p:cNvPr>
              <p:cNvSpPr/>
              <p:nvPr/>
            </p:nvSpPr>
            <p:spPr>
              <a:xfrm>
                <a:off x="1654253" y="4660586"/>
                <a:ext cx="508665" cy="5142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cs-CZ" sz="1400" b="1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0" name="Obdélník 29">
                <a:extLst>
                  <a:ext uri="{FF2B5EF4-FFF2-40B4-BE49-F238E27FC236}">
                    <a16:creationId xmlns:a16="http://schemas.microsoft.com/office/drawing/2014/main" id="{4E357483-91C6-4C34-BFCE-6762B9EB72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4253" y="4660586"/>
                <a:ext cx="508665" cy="514243"/>
              </a:xfrm>
              <a:prstGeom prst="rect">
                <a:avLst/>
              </a:prstGeom>
              <a:blipFill>
                <a:blip r:embed="rId13"/>
                <a:stretch>
                  <a:fillRect r="-59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>
                <a:extLst>
                  <a:ext uri="{FF2B5EF4-FFF2-40B4-BE49-F238E27FC236}">
                    <a16:creationId xmlns:a16="http://schemas.microsoft.com/office/drawing/2014/main" id="{923D7A51-F47D-4998-997F-4C423B840169}"/>
                  </a:ext>
                </a:extLst>
              </p:cNvPr>
              <p:cNvSpPr txBox="1"/>
              <p:nvPr/>
            </p:nvSpPr>
            <p:spPr>
              <a:xfrm>
                <a:off x="2138212" y="4710445"/>
                <a:ext cx="323998" cy="4047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1" name="TextovéPole 30">
                <a:extLst>
                  <a:ext uri="{FF2B5EF4-FFF2-40B4-BE49-F238E27FC236}">
                    <a16:creationId xmlns:a16="http://schemas.microsoft.com/office/drawing/2014/main" id="{923D7A51-F47D-4998-997F-4C423B8401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212" y="4710445"/>
                <a:ext cx="323998" cy="404726"/>
              </a:xfrm>
              <a:prstGeom prst="rect">
                <a:avLst/>
              </a:prstGeom>
              <a:blipFill>
                <a:blip r:embed="rId14"/>
                <a:stretch>
                  <a:fillRect l="-7547" t="-1515" r="-13208"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bdélník 32">
            <a:extLst>
              <a:ext uri="{FF2B5EF4-FFF2-40B4-BE49-F238E27FC236}">
                <a16:creationId xmlns:a16="http://schemas.microsoft.com/office/drawing/2014/main" id="{D3567783-1FBD-48EC-A26B-3C3581DBDA96}"/>
              </a:ext>
            </a:extLst>
          </p:cNvPr>
          <p:cNvSpPr/>
          <p:nvPr/>
        </p:nvSpPr>
        <p:spPr>
          <a:xfrm>
            <a:off x="939657" y="3410826"/>
            <a:ext cx="8413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/>
              <a:t>Výpočet:</a:t>
            </a:r>
          </a:p>
        </p:txBody>
      </p:sp>
      <p:sp>
        <p:nvSpPr>
          <p:cNvPr id="34" name="Obdélník 33">
            <a:extLst>
              <a:ext uri="{FF2B5EF4-FFF2-40B4-BE49-F238E27FC236}">
                <a16:creationId xmlns:a16="http://schemas.microsoft.com/office/drawing/2014/main" id="{4981A84B-9479-445E-B9E1-D7BC5CB73836}"/>
              </a:ext>
            </a:extLst>
          </p:cNvPr>
          <p:cNvSpPr/>
          <p:nvPr/>
        </p:nvSpPr>
        <p:spPr>
          <a:xfrm>
            <a:off x="3091949" y="2114091"/>
            <a:ext cx="37382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b) </a:t>
            </a:r>
            <a:endParaRPr lang="cs-CZ" b="1" dirty="0"/>
          </a:p>
        </p:txBody>
      </p:sp>
      <p:cxnSp>
        <p:nvCxnSpPr>
          <p:cNvPr id="36" name="Přímá spojnice 35">
            <a:extLst>
              <a:ext uri="{FF2B5EF4-FFF2-40B4-BE49-F238E27FC236}">
                <a16:creationId xmlns:a16="http://schemas.microsoft.com/office/drawing/2014/main" id="{C2D561D3-33A4-4923-82CF-0ADB049BAAEB}"/>
              </a:ext>
            </a:extLst>
          </p:cNvPr>
          <p:cNvCxnSpPr/>
          <p:nvPr/>
        </p:nvCxnSpPr>
        <p:spPr>
          <a:xfrm>
            <a:off x="2979602" y="1911571"/>
            <a:ext cx="0" cy="42515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>
                <a:extLst>
                  <a:ext uri="{FF2B5EF4-FFF2-40B4-BE49-F238E27FC236}">
                    <a16:creationId xmlns:a16="http://schemas.microsoft.com/office/drawing/2014/main" id="{039AC84E-AFEB-4B01-ABF7-38F4F71FF0DD}"/>
                  </a:ext>
                </a:extLst>
              </p:cNvPr>
              <p:cNvSpPr txBox="1"/>
              <p:nvPr/>
            </p:nvSpPr>
            <p:spPr>
              <a:xfrm>
                <a:off x="3056058" y="2786550"/>
                <a:ext cx="1166793" cy="2361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𝒗𝒊𝒏𝒐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7" name="TextovéPole 36">
                <a:extLst>
                  <a:ext uri="{FF2B5EF4-FFF2-40B4-BE49-F238E27FC236}">
                    <a16:creationId xmlns:a16="http://schemas.microsoft.com/office/drawing/2014/main" id="{039AC84E-AFEB-4B01-ABF7-38F4F71FF0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6058" y="2786550"/>
                <a:ext cx="1166793" cy="236155"/>
              </a:xfrm>
              <a:prstGeom prst="rect">
                <a:avLst/>
              </a:prstGeom>
              <a:blipFill>
                <a:blip r:embed="rId15"/>
                <a:stretch>
                  <a:fillRect l="-1563" b="-282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>
                <a:extLst>
                  <a:ext uri="{FF2B5EF4-FFF2-40B4-BE49-F238E27FC236}">
                    <a16:creationId xmlns:a16="http://schemas.microsoft.com/office/drawing/2014/main" id="{46A89E41-71E6-40D0-B2C1-95BAB21BDB35}"/>
                  </a:ext>
                </a:extLst>
              </p:cNvPr>
              <p:cNvSpPr txBox="1"/>
              <p:nvPr/>
            </p:nvSpPr>
            <p:spPr>
              <a:xfrm>
                <a:off x="3839618" y="3271772"/>
                <a:ext cx="33823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9" name="TextovéPole 38">
                <a:extLst>
                  <a:ext uri="{FF2B5EF4-FFF2-40B4-BE49-F238E27FC236}">
                    <a16:creationId xmlns:a16="http://schemas.microsoft.com/office/drawing/2014/main" id="{46A89E41-71E6-40D0-B2C1-95BAB21BDB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9618" y="3271772"/>
                <a:ext cx="338233" cy="215444"/>
              </a:xfrm>
              <a:prstGeom prst="rect">
                <a:avLst/>
              </a:prstGeom>
              <a:blipFill>
                <a:blip r:embed="rId16"/>
                <a:stretch>
                  <a:fillRect l="-10909" r="-1818" b="-85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Pravá složená závorka 40">
            <a:extLst>
              <a:ext uri="{FF2B5EF4-FFF2-40B4-BE49-F238E27FC236}">
                <a16:creationId xmlns:a16="http://schemas.microsoft.com/office/drawing/2014/main" id="{52E545A9-28CA-46F3-BD0D-2565FD9CAA13}"/>
              </a:ext>
            </a:extLst>
          </p:cNvPr>
          <p:cNvSpPr/>
          <p:nvPr/>
        </p:nvSpPr>
        <p:spPr>
          <a:xfrm>
            <a:off x="4185534" y="2766373"/>
            <a:ext cx="240854" cy="720843"/>
          </a:xfrm>
          <a:prstGeom prst="rightBrace">
            <a:avLst>
              <a:gd name="adj1" fmla="val 53522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>
                <a:extLst>
                  <a:ext uri="{FF2B5EF4-FFF2-40B4-BE49-F238E27FC236}">
                    <a16:creationId xmlns:a16="http://schemas.microsoft.com/office/drawing/2014/main" id="{E4867507-C892-4CDA-8228-41C7D7BC553D}"/>
                  </a:ext>
                </a:extLst>
              </p:cNvPr>
              <p:cNvSpPr txBox="1"/>
              <p:nvPr/>
            </p:nvSpPr>
            <p:spPr>
              <a:xfrm>
                <a:off x="4617399" y="2903208"/>
                <a:ext cx="147476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cs-CZ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ovéPole 41">
                <a:extLst>
                  <a:ext uri="{FF2B5EF4-FFF2-40B4-BE49-F238E27FC236}">
                    <a16:creationId xmlns:a16="http://schemas.microsoft.com/office/drawing/2014/main" id="{E4867507-C892-4CDA-8228-41C7D7BC55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7399" y="2903208"/>
                <a:ext cx="147476" cy="403316"/>
              </a:xfrm>
              <a:prstGeom prst="rect">
                <a:avLst/>
              </a:prstGeom>
              <a:blipFill>
                <a:blip r:embed="rId17"/>
                <a:stretch>
                  <a:fillRect l="-28000" r="-20000"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Obdélník 48">
            <a:extLst>
              <a:ext uri="{FF2B5EF4-FFF2-40B4-BE49-F238E27FC236}">
                <a16:creationId xmlns:a16="http://schemas.microsoft.com/office/drawing/2014/main" id="{128C0A25-CE34-4F7D-9319-3C3C7A75B579}"/>
              </a:ext>
            </a:extLst>
          </p:cNvPr>
          <p:cNvSpPr/>
          <p:nvPr/>
        </p:nvSpPr>
        <p:spPr>
          <a:xfrm>
            <a:off x="5129035" y="2088007"/>
            <a:ext cx="35458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c) </a:t>
            </a:r>
            <a:endParaRPr lang="cs-CZ" b="1" dirty="0"/>
          </a:p>
        </p:txBody>
      </p:sp>
      <p:grpSp>
        <p:nvGrpSpPr>
          <p:cNvPr id="51" name="Skupina 50">
            <a:extLst>
              <a:ext uri="{FF2B5EF4-FFF2-40B4-BE49-F238E27FC236}">
                <a16:creationId xmlns:a16="http://schemas.microsoft.com/office/drawing/2014/main" id="{D85827A4-83D2-47A5-933E-B0BA6ED00939}"/>
              </a:ext>
            </a:extLst>
          </p:cNvPr>
          <p:cNvGrpSpPr/>
          <p:nvPr/>
        </p:nvGrpSpPr>
        <p:grpSpPr>
          <a:xfrm>
            <a:off x="3063630" y="2263989"/>
            <a:ext cx="1847299" cy="1493859"/>
            <a:chOff x="1095088" y="2801894"/>
            <a:chExt cx="1405835" cy="1355891"/>
          </a:xfrm>
        </p:grpSpPr>
        <p:cxnSp>
          <p:nvCxnSpPr>
            <p:cNvPr id="52" name="Přímá spojnice 51">
              <a:extLst>
                <a:ext uri="{FF2B5EF4-FFF2-40B4-BE49-F238E27FC236}">
                  <a16:creationId xmlns:a16="http://schemas.microsoft.com/office/drawing/2014/main" id="{0F3A295F-A6EA-42FD-8072-9F57957C4343}"/>
                </a:ext>
              </a:extLst>
            </p:cNvPr>
            <p:cNvCxnSpPr>
              <a:cxnSpLocks/>
            </p:cNvCxnSpPr>
            <p:nvPr/>
          </p:nvCxnSpPr>
          <p:spPr>
            <a:xfrm>
              <a:off x="2500923" y="2801894"/>
              <a:ext cx="0" cy="13558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římá spojnice 52">
              <a:extLst>
                <a:ext uri="{FF2B5EF4-FFF2-40B4-BE49-F238E27FC236}">
                  <a16:creationId xmlns:a16="http://schemas.microsoft.com/office/drawing/2014/main" id="{884F6D7B-7F3E-43A3-B26A-956DFA330C93}"/>
                </a:ext>
              </a:extLst>
            </p:cNvPr>
            <p:cNvCxnSpPr/>
            <p:nvPr/>
          </p:nvCxnSpPr>
          <p:spPr>
            <a:xfrm flipH="1">
              <a:off x="1095088" y="4157785"/>
              <a:ext cx="140583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ovéPole 56">
                <a:extLst>
                  <a:ext uri="{FF2B5EF4-FFF2-40B4-BE49-F238E27FC236}">
                    <a16:creationId xmlns:a16="http://schemas.microsoft.com/office/drawing/2014/main" id="{1F49FE69-ADB6-4F12-81CB-7289F092A226}"/>
                  </a:ext>
                </a:extLst>
              </p:cNvPr>
              <p:cNvSpPr txBox="1"/>
              <p:nvPr/>
            </p:nvSpPr>
            <p:spPr>
              <a:xfrm>
                <a:off x="5120405" y="3579543"/>
                <a:ext cx="1166793" cy="2361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𝒗𝒊𝒏𝒐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57" name="TextovéPole 56">
                <a:extLst>
                  <a:ext uri="{FF2B5EF4-FFF2-40B4-BE49-F238E27FC236}">
                    <a16:creationId xmlns:a16="http://schemas.microsoft.com/office/drawing/2014/main" id="{1F49FE69-ADB6-4F12-81CB-7289F092A2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405" y="3579543"/>
                <a:ext cx="1166793" cy="236155"/>
              </a:xfrm>
              <a:prstGeom prst="rect">
                <a:avLst/>
              </a:prstGeom>
              <a:blipFill>
                <a:blip r:embed="rId5"/>
                <a:stretch>
                  <a:fillRect l="-2094" r="-524" b="-282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Obdélník 57">
                <a:extLst>
                  <a:ext uri="{FF2B5EF4-FFF2-40B4-BE49-F238E27FC236}">
                    <a16:creationId xmlns:a16="http://schemas.microsoft.com/office/drawing/2014/main" id="{8EFFF509-C32D-4D1F-9209-4F813D517ED0}"/>
                  </a:ext>
                </a:extLst>
              </p:cNvPr>
              <p:cNvSpPr/>
              <p:nvPr/>
            </p:nvSpPr>
            <p:spPr>
              <a:xfrm>
                <a:off x="5031855" y="3858548"/>
                <a:ext cx="92243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𝟓𝟎𝟎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8" name="Obdélník 57">
                <a:extLst>
                  <a:ext uri="{FF2B5EF4-FFF2-40B4-BE49-F238E27FC236}">
                    <a16:creationId xmlns:a16="http://schemas.microsoft.com/office/drawing/2014/main" id="{8EFFF509-C32D-4D1F-9209-4F813D517E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1855" y="3858548"/>
                <a:ext cx="922432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Obdélník 58">
                <a:extLst>
                  <a:ext uri="{FF2B5EF4-FFF2-40B4-BE49-F238E27FC236}">
                    <a16:creationId xmlns:a16="http://schemas.microsoft.com/office/drawing/2014/main" id="{FE521910-ED40-4E3E-8D41-281321843BDF}"/>
                  </a:ext>
                </a:extLst>
              </p:cNvPr>
              <p:cNvSpPr/>
              <p:nvPr/>
            </p:nvSpPr>
            <p:spPr>
              <a:xfrm>
                <a:off x="5012559" y="3261414"/>
                <a:ext cx="1389957" cy="3284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ý</m:t>
                          </m:r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9" name="Obdélník 58">
                <a:extLst>
                  <a:ext uri="{FF2B5EF4-FFF2-40B4-BE49-F238E27FC236}">
                    <a16:creationId xmlns:a16="http://schemas.microsoft.com/office/drawing/2014/main" id="{FE521910-ED40-4E3E-8D41-281321843B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2559" y="3261414"/>
                <a:ext cx="1389957" cy="328488"/>
              </a:xfrm>
              <a:prstGeom prst="rect">
                <a:avLst/>
              </a:prstGeom>
              <a:blipFill>
                <a:blip r:embed="rId19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Skupina 59">
            <a:extLst>
              <a:ext uri="{FF2B5EF4-FFF2-40B4-BE49-F238E27FC236}">
                <a16:creationId xmlns:a16="http://schemas.microsoft.com/office/drawing/2014/main" id="{E6594891-B1BC-4807-87E4-F4FB98FDA874}"/>
              </a:ext>
            </a:extLst>
          </p:cNvPr>
          <p:cNvGrpSpPr/>
          <p:nvPr/>
        </p:nvGrpSpPr>
        <p:grpSpPr>
          <a:xfrm>
            <a:off x="5221874" y="2436561"/>
            <a:ext cx="1001280" cy="701557"/>
            <a:chOff x="1095088" y="2801894"/>
            <a:chExt cx="1405835" cy="1355891"/>
          </a:xfrm>
        </p:grpSpPr>
        <p:cxnSp>
          <p:nvCxnSpPr>
            <p:cNvPr id="61" name="Přímá spojnice 60">
              <a:extLst>
                <a:ext uri="{FF2B5EF4-FFF2-40B4-BE49-F238E27FC236}">
                  <a16:creationId xmlns:a16="http://schemas.microsoft.com/office/drawing/2014/main" id="{87CA4ADB-5D9B-46ED-86A5-47B0F12309BD}"/>
                </a:ext>
              </a:extLst>
            </p:cNvPr>
            <p:cNvCxnSpPr>
              <a:cxnSpLocks/>
            </p:cNvCxnSpPr>
            <p:nvPr/>
          </p:nvCxnSpPr>
          <p:spPr>
            <a:xfrm>
              <a:off x="2500923" y="2801894"/>
              <a:ext cx="0" cy="13558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římá spojnice 61">
              <a:extLst>
                <a:ext uri="{FF2B5EF4-FFF2-40B4-BE49-F238E27FC236}">
                  <a16:creationId xmlns:a16="http://schemas.microsoft.com/office/drawing/2014/main" id="{F10CF0E7-E0E9-4F19-8E4B-B77808A82250}"/>
                </a:ext>
              </a:extLst>
            </p:cNvPr>
            <p:cNvCxnSpPr/>
            <p:nvPr/>
          </p:nvCxnSpPr>
          <p:spPr>
            <a:xfrm flipH="1">
              <a:off x="1095088" y="4157785"/>
              <a:ext cx="140583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Obdélník 65">
            <a:extLst>
              <a:ext uri="{FF2B5EF4-FFF2-40B4-BE49-F238E27FC236}">
                <a16:creationId xmlns:a16="http://schemas.microsoft.com/office/drawing/2014/main" id="{8384A906-1D1D-4A5C-B70B-7C64A9CC5B28}"/>
              </a:ext>
            </a:extLst>
          </p:cNvPr>
          <p:cNvSpPr/>
          <p:nvPr/>
        </p:nvSpPr>
        <p:spPr>
          <a:xfrm>
            <a:off x="6443425" y="2097116"/>
            <a:ext cx="16502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1400" b="1" dirty="0">
                <a:solidFill>
                  <a:prstClr val="black"/>
                </a:solidFill>
              </a:rPr>
              <a:t>Vzorec pro výpočet: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ovéPole 72">
                <a:extLst>
                  <a:ext uri="{FF2B5EF4-FFF2-40B4-BE49-F238E27FC236}">
                    <a16:creationId xmlns:a16="http://schemas.microsoft.com/office/drawing/2014/main" id="{1DA70263-AB19-465D-B778-C27724480BDD}"/>
                  </a:ext>
                </a:extLst>
              </p:cNvPr>
              <p:cNvSpPr txBox="1"/>
              <p:nvPr/>
            </p:nvSpPr>
            <p:spPr>
              <a:xfrm>
                <a:off x="7131094" y="2454006"/>
                <a:ext cx="1560940" cy="30777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3" name="TextovéPole 72">
                <a:extLst>
                  <a:ext uri="{FF2B5EF4-FFF2-40B4-BE49-F238E27FC236}">
                    <a16:creationId xmlns:a16="http://schemas.microsoft.com/office/drawing/2014/main" id="{1DA70263-AB19-465D-B778-C27724480B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1094" y="2454006"/>
                <a:ext cx="1560940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Obdélník 75">
                <a:extLst>
                  <a:ext uri="{FF2B5EF4-FFF2-40B4-BE49-F238E27FC236}">
                    <a16:creationId xmlns:a16="http://schemas.microsoft.com/office/drawing/2014/main" id="{6CE8F6FA-37EF-406A-85D3-37A481856A4E}"/>
                  </a:ext>
                </a:extLst>
              </p:cNvPr>
              <p:cNvSpPr/>
              <p:nvPr/>
            </p:nvSpPr>
            <p:spPr>
              <a:xfrm>
                <a:off x="6578280" y="3292747"/>
                <a:ext cx="63453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6" name="Obdélník 75">
                <a:extLst>
                  <a:ext uri="{FF2B5EF4-FFF2-40B4-BE49-F238E27FC236}">
                    <a16:creationId xmlns:a16="http://schemas.microsoft.com/office/drawing/2014/main" id="{6CE8F6FA-37EF-406A-85D3-37A481856A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8280" y="3292747"/>
                <a:ext cx="634533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Obdélník 76">
                <a:extLst>
                  <a:ext uri="{FF2B5EF4-FFF2-40B4-BE49-F238E27FC236}">
                    <a16:creationId xmlns:a16="http://schemas.microsoft.com/office/drawing/2014/main" id="{4FDB9E00-441B-4DE8-B529-466315964EC3}"/>
                  </a:ext>
                </a:extLst>
              </p:cNvPr>
              <p:cNvSpPr/>
              <p:nvPr/>
            </p:nvSpPr>
            <p:spPr>
              <a:xfrm>
                <a:off x="6958252" y="3271772"/>
                <a:ext cx="66178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7" name="Obdélník 76">
                <a:extLst>
                  <a:ext uri="{FF2B5EF4-FFF2-40B4-BE49-F238E27FC236}">
                    <a16:creationId xmlns:a16="http://schemas.microsoft.com/office/drawing/2014/main" id="{4FDB9E00-441B-4DE8-B529-466315964E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8252" y="3271772"/>
                <a:ext cx="661784" cy="307777"/>
              </a:xfrm>
              <a:prstGeom prst="rect">
                <a:avLst/>
              </a:prstGeom>
              <a:blipFill>
                <a:blip r:embed="rId22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Obdélník 77">
                <a:extLst>
                  <a:ext uri="{FF2B5EF4-FFF2-40B4-BE49-F238E27FC236}">
                    <a16:creationId xmlns:a16="http://schemas.microsoft.com/office/drawing/2014/main" id="{67210E42-97B2-4EEB-9E4F-B09A47CB1CEE}"/>
                  </a:ext>
                </a:extLst>
              </p:cNvPr>
              <p:cNvSpPr/>
              <p:nvPr/>
            </p:nvSpPr>
            <p:spPr>
              <a:xfrm>
                <a:off x="7403659" y="3292748"/>
                <a:ext cx="73148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𝟓𝟎𝟎</m:t>
                      </m:r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8" name="Obdélník 77">
                <a:extLst>
                  <a:ext uri="{FF2B5EF4-FFF2-40B4-BE49-F238E27FC236}">
                    <a16:creationId xmlns:a16="http://schemas.microsoft.com/office/drawing/2014/main" id="{67210E42-97B2-4EEB-9E4F-B09A47CB1C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3659" y="3292748"/>
                <a:ext cx="731482" cy="3077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ovéPole 85">
                <a:extLst>
                  <a:ext uri="{FF2B5EF4-FFF2-40B4-BE49-F238E27FC236}">
                    <a16:creationId xmlns:a16="http://schemas.microsoft.com/office/drawing/2014/main" id="{0F303030-7E34-4009-9A38-01EA487675E9}"/>
                  </a:ext>
                </a:extLst>
              </p:cNvPr>
              <p:cNvSpPr txBox="1"/>
              <p:nvPr/>
            </p:nvSpPr>
            <p:spPr>
              <a:xfrm>
                <a:off x="5170957" y="2790568"/>
                <a:ext cx="922945" cy="2361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𝒎𝒂𝒙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86" name="TextovéPole 85">
                <a:extLst>
                  <a:ext uri="{FF2B5EF4-FFF2-40B4-BE49-F238E27FC236}">
                    <a16:creationId xmlns:a16="http://schemas.microsoft.com/office/drawing/2014/main" id="{0F303030-7E34-4009-9A38-01EA487675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957" y="2790568"/>
                <a:ext cx="922945" cy="236155"/>
              </a:xfrm>
              <a:prstGeom prst="rect">
                <a:avLst/>
              </a:prstGeom>
              <a:blipFill>
                <a:blip r:embed="rId24"/>
                <a:stretch>
                  <a:fillRect l="-3947" r="-3289" b="-256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Obdélník 86">
                <a:extLst>
                  <a:ext uri="{FF2B5EF4-FFF2-40B4-BE49-F238E27FC236}">
                    <a16:creationId xmlns:a16="http://schemas.microsoft.com/office/drawing/2014/main" id="{75AEA5AC-BE64-43E5-AC26-668383478544}"/>
                  </a:ext>
                </a:extLst>
              </p:cNvPr>
              <p:cNvSpPr/>
              <p:nvPr/>
            </p:nvSpPr>
            <p:spPr>
              <a:xfrm>
                <a:off x="5067172" y="2436562"/>
                <a:ext cx="1147685" cy="3284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𝒎𝒂𝒙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7" name="Obdélník 86">
                <a:extLst>
                  <a:ext uri="{FF2B5EF4-FFF2-40B4-BE49-F238E27FC236}">
                    <a16:creationId xmlns:a16="http://schemas.microsoft.com/office/drawing/2014/main" id="{75AEA5AC-BE64-43E5-AC26-6683834785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172" y="2436562"/>
                <a:ext cx="1147685" cy="328488"/>
              </a:xfrm>
              <a:prstGeom prst="rect">
                <a:avLst/>
              </a:prstGeom>
              <a:blipFill>
                <a:blip r:embed="rId25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Obdélník 91">
            <a:extLst>
              <a:ext uri="{FF2B5EF4-FFF2-40B4-BE49-F238E27FC236}">
                <a16:creationId xmlns:a16="http://schemas.microsoft.com/office/drawing/2014/main" id="{D69BCF1C-237A-4338-B3FC-7071C7E83EDD}"/>
              </a:ext>
            </a:extLst>
          </p:cNvPr>
          <p:cNvSpPr/>
          <p:nvPr/>
        </p:nvSpPr>
        <p:spPr>
          <a:xfrm>
            <a:off x="6402520" y="2974619"/>
            <a:ext cx="8413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/>
              <a:t>Výpočet: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ovéPole 92">
                <a:extLst>
                  <a:ext uri="{FF2B5EF4-FFF2-40B4-BE49-F238E27FC236}">
                    <a16:creationId xmlns:a16="http://schemas.microsoft.com/office/drawing/2014/main" id="{0B638273-99BE-4DDD-837B-07EBF4B06319}"/>
                  </a:ext>
                </a:extLst>
              </p:cNvPr>
              <p:cNvSpPr txBox="1"/>
              <p:nvPr/>
            </p:nvSpPr>
            <p:spPr>
              <a:xfrm>
                <a:off x="6438981" y="4037356"/>
                <a:ext cx="636392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93" name="TextovéPole 92">
                <a:extLst>
                  <a:ext uri="{FF2B5EF4-FFF2-40B4-BE49-F238E27FC236}">
                    <a16:creationId xmlns:a16="http://schemas.microsoft.com/office/drawing/2014/main" id="{0B638273-99BE-4DDD-837B-07EBF4B063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8981" y="4037356"/>
                <a:ext cx="636392" cy="215444"/>
              </a:xfrm>
              <a:prstGeom prst="rect">
                <a:avLst/>
              </a:prstGeom>
              <a:blipFill>
                <a:blip r:embed="rId26"/>
                <a:stretch>
                  <a:fillRect l="-1905" b="-222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ovéPole 93">
                <a:extLst>
                  <a:ext uri="{FF2B5EF4-FFF2-40B4-BE49-F238E27FC236}">
                    <a16:creationId xmlns:a16="http://schemas.microsoft.com/office/drawing/2014/main" id="{D11890C1-DB19-43F7-B404-552A3F13AC55}"/>
                  </a:ext>
                </a:extLst>
              </p:cNvPr>
              <p:cNvSpPr txBox="1"/>
              <p:nvPr/>
            </p:nvSpPr>
            <p:spPr>
              <a:xfrm>
                <a:off x="6490751" y="3749076"/>
                <a:ext cx="49494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94" name="TextovéPole 93">
                <a:extLst>
                  <a:ext uri="{FF2B5EF4-FFF2-40B4-BE49-F238E27FC236}">
                    <a16:creationId xmlns:a16="http://schemas.microsoft.com/office/drawing/2014/main" id="{D11890C1-DB19-43F7-B404-552A3F13AC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0751" y="3749076"/>
                <a:ext cx="494943" cy="215444"/>
              </a:xfrm>
              <a:prstGeom prst="rect">
                <a:avLst/>
              </a:prstGeom>
              <a:blipFill>
                <a:blip r:embed="rId27"/>
                <a:stretch>
                  <a:fillRect l="-8642" r="-7407" b="-25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5" name="Přímá spojnice se šipkou 94">
            <a:extLst>
              <a:ext uri="{FF2B5EF4-FFF2-40B4-BE49-F238E27FC236}">
                <a16:creationId xmlns:a16="http://schemas.microsoft.com/office/drawing/2014/main" id="{3D2C5C8A-DB86-42C3-9BC2-46A2F835BF8E}"/>
              </a:ext>
            </a:extLst>
          </p:cNvPr>
          <p:cNvCxnSpPr>
            <a:cxnSpLocks/>
          </p:cNvCxnSpPr>
          <p:nvPr/>
        </p:nvCxnSpPr>
        <p:spPr>
          <a:xfrm flipH="1">
            <a:off x="6881493" y="4230200"/>
            <a:ext cx="120580" cy="3115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Poloviční rámeček 95">
            <a:extLst>
              <a:ext uri="{FF2B5EF4-FFF2-40B4-BE49-F238E27FC236}">
                <a16:creationId xmlns:a16="http://schemas.microsoft.com/office/drawing/2014/main" id="{E04A554D-4BA0-4D5A-8F47-0D8EBAA27BEF}"/>
              </a:ext>
            </a:extLst>
          </p:cNvPr>
          <p:cNvSpPr/>
          <p:nvPr/>
        </p:nvSpPr>
        <p:spPr>
          <a:xfrm rot="10800000">
            <a:off x="6490751" y="3717971"/>
            <a:ext cx="618454" cy="602036"/>
          </a:xfrm>
          <a:prstGeom prst="halfFrame">
            <a:avLst>
              <a:gd name="adj1" fmla="val 0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Obdélník 96">
                <a:extLst>
                  <a:ext uri="{FF2B5EF4-FFF2-40B4-BE49-F238E27FC236}">
                    <a16:creationId xmlns:a16="http://schemas.microsoft.com/office/drawing/2014/main" id="{9BE14288-3A5F-452A-9522-B047B0F0F278}"/>
                  </a:ext>
                </a:extLst>
              </p:cNvPr>
              <p:cNvSpPr/>
              <p:nvPr/>
            </p:nvSpPr>
            <p:spPr>
              <a:xfrm>
                <a:off x="6135453" y="4484993"/>
                <a:ext cx="63453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97" name="Obdélník 96">
                <a:extLst>
                  <a:ext uri="{FF2B5EF4-FFF2-40B4-BE49-F238E27FC236}">
                    <a16:creationId xmlns:a16="http://schemas.microsoft.com/office/drawing/2014/main" id="{9BE14288-3A5F-452A-9522-B047B0F0F2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5453" y="4484993"/>
                <a:ext cx="634533" cy="307777"/>
              </a:xfrm>
              <a:prstGeom prst="rect">
                <a:avLst/>
              </a:prstGeom>
              <a:blipFill>
                <a:blip r:embed="rId28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Obdélník 97">
                <a:extLst>
                  <a:ext uri="{FF2B5EF4-FFF2-40B4-BE49-F238E27FC236}">
                    <a16:creationId xmlns:a16="http://schemas.microsoft.com/office/drawing/2014/main" id="{DCCADF07-914D-4059-B9F5-ED53B2338853}"/>
                  </a:ext>
                </a:extLst>
              </p:cNvPr>
              <p:cNvSpPr/>
              <p:nvPr/>
            </p:nvSpPr>
            <p:spPr>
              <a:xfrm>
                <a:off x="6544341" y="4506696"/>
                <a:ext cx="46679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98" name="Obdélník 97">
                <a:extLst>
                  <a:ext uri="{FF2B5EF4-FFF2-40B4-BE49-F238E27FC236}">
                    <a16:creationId xmlns:a16="http://schemas.microsoft.com/office/drawing/2014/main" id="{DCCADF07-914D-4059-B9F5-ED53B23388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4341" y="4506696"/>
                <a:ext cx="466794" cy="307777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Obdélník 98">
                <a:extLst>
                  <a:ext uri="{FF2B5EF4-FFF2-40B4-BE49-F238E27FC236}">
                    <a16:creationId xmlns:a16="http://schemas.microsoft.com/office/drawing/2014/main" id="{5C138539-B537-4F96-8FB2-C5AC8793246D}"/>
                  </a:ext>
                </a:extLst>
              </p:cNvPr>
              <p:cNvSpPr/>
              <p:nvPr/>
            </p:nvSpPr>
            <p:spPr>
              <a:xfrm>
                <a:off x="6819339" y="4506697"/>
                <a:ext cx="73148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𝟓𝟎𝟎</m:t>
                      </m:r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9" name="Obdélník 98">
                <a:extLst>
                  <a:ext uri="{FF2B5EF4-FFF2-40B4-BE49-F238E27FC236}">
                    <a16:creationId xmlns:a16="http://schemas.microsoft.com/office/drawing/2014/main" id="{5C138539-B537-4F96-8FB2-C5AC879324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9339" y="4506697"/>
                <a:ext cx="731482" cy="3077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ovéPole 102">
                <a:extLst>
                  <a:ext uri="{FF2B5EF4-FFF2-40B4-BE49-F238E27FC236}">
                    <a16:creationId xmlns:a16="http://schemas.microsoft.com/office/drawing/2014/main" id="{E9728A7E-634B-49FF-80F3-FB523F9DD8FD}"/>
                  </a:ext>
                </a:extLst>
              </p:cNvPr>
              <p:cNvSpPr txBox="1"/>
              <p:nvPr/>
            </p:nvSpPr>
            <p:spPr>
              <a:xfrm>
                <a:off x="6266057" y="5594355"/>
                <a:ext cx="1072217" cy="2361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𝒎𝒂𝒙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103" name="TextovéPole 102">
                <a:extLst>
                  <a:ext uri="{FF2B5EF4-FFF2-40B4-BE49-F238E27FC236}">
                    <a16:creationId xmlns:a16="http://schemas.microsoft.com/office/drawing/2014/main" id="{E9728A7E-634B-49FF-80F3-FB523F9DD8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6057" y="5594355"/>
                <a:ext cx="1072217" cy="236155"/>
              </a:xfrm>
              <a:prstGeom prst="rect">
                <a:avLst/>
              </a:prstGeom>
              <a:blipFill>
                <a:blip r:embed="rId30"/>
                <a:stretch>
                  <a:fillRect l="-3977" r="-2841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Obdélník 103">
                <a:extLst>
                  <a:ext uri="{FF2B5EF4-FFF2-40B4-BE49-F238E27FC236}">
                    <a16:creationId xmlns:a16="http://schemas.microsoft.com/office/drawing/2014/main" id="{EA00EC5D-53BE-490A-B60F-CC28D6E2CEA8}"/>
                  </a:ext>
                </a:extLst>
              </p:cNvPr>
              <p:cNvSpPr/>
              <p:nvPr/>
            </p:nvSpPr>
            <p:spPr>
              <a:xfrm>
                <a:off x="6180452" y="4785159"/>
                <a:ext cx="976357" cy="5014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𝟓𝟎𝟎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04" name="Obdélník 103">
                <a:extLst>
                  <a:ext uri="{FF2B5EF4-FFF2-40B4-BE49-F238E27FC236}">
                    <a16:creationId xmlns:a16="http://schemas.microsoft.com/office/drawing/2014/main" id="{EA00EC5D-53BE-490A-B60F-CC28D6E2CE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0452" y="4785159"/>
                <a:ext cx="976357" cy="501419"/>
              </a:xfrm>
              <a:prstGeom prst="rect">
                <a:avLst/>
              </a:prstGeom>
              <a:blipFill>
                <a:blip r:embed="rId31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Obdélník 104">
                <a:extLst>
                  <a:ext uri="{FF2B5EF4-FFF2-40B4-BE49-F238E27FC236}">
                    <a16:creationId xmlns:a16="http://schemas.microsoft.com/office/drawing/2014/main" id="{A4227EA8-4B90-4B0B-B1EA-3B0A7FC50D16}"/>
                  </a:ext>
                </a:extLst>
              </p:cNvPr>
              <p:cNvSpPr/>
              <p:nvPr/>
            </p:nvSpPr>
            <p:spPr>
              <a:xfrm>
                <a:off x="6213193" y="5278967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5" name="Obdélník 104">
                <a:extLst>
                  <a:ext uri="{FF2B5EF4-FFF2-40B4-BE49-F238E27FC236}">
                    <a16:creationId xmlns:a16="http://schemas.microsoft.com/office/drawing/2014/main" id="{A4227EA8-4B90-4B0B-B1EA-3B0A7FC50D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3193" y="5278967"/>
                <a:ext cx="868956" cy="307777"/>
              </a:xfrm>
              <a:prstGeom prst="rect">
                <a:avLst/>
              </a:prstGeom>
              <a:blipFill>
                <a:blip r:embed="rId32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Obdélník 106">
                <a:extLst>
                  <a:ext uri="{FF2B5EF4-FFF2-40B4-BE49-F238E27FC236}">
                    <a16:creationId xmlns:a16="http://schemas.microsoft.com/office/drawing/2014/main" id="{81549FE4-2F5B-42DC-B064-8C1DDBD69FB6}"/>
                  </a:ext>
                </a:extLst>
              </p:cNvPr>
              <p:cNvSpPr/>
              <p:nvPr/>
            </p:nvSpPr>
            <p:spPr>
              <a:xfrm>
                <a:off x="7928117" y="4477382"/>
                <a:ext cx="33214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107" name="Obdélník 106">
                <a:extLst>
                  <a:ext uri="{FF2B5EF4-FFF2-40B4-BE49-F238E27FC236}">
                    <a16:creationId xmlns:a16="http://schemas.microsoft.com/office/drawing/2014/main" id="{81549FE4-2F5B-42DC-B064-8C1DDBD69F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8117" y="4477382"/>
                <a:ext cx="332142" cy="307777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Obdélník 107">
                <a:extLst>
                  <a:ext uri="{FF2B5EF4-FFF2-40B4-BE49-F238E27FC236}">
                    <a16:creationId xmlns:a16="http://schemas.microsoft.com/office/drawing/2014/main" id="{E9F59BCB-7DFC-43C3-8523-2939F2057ACD}"/>
                  </a:ext>
                </a:extLst>
              </p:cNvPr>
              <p:cNvSpPr/>
              <p:nvPr/>
            </p:nvSpPr>
            <p:spPr>
              <a:xfrm>
                <a:off x="8106385" y="4465702"/>
                <a:ext cx="66178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08" name="Obdélník 107">
                <a:extLst>
                  <a:ext uri="{FF2B5EF4-FFF2-40B4-BE49-F238E27FC236}">
                    <a16:creationId xmlns:a16="http://schemas.microsoft.com/office/drawing/2014/main" id="{E9F59BCB-7DFC-43C3-8523-2939F2057A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6385" y="4465702"/>
                <a:ext cx="661784" cy="307777"/>
              </a:xfrm>
              <a:prstGeom prst="rect">
                <a:avLst/>
              </a:prstGeom>
              <a:blipFill>
                <a:blip r:embed="rId34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Obdélník 108">
                <a:extLst>
                  <a:ext uri="{FF2B5EF4-FFF2-40B4-BE49-F238E27FC236}">
                    <a16:creationId xmlns:a16="http://schemas.microsoft.com/office/drawing/2014/main" id="{269DF27F-07F2-4681-9EE7-6FB5D358E655}"/>
                  </a:ext>
                </a:extLst>
              </p:cNvPr>
              <p:cNvSpPr/>
              <p:nvPr/>
            </p:nvSpPr>
            <p:spPr>
              <a:xfrm>
                <a:off x="8551792" y="4486678"/>
                <a:ext cx="73148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𝟓𝟎𝟎</m:t>
                      </m:r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9" name="Obdélník 108">
                <a:extLst>
                  <a:ext uri="{FF2B5EF4-FFF2-40B4-BE49-F238E27FC236}">
                    <a16:creationId xmlns:a16="http://schemas.microsoft.com/office/drawing/2014/main" id="{269DF27F-07F2-4681-9EE7-6FB5D358E6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1792" y="4486678"/>
                <a:ext cx="731482" cy="307777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ovéPole 109">
                <a:extLst>
                  <a:ext uri="{FF2B5EF4-FFF2-40B4-BE49-F238E27FC236}">
                    <a16:creationId xmlns:a16="http://schemas.microsoft.com/office/drawing/2014/main" id="{A2397B88-D3C0-45A2-84DD-A7AD1F8854DD}"/>
                  </a:ext>
                </a:extLst>
              </p:cNvPr>
              <p:cNvSpPr txBox="1"/>
              <p:nvPr/>
            </p:nvSpPr>
            <p:spPr>
              <a:xfrm>
                <a:off x="7533496" y="3950390"/>
                <a:ext cx="636392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110" name="TextovéPole 109">
                <a:extLst>
                  <a:ext uri="{FF2B5EF4-FFF2-40B4-BE49-F238E27FC236}">
                    <a16:creationId xmlns:a16="http://schemas.microsoft.com/office/drawing/2014/main" id="{A2397B88-D3C0-45A2-84DD-A7AD1F8854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3496" y="3950390"/>
                <a:ext cx="636392" cy="215444"/>
              </a:xfrm>
              <a:prstGeom prst="rect">
                <a:avLst/>
              </a:prstGeom>
              <a:blipFill>
                <a:blip r:embed="rId36"/>
                <a:stretch>
                  <a:fillRect l="-2885" r="-962" b="-25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ovéPole 110">
                <a:extLst>
                  <a:ext uri="{FF2B5EF4-FFF2-40B4-BE49-F238E27FC236}">
                    <a16:creationId xmlns:a16="http://schemas.microsoft.com/office/drawing/2014/main" id="{BE5FE354-54E9-4AFE-974D-CE85EFAB057D}"/>
                  </a:ext>
                </a:extLst>
              </p:cNvPr>
              <p:cNvSpPr txBox="1"/>
              <p:nvPr/>
            </p:nvSpPr>
            <p:spPr>
              <a:xfrm>
                <a:off x="7585266" y="3662110"/>
                <a:ext cx="49494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111" name="TextovéPole 110">
                <a:extLst>
                  <a:ext uri="{FF2B5EF4-FFF2-40B4-BE49-F238E27FC236}">
                    <a16:creationId xmlns:a16="http://schemas.microsoft.com/office/drawing/2014/main" id="{BE5FE354-54E9-4AFE-974D-CE85EFAB0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5266" y="3662110"/>
                <a:ext cx="494944" cy="215444"/>
              </a:xfrm>
              <a:prstGeom prst="rect">
                <a:avLst/>
              </a:prstGeom>
              <a:blipFill>
                <a:blip r:embed="rId37"/>
                <a:stretch>
                  <a:fillRect l="-7407" r="-7407" b="-228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Poloviční rámeček 111">
            <a:extLst>
              <a:ext uri="{FF2B5EF4-FFF2-40B4-BE49-F238E27FC236}">
                <a16:creationId xmlns:a16="http://schemas.microsoft.com/office/drawing/2014/main" id="{FC2804BF-82E6-4B88-9FE7-15A1F28C0F70}"/>
              </a:ext>
            </a:extLst>
          </p:cNvPr>
          <p:cNvSpPr/>
          <p:nvPr/>
        </p:nvSpPr>
        <p:spPr>
          <a:xfrm rot="10800000">
            <a:off x="7585266" y="3631005"/>
            <a:ext cx="618454" cy="602036"/>
          </a:xfrm>
          <a:prstGeom prst="halfFrame">
            <a:avLst>
              <a:gd name="adj1" fmla="val 0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solidFill>
                <a:schemeClr val="tx1"/>
              </a:solidFill>
            </a:endParaRPr>
          </a:p>
        </p:txBody>
      </p:sp>
      <p:cxnSp>
        <p:nvCxnSpPr>
          <p:cNvPr id="114" name="Přímá spojnice se šipkou 113">
            <a:extLst>
              <a:ext uri="{FF2B5EF4-FFF2-40B4-BE49-F238E27FC236}">
                <a16:creationId xmlns:a16="http://schemas.microsoft.com/office/drawing/2014/main" id="{2DFAB964-6011-4229-BB66-65247E21C4E2}"/>
              </a:ext>
            </a:extLst>
          </p:cNvPr>
          <p:cNvCxnSpPr>
            <a:cxnSpLocks/>
            <a:endCxn id="107" idx="0"/>
          </p:cNvCxnSpPr>
          <p:nvPr/>
        </p:nvCxnSpPr>
        <p:spPr>
          <a:xfrm>
            <a:off x="8080501" y="4172165"/>
            <a:ext cx="13687" cy="30521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ovéPole 115">
                <a:extLst>
                  <a:ext uri="{FF2B5EF4-FFF2-40B4-BE49-F238E27FC236}">
                    <a16:creationId xmlns:a16="http://schemas.microsoft.com/office/drawing/2014/main" id="{E960A4F8-9FF1-4381-B841-9E5C7D8F2665}"/>
                  </a:ext>
                </a:extLst>
              </p:cNvPr>
              <p:cNvSpPr txBox="1"/>
              <p:nvPr/>
            </p:nvSpPr>
            <p:spPr>
              <a:xfrm>
                <a:off x="8030942" y="5572319"/>
                <a:ext cx="1179618" cy="2361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𝒎𝒂𝒙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𝟏𝟐𝟓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116" name="TextovéPole 115">
                <a:extLst>
                  <a:ext uri="{FF2B5EF4-FFF2-40B4-BE49-F238E27FC236}">
                    <a16:creationId xmlns:a16="http://schemas.microsoft.com/office/drawing/2014/main" id="{E960A4F8-9FF1-4381-B841-9E5C7D8F26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0942" y="5572319"/>
                <a:ext cx="1179618" cy="236155"/>
              </a:xfrm>
              <a:prstGeom prst="rect">
                <a:avLst/>
              </a:prstGeom>
              <a:blipFill>
                <a:blip r:embed="rId38"/>
                <a:stretch>
                  <a:fillRect l="-3093" r="-2577" b="-282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Obdélník 116">
                <a:extLst>
                  <a:ext uri="{FF2B5EF4-FFF2-40B4-BE49-F238E27FC236}">
                    <a16:creationId xmlns:a16="http://schemas.microsoft.com/office/drawing/2014/main" id="{A43B8EC5-630A-42A3-9411-91A9DFE0FC27}"/>
                  </a:ext>
                </a:extLst>
              </p:cNvPr>
              <p:cNvSpPr/>
              <p:nvPr/>
            </p:nvSpPr>
            <p:spPr>
              <a:xfrm>
                <a:off x="7935641" y="4779494"/>
                <a:ext cx="976357" cy="5000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𝟓𝟎𝟎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17" name="Obdélník 116">
                <a:extLst>
                  <a:ext uri="{FF2B5EF4-FFF2-40B4-BE49-F238E27FC236}">
                    <a16:creationId xmlns:a16="http://schemas.microsoft.com/office/drawing/2014/main" id="{A43B8EC5-630A-42A3-9411-91A9DFE0FC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5641" y="4779494"/>
                <a:ext cx="976357" cy="500009"/>
              </a:xfrm>
              <a:prstGeom prst="rect">
                <a:avLst/>
              </a:prstGeom>
              <a:blipFill>
                <a:blip r:embed="rId39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ovéPole 117">
                <a:extLst>
                  <a:ext uri="{FF2B5EF4-FFF2-40B4-BE49-F238E27FC236}">
                    <a16:creationId xmlns:a16="http://schemas.microsoft.com/office/drawing/2014/main" id="{D6DC4706-6AA1-4344-911D-30609B29B8F0}"/>
                  </a:ext>
                </a:extLst>
              </p:cNvPr>
              <p:cNvSpPr txBox="1"/>
              <p:nvPr/>
            </p:nvSpPr>
            <p:spPr>
              <a:xfrm>
                <a:off x="8037424" y="5279503"/>
                <a:ext cx="79169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𝟏𝟐𝟓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118" name="TextovéPole 117">
                <a:extLst>
                  <a:ext uri="{FF2B5EF4-FFF2-40B4-BE49-F238E27FC236}">
                    <a16:creationId xmlns:a16="http://schemas.microsoft.com/office/drawing/2014/main" id="{D6DC4706-6AA1-4344-911D-30609B29B8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7424" y="5279503"/>
                <a:ext cx="791692" cy="215444"/>
              </a:xfrm>
              <a:prstGeom prst="rect">
                <a:avLst/>
              </a:prstGeom>
              <a:blipFill>
                <a:blip r:embed="rId40"/>
                <a:stretch>
                  <a:fillRect l="-4615" r="-4615" b="-25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0" name="Přímá spojnice 119">
            <a:extLst>
              <a:ext uri="{FF2B5EF4-FFF2-40B4-BE49-F238E27FC236}">
                <a16:creationId xmlns:a16="http://schemas.microsoft.com/office/drawing/2014/main" id="{A114AF21-13D4-4BCB-B384-3F4947C19B4E}"/>
              </a:ext>
            </a:extLst>
          </p:cNvPr>
          <p:cNvCxnSpPr/>
          <p:nvPr/>
        </p:nvCxnSpPr>
        <p:spPr>
          <a:xfrm>
            <a:off x="9340679" y="3410826"/>
            <a:ext cx="0" cy="28783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ovéPole 121">
                <a:extLst>
                  <a:ext uri="{FF2B5EF4-FFF2-40B4-BE49-F238E27FC236}">
                    <a16:creationId xmlns:a16="http://schemas.microsoft.com/office/drawing/2014/main" id="{B8B2045B-6CB8-4E9E-AE3D-ACB6DE190824}"/>
                  </a:ext>
                </a:extLst>
              </p:cNvPr>
              <p:cNvSpPr txBox="1"/>
              <p:nvPr/>
            </p:nvSpPr>
            <p:spPr>
              <a:xfrm>
                <a:off x="9610509" y="1950717"/>
                <a:ext cx="1240275" cy="53085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𝒎𝒂𝒙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num>
                        <m:den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22" name="TextovéPole 121">
                <a:extLst>
                  <a:ext uri="{FF2B5EF4-FFF2-40B4-BE49-F238E27FC236}">
                    <a16:creationId xmlns:a16="http://schemas.microsoft.com/office/drawing/2014/main" id="{B8B2045B-6CB8-4E9E-AE3D-ACB6DE1908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0509" y="1950717"/>
                <a:ext cx="1240275" cy="530851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ovéPole 122">
                <a:extLst>
                  <a:ext uri="{FF2B5EF4-FFF2-40B4-BE49-F238E27FC236}">
                    <a16:creationId xmlns:a16="http://schemas.microsoft.com/office/drawing/2014/main" id="{E6E80137-99E2-49FB-BC04-72E0796B8756}"/>
                  </a:ext>
                </a:extLst>
              </p:cNvPr>
              <p:cNvSpPr txBox="1"/>
              <p:nvPr/>
            </p:nvSpPr>
            <p:spPr>
              <a:xfrm>
                <a:off x="9628621" y="2696267"/>
                <a:ext cx="1254702" cy="53085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𝒎𝒂𝒙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num>
                        <m:den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23" name="TextovéPole 122">
                <a:extLst>
                  <a:ext uri="{FF2B5EF4-FFF2-40B4-BE49-F238E27FC236}">
                    <a16:creationId xmlns:a16="http://schemas.microsoft.com/office/drawing/2014/main" id="{E6E80137-99E2-49FB-BC04-72E0796B87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8621" y="2696267"/>
                <a:ext cx="1254702" cy="530851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5" name="Přímá spojnice se šipkou 124">
            <a:extLst>
              <a:ext uri="{FF2B5EF4-FFF2-40B4-BE49-F238E27FC236}">
                <a16:creationId xmlns:a16="http://schemas.microsoft.com/office/drawing/2014/main" id="{64B2DB7A-1F04-4AAB-9C24-802CF25B6861}"/>
              </a:ext>
            </a:extLst>
          </p:cNvPr>
          <p:cNvCxnSpPr>
            <a:stCxn id="73" idx="3"/>
            <a:endCxn id="122" idx="1"/>
          </p:cNvCxnSpPr>
          <p:nvPr/>
        </p:nvCxnSpPr>
        <p:spPr>
          <a:xfrm flipV="1">
            <a:off x="8692034" y="2216143"/>
            <a:ext cx="918475" cy="39175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Přímá spojnice se šipkou 126">
            <a:extLst>
              <a:ext uri="{FF2B5EF4-FFF2-40B4-BE49-F238E27FC236}">
                <a16:creationId xmlns:a16="http://schemas.microsoft.com/office/drawing/2014/main" id="{697367C9-E256-405D-B435-152C4C180AA0}"/>
              </a:ext>
            </a:extLst>
          </p:cNvPr>
          <p:cNvCxnSpPr>
            <a:stCxn id="73" idx="3"/>
            <a:endCxn id="123" idx="1"/>
          </p:cNvCxnSpPr>
          <p:nvPr/>
        </p:nvCxnSpPr>
        <p:spPr>
          <a:xfrm>
            <a:off x="8692034" y="2607895"/>
            <a:ext cx="936587" cy="35379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ovéPole 127">
                <a:extLst>
                  <a:ext uri="{FF2B5EF4-FFF2-40B4-BE49-F238E27FC236}">
                    <a16:creationId xmlns:a16="http://schemas.microsoft.com/office/drawing/2014/main" id="{46755892-B0ED-421C-8C0C-794CAB394D54}"/>
                  </a:ext>
                </a:extLst>
              </p:cNvPr>
              <p:cNvSpPr txBox="1"/>
              <p:nvPr/>
            </p:nvSpPr>
            <p:spPr>
              <a:xfrm>
                <a:off x="9610509" y="3586912"/>
                <a:ext cx="2246128" cy="53662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𝒎𝒂𝒙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num>
                        <m:den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𝟓𝟎𝟎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  <m:r>
                        <a:rPr lang="cs-CZ" sz="1400" b="1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28" name="TextovéPole 127">
                <a:extLst>
                  <a:ext uri="{FF2B5EF4-FFF2-40B4-BE49-F238E27FC236}">
                    <a16:creationId xmlns:a16="http://schemas.microsoft.com/office/drawing/2014/main" id="{46755892-B0ED-421C-8C0C-794CAB394D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0509" y="3586912"/>
                <a:ext cx="2246128" cy="536622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ovéPole 128">
                <a:extLst>
                  <a:ext uri="{FF2B5EF4-FFF2-40B4-BE49-F238E27FC236}">
                    <a16:creationId xmlns:a16="http://schemas.microsoft.com/office/drawing/2014/main" id="{D858C426-F18B-4136-BEFE-61347EF9914D}"/>
                  </a:ext>
                </a:extLst>
              </p:cNvPr>
              <p:cNvSpPr txBox="1"/>
              <p:nvPr/>
            </p:nvSpPr>
            <p:spPr>
              <a:xfrm>
                <a:off x="9664136" y="4158099"/>
                <a:ext cx="2353529" cy="53662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𝒎𝒂𝒙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num>
                        <m:den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𝟓𝟎𝟎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cs-CZ" sz="1400" b="1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𝟏𝟐𝟓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29" name="TextovéPole 128">
                <a:extLst>
                  <a:ext uri="{FF2B5EF4-FFF2-40B4-BE49-F238E27FC236}">
                    <a16:creationId xmlns:a16="http://schemas.microsoft.com/office/drawing/2014/main" id="{D858C426-F18B-4136-BEFE-61347EF991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4136" y="4158099"/>
                <a:ext cx="2353529" cy="536622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280158C-D326-4A60-9F08-A9070BCDA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76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12" grpId="0"/>
      <p:bldP spid="13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3" grpId="0"/>
      <p:bldP spid="34" grpId="0" animBg="1"/>
      <p:bldP spid="37" grpId="0"/>
      <p:bldP spid="39" grpId="0"/>
      <p:bldP spid="41" grpId="0" animBg="1"/>
      <p:bldP spid="42" grpId="0"/>
      <p:bldP spid="49" grpId="0" animBg="1"/>
      <p:bldP spid="57" grpId="0"/>
      <p:bldP spid="58" grpId="0"/>
      <p:bldP spid="59" grpId="0"/>
      <p:bldP spid="66" grpId="0"/>
      <p:bldP spid="73" grpId="0" animBg="1"/>
      <p:bldP spid="76" grpId="0"/>
      <p:bldP spid="77" grpId="0"/>
      <p:bldP spid="78" grpId="0"/>
      <p:bldP spid="86" grpId="0"/>
      <p:bldP spid="87" grpId="0"/>
      <p:bldP spid="92" grpId="0"/>
      <p:bldP spid="93" grpId="0"/>
      <p:bldP spid="94" grpId="0"/>
      <p:bldP spid="96" grpId="0" animBg="1"/>
      <p:bldP spid="97" grpId="0"/>
      <p:bldP spid="98" grpId="0"/>
      <p:bldP spid="99" grpId="0"/>
      <p:bldP spid="103" grpId="0"/>
      <p:bldP spid="104" grpId="0"/>
      <p:bldP spid="105" grpId="0"/>
      <p:bldP spid="107" grpId="0"/>
      <p:bldP spid="108" grpId="0"/>
      <p:bldP spid="109" grpId="0"/>
      <p:bldP spid="110" grpId="0"/>
      <p:bldP spid="111" grpId="0"/>
      <p:bldP spid="112" grpId="0" animBg="1"/>
      <p:bldP spid="116" grpId="0"/>
      <p:bldP spid="117" grpId="0"/>
      <p:bldP spid="118" grpId="0"/>
      <p:bldP spid="122" grpId="0" animBg="1"/>
      <p:bldP spid="123" grpId="0" animBg="1"/>
      <p:bldP spid="128" grpId="0"/>
      <p:bldP spid="1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CE74400-6DBD-44B3-A343-6FC3D3BF2576}"/>
                  </a:ext>
                </a:extLst>
              </p:cNvPr>
              <p:cNvSpPr/>
              <p:nvPr/>
            </p:nvSpPr>
            <p:spPr>
              <a:xfrm>
                <a:off x="3063631" y="161612"/>
                <a:ext cx="6908800" cy="160043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cs-CZ" sz="1400" b="1" dirty="0"/>
                  <a:t>V zemi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cs-CZ" sz="1400" b="1" dirty="0"/>
                  <a:t> s </a:t>
                </a:r>
                <a:r>
                  <a:rPr lang="cs-CZ" sz="1400" b="1" dirty="0" err="1"/>
                  <a:t>jednofaktorovou</a:t>
                </a:r>
                <a:r>
                  <a:rPr lang="cs-CZ" sz="1400" b="1" dirty="0"/>
                  <a:t> ekonomikou je množství práce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𝟓𝟎𝟎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𝒉𝒐𝒅𝒊𝒏</m:t>
                    </m:r>
                  </m:oMath>
                </a14:m>
                <a:r>
                  <a:rPr lang="cs-CZ" sz="1400" b="1" dirty="0"/>
                  <a:t>. Země vyrábí také sýr a víno, k výrobě jednotky sýra potřebuje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𝒉𝒐𝒅𝒊𝒏</m:t>
                    </m:r>
                  </m:oMath>
                </a14:m>
                <a:r>
                  <a:rPr lang="cs-CZ" sz="1400" b="1" dirty="0"/>
                  <a:t>, k výrobě jednotky vína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𝒉𝒐𝒅𝒊𝒏𝒚</m:t>
                    </m:r>
                  </m:oMath>
                </a14:m>
                <a:r>
                  <a:rPr lang="cs-CZ" sz="1400" b="1" dirty="0"/>
                  <a:t>.</a:t>
                </a:r>
              </a:p>
              <a:p>
                <a:r>
                  <a:rPr lang="cs-CZ" sz="1400" b="1" dirty="0"/>
                  <a:t>Zjistěte:</a:t>
                </a:r>
              </a:p>
              <a:p>
                <a:r>
                  <a:rPr lang="cs-CZ" sz="1400" b="1" dirty="0"/>
                  <a:t>a) relativní cenu jednotky sýru vůči vínu a jednotky vína vůči sýru v zemi B</a:t>
                </a:r>
              </a:p>
              <a:p>
                <a:r>
                  <a:rPr lang="cs-CZ" sz="1400" b="1" dirty="0"/>
                  <a:t>b) kolik jednotek vína vytvoří jedna hodina práce</a:t>
                </a:r>
              </a:p>
              <a:p>
                <a:r>
                  <a:rPr lang="cs-CZ" sz="1400" b="1" dirty="0"/>
                  <a:t>c) kolik jednotek sýru a kolik jednotek vína může země maximálně vyrobit</a:t>
                </a:r>
              </a:p>
              <a:p>
                <a:r>
                  <a:rPr lang="cs-CZ" sz="1400" b="1" dirty="0"/>
                  <a:t>d) graficky a matematicky vyjádřete hranici výrobních možností země B</a:t>
                </a: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CE74400-6DBD-44B3-A343-6FC3D3BF25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631" y="161612"/>
                <a:ext cx="6908800" cy="1600438"/>
              </a:xfrm>
              <a:prstGeom prst="rect">
                <a:avLst/>
              </a:prstGeom>
              <a:blipFill>
                <a:blip r:embed="rId2"/>
                <a:stretch>
                  <a:fillRect l="-176" t="-379" b="-26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bdélník 2">
            <a:extLst>
              <a:ext uri="{FF2B5EF4-FFF2-40B4-BE49-F238E27FC236}">
                <a16:creationId xmlns:a16="http://schemas.microsoft.com/office/drawing/2014/main" id="{3D1C1D57-8DA7-4A0E-BC49-CEF899B3BCC9}"/>
              </a:ext>
            </a:extLst>
          </p:cNvPr>
          <p:cNvSpPr/>
          <p:nvPr/>
        </p:nvSpPr>
        <p:spPr>
          <a:xfrm>
            <a:off x="112290" y="86919"/>
            <a:ext cx="267009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400" dirty="0"/>
              <a:t>St. 55./</a:t>
            </a:r>
            <a:r>
              <a:rPr lang="cs-CZ" sz="1400" dirty="0"/>
              <a:t>2.6.</a:t>
            </a:r>
            <a:r>
              <a:rPr lang="en-US" sz="1400" dirty="0"/>
              <a:t> </a:t>
            </a:r>
            <a:r>
              <a:rPr lang="cs-CZ" sz="1400" dirty="0"/>
              <a:t>Příklady k řešení</a:t>
            </a:r>
            <a:r>
              <a:rPr lang="en-US" sz="1400" dirty="0"/>
              <a:t>/</a:t>
            </a:r>
            <a:r>
              <a:rPr lang="cs-CZ" sz="1400" dirty="0"/>
              <a:t>č.p. </a:t>
            </a:r>
            <a:r>
              <a:rPr lang="en-US" sz="1400" dirty="0"/>
              <a:t>2</a:t>
            </a:r>
            <a:endParaRPr lang="cs-CZ" sz="14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FB136CE-EEA4-4B5D-BAA3-F0FD3B998594}"/>
              </a:ext>
            </a:extLst>
          </p:cNvPr>
          <p:cNvSpPr/>
          <p:nvPr/>
        </p:nvSpPr>
        <p:spPr>
          <a:xfrm>
            <a:off x="1089213" y="1762050"/>
            <a:ext cx="37382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d) </a:t>
            </a:r>
            <a:endParaRPr lang="cs-CZ" b="1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F1823E6-E10C-45DC-BA06-70F4D4406DC9}"/>
              </a:ext>
            </a:extLst>
          </p:cNvPr>
          <p:cNvSpPr/>
          <p:nvPr/>
        </p:nvSpPr>
        <p:spPr>
          <a:xfrm>
            <a:off x="1531473" y="2003978"/>
            <a:ext cx="11320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/>
              <a:t>Máme</a:t>
            </a:r>
            <a:r>
              <a:rPr lang="en-US" sz="1400" b="1" dirty="0"/>
              <a:t> </a:t>
            </a:r>
            <a:r>
              <a:rPr lang="cs-CZ" sz="1400" b="1" dirty="0"/>
              <a:t>dáno</a:t>
            </a:r>
            <a:r>
              <a:rPr lang="en-US" sz="1400" b="1" dirty="0"/>
              <a:t>:</a:t>
            </a:r>
            <a:endParaRPr lang="cs-CZ" sz="1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B65ADDDF-D211-46B5-BF4E-94754538693B}"/>
                  </a:ext>
                </a:extLst>
              </p:cNvPr>
              <p:cNvSpPr txBox="1"/>
              <p:nvPr/>
            </p:nvSpPr>
            <p:spPr>
              <a:xfrm>
                <a:off x="1364744" y="3035525"/>
                <a:ext cx="1166793" cy="2361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𝒗𝒊𝒏𝒐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B65ADDDF-D211-46B5-BF4E-9475453869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4744" y="3035525"/>
                <a:ext cx="1166793" cy="236155"/>
              </a:xfrm>
              <a:prstGeom prst="rect">
                <a:avLst/>
              </a:prstGeom>
              <a:blipFill>
                <a:blip r:embed="rId3"/>
                <a:stretch>
                  <a:fillRect l="-2094" r="-524" b="-256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6FEB681C-FAC3-471D-A60B-C6AD04B7D46C}"/>
                  </a:ext>
                </a:extLst>
              </p:cNvPr>
              <p:cNvSpPr/>
              <p:nvPr/>
            </p:nvSpPr>
            <p:spPr>
              <a:xfrm>
                <a:off x="1590271" y="2383467"/>
                <a:ext cx="92243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𝟓𝟎𝟎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6FEB681C-FAC3-471D-A60B-C6AD04B7D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271" y="2383467"/>
                <a:ext cx="922432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>
                <a:extLst>
                  <a:ext uri="{FF2B5EF4-FFF2-40B4-BE49-F238E27FC236}">
                    <a16:creationId xmlns:a16="http://schemas.microsoft.com/office/drawing/2014/main" id="{2B686BD8-3245-49CC-ABF7-7206813CDAC1}"/>
                  </a:ext>
                </a:extLst>
              </p:cNvPr>
              <p:cNvSpPr/>
              <p:nvPr/>
            </p:nvSpPr>
            <p:spPr>
              <a:xfrm>
                <a:off x="1276861" y="2693593"/>
                <a:ext cx="1413977" cy="3284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ý</m:t>
                          </m:r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" name="Obdélník 7">
                <a:extLst>
                  <a:ext uri="{FF2B5EF4-FFF2-40B4-BE49-F238E27FC236}">
                    <a16:creationId xmlns:a16="http://schemas.microsoft.com/office/drawing/2014/main" id="{2B686BD8-3245-49CC-ABF7-7206813CDA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861" y="2693593"/>
                <a:ext cx="1413977" cy="328488"/>
              </a:xfrm>
              <a:prstGeom prst="rect">
                <a:avLst/>
              </a:prstGeom>
              <a:blipFill>
                <a:blip r:embed="rId5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Skupina 8">
            <a:extLst>
              <a:ext uri="{FF2B5EF4-FFF2-40B4-BE49-F238E27FC236}">
                <a16:creationId xmlns:a16="http://schemas.microsoft.com/office/drawing/2014/main" id="{516B4A10-61FD-4C57-9094-5AFCFE22A389}"/>
              </a:ext>
            </a:extLst>
          </p:cNvPr>
          <p:cNvGrpSpPr/>
          <p:nvPr/>
        </p:nvGrpSpPr>
        <p:grpSpPr>
          <a:xfrm>
            <a:off x="1455019" y="2311755"/>
            <a:ext cx="1192465" cy="1064597"/>
            <a:chOff x="1095088" y="2801894"/>
            <a:chExt cx="1405835" cy="1355891"/>
          </a:xfrm>
        </p:grpSpPr>
        <p:cxnSp>
          <p:nvCxnSpPr>
            <p:cNvPr id="10" name="Přímá spojnice 9">
              <a:extLst>
                <a:ext uri="{FF2B5EF4-FFF2-40B4-BE49-F238E27FC236}">
                  <a16:creationId xmlns:a16="http://schemas.microsoft.com/office/drawing/2014/main" id="{1873674A-86D0-459E-9309-AF871A69DB78}"/>
                </a:ext>
              </a:extLst>
            </p:cNvPr>
            <p:cNvCxnSpPr>
              <a:cxnSpLocks/>
            </p:cNvCxnSpPr>
            <p:nvPr/>
          </p:nvCxnSpPr>
          <p:spPr>
            <a:xfrm>
              <a:off x="2500923" y="2801894"/>
              <a:ext cx="0" cy="13558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>
              <a:extLst>
                <a:ext uri="{FF2B5EF4-FFF2-40B4-BE49-F238E27FC236}">
                  <a16:creationId xmlns:a16="http://schemas.microsoft.com/office/drawing/2014/main" id="{9C10DDFC-BCED-45B7-9304-2E43E525110A}"/>
                </a:ext>
              </a:extLst>
            </p:cNvPr>
            <p:cNvCxnSpPr/>
            <p:nvPr/>
          </p:nvCxnSpPr>
          <p:spPr>
            <a:xfrm flipH="1">
              <a:off x="1095088" y="4157785"/>
              <a:ext cx="140583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Obdélník 14">
            <a:extLst>
              <a:ext uri="{FF2B5EF4-FFF2-40B4-BE49-F238E27FC236}">
                <a16:creationId xmlns:a16="http://schemas.microsoft.com/office/drawing/2014/main" id="{F0A64CF2-DB22-4B8C-8EA4-F0CD38520B9D}"/>
              </a:ext>
            </a:extLst>
          </p:cNvPr>
          <p:cNvSpPr/>
          <p:nvPr/>
        </p:nvSpPr>
        <p:spPr>
          <a:xfrm>
            <a:off x="3599827" y="2023692"/>
            <a:ext cx="16502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1400" b="1" dirty="0">
                <a:solidFill>
                  <a:prstClr val="black"/>
                </a:solidFill>
              </a:rPr>
              <a:t>Vzorec pro výpočet: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9F3588E0-6DCB-49F6-908B-4BA1CE4ABDD8}"/>
                  </a:ext>
                </a:extLst>
              </p:cNvPr>
              <p:cNvSpPr txBox="1"/>
              <p:nvPr/>
            </p:nvSpPr>
            <p:spPr>
              <a:xfrm>
                <a:off x="3546121" y="2523165"/>
                <a:ext cx="1560940" cy="30777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9F3588E0-6DCB-49F6-908B-4BA1CE4AB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6121" y="2523165"/>
                <a:ext cx="156094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bdélník 22">
            <a:extLst>
              <a:ext uri="{FF2B5EF4-FFF2-40B4-BE49-F238E27FC236}">
                <a16:creationId xmlns:a16="http://schemas.microsoft.com/office/drawing/2014/main" id="{4D341143-5BE4-43F9-8DC1-F8A9B9F0D7CE}"/>
              </a:ext>
            </a:extLst>
          </p:cNvPr>
          <p:cNvSpPr/>
          <p:nvPr/>
        </p:nvSpPr>
        <p:spPr>
          <a:xfrm>
            <a:off x="3641505" y="3135067"/>
            <a:ext cx="8413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/>
              <a:t>Výpočet: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>
                <a:extLst>
                  <a:ext uri="{FF2B5EF4-FFF2-40B4-BE49-F238E27FC236}">
                    <a16:creationId xmlns:a16="http://schemas.microsoft.com/office/drawing/2014/main" id="{1B4D6F93-0019-4AC3-B17F-C6C3C52BA119}"/>
                  </a:ext>
                </a:extLst>
              </p:cNvPr>
              <p:cNvSpPr txBox="1"/>
              <p:nvPr/>
            </p:nvSpPr>
            <p:spPr>
              <a:xfrm>
                <a:off x="3349658" y="4916214"/>
                <a:ext cx="130850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𝟏𝟐𝟓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𝟓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24" name="TextovéPole 23">
                <a:extLst>
                  <a:ext uri="{FF2B5EF4-FFF2-40B4-BE49-F238E27FC236}">
                    <a16:creationId xmlns:a16="http://schemas.microsoft.com/office/drawing/2014/main" id="{1B4D6F93-0019-4AC3-B17F-C6C3C52BA1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658" y="4916214"/>
                <a:ext cx="1308500" cy="215444"/>
              </a:xfrm>
              <a:prstGeom prst="rect">
                <a:avLst/>
              </a:prstGeom>
              <a:blipFill>
                <a:blip r:embed="rId7"/>
                <a:stretch>
                  <a:fillRect l="-2791" r="-1395" b="-222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4">
                <a:extLst>
                  <a:ext uri="{FF2B5EF4-FFF2-40B4-BE49-F238E27FC236}">
                    <a16:creationId xmlns:a16="http://schemas.microsoft.com/office/drawing/2014/main" id="{F532013E-FC3B-4A49-8D3D-0BC2392BADA1}"/>
                  </a:ext>
                </a:extLst>
              </p:cNvPr>
              <p:cNvSpPr/>
              <p:nvPr/>
            </p:nvSpPr>
            <p:spPr>
              <a:xfrm>
                <a:off x="3521660" y="3533587"/>
                <a:ext cx="63453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5" name="Obdélník 24">
                <a:extLst>
                  <a:ext uri="{FF2B5EF4-FFF2-40B4-BE49-F238E27FC236}">
                    <a16:creationId xmlns:a16="http://schemas.microsoft.com/office/drawing/2014/main" id="{F532013E-FC3B-4A49-8D3D-0BC2392BAD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1660" y="3533587"/>
                <a:ext cx="634533" cy="307777"/>
              </a:xfrm>
              <a:prstGeom prst="rect">
                <a:avLst/>
              </a:prstGeom>
              <a:blipFill>
                <a:blip r:embed="rId8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délník 25">
                <a:extLst>
                  <a:ext uri="{FF2B5EF4-FFF2-40B4-BE49-F238E27FC236}">
                    <a16:creationId xmlns:a16="http://schemas.microsoft.com/office/drawing/2014/main" id="{D6BC86B1-5DE1-442D-9882-D998B90093E7}"/>
                  </a:ext>
                </a:extLst>
              </p:cNvPr>
              <p:cNvSpPr/>
              <p:nvPr/>
            </p:nvSpPr>
            <p:spPr>
              <a:xfrm>
                <a:off x="3906145" y="3542103"/>
                <a:ext cx="66178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6" name="Obdélník 25">
                <a:extLst>
                  <a:ext uri="{FF2B5EF4-FFF2-40B4-BE49-F238E27FC236}">
                    <a16:creationId xmlns:a16="http://schemas.microsoft.com/office/drawing/2014/main" id="{D6BC86B1-5DE1-442D-9882-D998B90093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145" y="3542103"/>
                <a:ext cx="661784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>
                <a:extLst>
                  <a:ext uri="{FF2B5EF4-FFF2-40B4-BE49-F238E27FC236}">
                    <a16:creationId xmlns:a16="http://schemas.microsoft.com/office/drawing/2014/main" id="{08868531-151F-4621-B4C2-6C9E5A01BFE0}"/>
                  </a:ext>
                </a:extLst>
              </p:cNvPr>
              <p:cNvSpPr/>
              <p:nvPr/>
            </p:nvSpPr>
            <p:spPr>
              <a:xfrm>
                <a:off x="4368061" y="3542102"/>
                <a:ext cx="73148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𝟓𝟎𝟎</m:t>
                      </m:r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7" name="Obdélník 26">
                <a:extLst>
                  <a:ext uri="{FF2B5EF4-FFF2-40B4-BE49-F238E27FC236}">
                    <a16:creationId xmlns:a16="http://schemas.microsoft.com/office/drawing/2014/main" id="{08868531-151F-4621-B4C2-6C9E5A01BF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061" y="3542102"/>
                <a:ext cx="731482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>
                <a:extLst>
                  <a:ext uri="{FF2B5EF4-FFF2-40B4-BE49-F238E27FC236}">
                    <a16:creationId xmlns:a16="http://schemas.microsoft.com/office/drawing/2014/main" id="{8073D68B-1ED6-4BB6-873D-81CAD53968CB}"/>
                  </a:ext>
                </a:extLst>
              </p:cNvPr>
              <p:cNvSpPr/>
              <p:nvPr/>
            </p:nvSpPr>
            <p:spPr>
              <a:xfrm>
                <a:off x="3583817" y="3949138"/>
                <a:ext cx="108375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𝟓𝟎𝟎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8" name="Obdélník 27">
                <a:extLst>
                  <a:ext uri="{FF2B5EF4-FFF2-40B4-BE49-F238E27FC236}">
                    <a16:creationId xmlns:a16="http://schemas.microsoft.com/office/drawing/2014/main" id="{8073D68B-1ED6-4BB6-873D-81CAD53968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3817" y="3949138"/>
                <a:ext cx="1083758" cy="307777"/>
              </a:xfrm>
              <a:prstGeom prst="rect">
                <a:avLst/>
              </a:prstGeom>
              <a:blipFill>
                <a:blip r:embed="rId11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>
                <a:extLst>
                  <a:ext uri="{FF2B5EF4-FFF2-40B4-BE49-F238E27FC236}">
                    <a16:creationId xmlns:a16="http://schemas.microsoft.com/office/drawing/2014/main" id="{DB838173-08CA-4D6E-9694-7287CEA1072D}"/>
                  </a:ext>
                </a:extLst>
              </p:cNvPr>
              <p:cNvSpPr/>
              <p:nvPr/>
            </p:nvSpPr>
            <p:spPr>
              <a:xfrm>
                <a:off x="4446149" y="3949137"/>
                <a:ext cx="76918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9" name="Obdélník 28">
                <a:extLst>
                  <a:ext uri="{FF2B5EF4-FFF2-40B4-BE49-F238E27FC236}">
                    <a16:creationId xmlns:a16="http://schemas.microsoft.com/office/drawing/2014/main" id="{DB838173-08CA-4D6E-9694-7287CEA107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6149" y="3949137"/>
                <a:ext cx="769185" cy="307777"/>
              </a:xfrm>
              <a:prstGeom prst="rect">
                <a:avLst/>
              </a:prstGeom>
              <a:blipFill>
                <a:blip r:embed="rId12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>
                <a:extLst>
                  <a:ext uri="{FF2B5EF4-FFF2-40B4-BE49-F238E27FC236}">
                    <a16:creationId xmlns:a16="http://schemas.microsoft.com/office/drawing/2014/main" id="{86741873-E701-47D0-BABC-7931CC50562F}"/>
                  </a:ext>
                </a:extLst>
              </p:cNvPr>
              <p:cNvSpPr/>
              <p:nvPr/>
            </p:nvSpPr>
            <p:spPr>
              <a:xfrm>
                <a:off x="3650061" y="4256914"/>
                <a:ext cx="976357" cy="5000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𝟓𝟎𝟎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0" name="Obdélník 29">
                <a:extLst>
                  <a:ext uri="{FF2B5EF4-FFF2-40B4-BE49-F238E27FC236}">
                    <a16:creationId xmlns:a16="http://schemas.microsoft.com/office/drawing/2014/main" id="{86741873-E701-47D0-BABC-7931CC5056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0061" y="4256914"/>
                <a:ext cx="976357" cy="500009"/>
              </a:xfrm>
              <a:prstGeom prst="rect">
                <a:avLst/>
              </a:prstGeom>
              <a:blipFill>
                <a:blip r:embed="rId13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>
                <a:extLst>
                  <a:ext uri="{FF2B5EF4-FFF2-40B4-BE49-F238E27FC236}">
                    <a16:creationId xmlns:a16="http://schemas.microsoft.com/office/drawing/2014/main" id="{02377455-8368-41C1-9CFB-8FA618F0C47F}"/>
                  </a:ext>
                </a:extLst>
              </p:cNvPr>
              <p:cNvSpPr/>
              <p:nvPr/>
            </p:nvSpPr>
            <p:spPr>
              <a:xfrm>
                <a:off x="4462248" y="4256913"/>
                <a:ext cx="829073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Obdélník 30">
                <a:extLst>
                  <a:ext uri="{FF2B5EF4-FFF2-40B4-BE49-F238E27FC236}">
                    <a16:creationId xmlns:a16="http://schemas.microsoft.com/office/drawing/2014/main" id="{02377455-8368-41C1-9CFB-8FA618F0C4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2248" y="4256913"/>
                <a:ext cx="829073" cy="495649"/>
              </a:xfrm>
              <a:prstGeom prst="rect">
                <a:avLst/>
              </a:prstGeom>
              <a:blipFill>
                <a:blip r:embed="rId14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délník 31">
                <a:extLst>
                  <a:ext uri="{FF2B5EF4-FFF2-40B4-BE49-F238E27FC236}">
                    <a16:creationId xmlns:a16="http://schemas.microsoft.com/office/drawing/2014/main" id="{722988B7-8D8D-4FBB-B61B-774840C8C130}"/>
                  </a:ext>
                </a:extLst>
              </p:cNvPr>
              <p:cNvSpPr/>
              <p:nvPr/>
            </p:nvSpPr>
            <p:spPr>
              <a:xfrm>
                <a:off x="2652175" y="4893252"/>
                <a:ext cx="73449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𝑯𝑽𝑴</m:t>
                      </m:r>
                      <m:r>
                        <a:rPr lang="cs-CZ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2" name="Obdélník 31">
                <a:extLst>
                  <a:ext uri="{FF2B5EF4-FFF2-40B4-BE49-F238E27FC236}">
                    <a16:creationId xmlns:a16="http://schemas.microsoft.com/office/drawing/2014/main" id="{722988B7-8D8D-4FBB-B61B-774840C8C1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2175" y="4893252"/>
                <a:ext cx="734495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Poloviční rámeček 32">
            <a:extLst>
              <a:ext uri="{FF2B5EF4-FFF2-40B4-BE49-F238E27FC236}">
                <a16:creationId xmlns:a16="http://schemas.microsoft.com/office/drawing/2014/main" id="{9EE45EB5-6F0A-4D1D-92EF-BC4882D7C5B3}"/>
              </a:ext>
            </a:extLst>
          </p:cNvPr>
          <p:cNvSpPr/>
          <p:nvPr/>
        </p:nvSpPr>
        <p:spPr>
          <a:xfrm rot="10800000" flipH="1">
            <a:off x="7725275" y="2079655"/>
            <a:ext cx="2369119" cy="2983797"/>
          </a:xfrm>
          <a:prstGeom prst="halfFrame">
            <a:avLst>
              <a:gd name="adj1" fmla="val 0"/>
              <a:gd name="adj2" fmla="val 0"/>
            </a:avLst>
          </a:prstGeom>
          <a:ln w="19050">
            <a:solidFill>
              <a:schemeClr val="tx1"/>
            </a:solidFill>
          </a:ln>
          <a:effectLst>
            <a:outerShdw blurRad="63500" sx="102000" sy="102000" algn="ctr" rotWithShape="0">
              <a:schemeClr val="accent4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>
                <a:extLst>
                  <a:ext uri="{FF2B5EF4-FFF2-40B4-BE49-F238E27FC236}">
                    <a16:creationId xmlns:a16="http://schemas.microsoft.com/office/drawing/2014/main" id="{9DDF7B12-D7CE-4E6E-9533-C3691761AF96}"/>
                  </a:ext>
                </a:extLst>
              </p:cNvPr>
              <p:cNvSpPr txBox="1"/>
              <p:nvPr/>
            </p:nvSpPr>
            <p:spPr>
              <a:xfrm>
                <a:off x="9846505" y="5062277"/>
                <a:ext cx="250556" cy="215444"/>
              </a:xfrm>
              <a:prstGeom prst="rect">
                <a:avLst/>
              </a:prstGeom>
              <a:noFill/>
              <a:effectLst>
                <a:outerShdw blurRad="63500" sx="102000" sy="102000" algn="ctr" rotWithShape="0">
                  <a:schemeClr val="accent4">
                    <a:lumMod val="50000"/>
                    <a:alpha val="40000"/>
                  </a:schemeClr>
                </a:outerShdw>
              </a:effectLst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4" name="TextovéPole 33">
                <a:extLst>
                  <a:ext uri="{FF2B5EF4-FFF2-40B4-BE49-F238E27FC236}">
                    <a16:creationId xmlns:a16="http://schemas.microsoft.com/office/drawing/2014/main" id="{9DDF7B12-D7CE-4E6E-9533-C3691761AF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6505" y="5062277"/>
                <a:ext cx="250556" cy="21544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effectLst>
                <a:outerShdw blurRad="63500" sx="102000" sy="102000" algn="ctr" rotWithShape="0">
                  <a:schemeClr val="accent4">
                    <a:lumMod val="50000"/>
                    <a:alpha val="40000"/>
                  </a:scheme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>
                <a:extLst>
                  <a:ext uri="{FF2B5EF4-FFF2-40B4-BE49-F238E27FC236}">
                    <a16:creationId xmlns:a16="http://schemas.microsoft.com/office/drawing/2014/main" id="{00A06281-821F-456C-B800-AFF96AF78A09}"/>
                  </a:ext>
                </a:extLst>
              </p:cNvPr>
              <p:cNvSpPr txBox="1"/>
              <p:nvPr/>
            </p:nvSpPr>
            <p:spPr>
              <a:xfrm>
                <a:off x="7404160" y="2079655"/>
                <a:ext cx="255496" cy="215444"/>
              </a:xfrm>
              <a:prstGeom prst="rect">
                <a:avLst/>
              </a:prstGeom>
              <a:noFill/>
              <a:effectLst>
                <a:outerShdw blurRad="63500" sx="102000" sy="102000" algn="ctr" rotWithShape="0">
                  <a:schemeClr val="accent4">
                    <a:lumMod val="50000"/>
                    <a:alpha val="40000"/>
                  </a:schemeClr>
                </a:outerShdw>
              </a:effectLst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5" name="TextovéPole 34">
                <a:extLst>
                  <a:ext uri="{FF2B5EF4-FFF2-40B4-BE49-F238E27FC236}">
                    <a16:creationId xmlns:a16="http://schemas.microsoft.com/office/drawing/2014/main" id="{00A06281-821F-456C-B800-AFF96AF78A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4160" y="2079655"/>
                <a:ext cx="255496" cy="21544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effectLst>
                <a:outerShdw blurRad="63500" sx="102000" sy="102000" algn="ctr" rotWithShape="0">
                  <a:schemeClr val="accent4">
                    <a:lumMod val="50000"/>
                    <a:alpha val="40000"/>
                  </a:scheme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Přímá spojnice se šipkou 36">
            <a:extLst>
              <a:ext uri="{FF2B5EF4-FFF2-40B4-BE49-F238E27FC236}">
                <a16:creationId xmlns:a16="http://schemas.microsoft.com/office/drawing/2014/main" id="{F1FCFADE-B6FA-45F9-B6EF-83E04A80E2DF}"/>
              </a:ext>
            </a:extLst>
          </p:cNvPr>
          <p:cNvCxnSpPr>
            <a:cxnSpLocks/>
          </p:cNvCxnSpPr>
          <p:nvPr/>
        </p:nvCxnSpPr>
        <p:spPr>
          <a:xfrm flipV="1">
            <a:off x="8532678" y="3288955"/>
            <a:ext cx="649620" cy="6949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>
            <a:outerShdw blurRad="63500" sx="102000" sy="102000" algn="ctr" rotWithShape="0">
              <a:schemeClr val="accent4">
                <a:lumMod val="5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>
            <a:extLst>
              <a:ext uri="{FF2B5EF4-FFF2-40B4-BE49-F238E27FC236}">
                <a16:creationId xmlns:a16="http://schemas.microsoft.com/office/drawing/2014/main" id="{75A864CF-F3A5-45DA-9BAB-838D686A3FAE}"/>
              </a:ext>
            </a:extLst>
          </p:cNvPr>
          <p:cNvCxnSpPr>
            <a:cxnSpLocks/>
          </p:cNvCxnSpPr>
          <p:nvPr/>
        </p:nvCxnSpPr>
        <p:spPr>
          <a:xfrm>
            <a:off x="7725275" y="2905023"/>
            <a:ext cx="1423957" cy="2159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>
                <a:extLst>
                  <a:ext uri="{FF2B5EF4-FFF2-40B4-BE49-F238E27FC236}">
                    <a16:creationId xmlns:a16="http://schemas.microsoft.com/office/drawing/2014/main" id="{93277131-3A65-4E0E-A226-F230C1F653DC}"/>
                  </a:ext>
                </a:extLst>
              </p:cNvPr>
              <p:cNvSpPr txBox="1"/>
              <p:nvPr/>
            </p:nvSpPr>
            <p:spPr>
              <a:xfrm>
                <a:off x="8321379" y="5155926"/>
                <a:ext cx="1072217" cy="2361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𝒎𝒂𝒙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40" name="TextovéPole 39">
                <a:extLst>
                  <a:ext uri="{FF2B5EF4-FFF2-40B4-BE49-F238E27FC236}">
                    <a16:creationId xmlns:a16="http://schemas.microsoft.com/office/drawing/2014/main" id="{93277131-3A65-4E0E-A226-F230C1F653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1379" y="5155926"/>
                <a:ext cx="1072217" cy="236155"/>
              </a:xfrm>
              <a:prstGeom prst="rect">
                <a:avLst/>
              </a:prstGeom>
              <a:blipFill>
                <a:blip r:embed="rId18"/>
                <a:stretch>
                  <a:fillRect l="-3409" r="-3409" b="-256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>
                <a:extLst>
                  <a:ext uri="{FF2B5EF4-FFF2-40B4-BE49-F238E27FC236}">
                    <a16:creationId xmlns:a16="http://schemas.microsoft.com/office/drawing/2014/main" id="{B136DE38-A9BD-40A5-BF4B-3B79060D420A}"/>
                  </a:ext>
                </a:extLst>
              </p:cNvPr>
              <p:cNvSpPr txBox="1"/>
              <p:nvPr/>
            </p:nvSpPr>
            <p:spPr>
              <a:xfrm>
                <a:off x="6479526" y="2786945"/>
                <a:ext cx="1179618" cy="2361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𝒎𝒂𝒙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𝟏𝟐𝟓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41" name="TextovéPole 40">
                <a:extLst>
                  <a:ext uri="{FF2B5EF4-FFF2-40B4-BE49-F238E27FC236}">
                    <a16:creationId xmlns:a16="http://schemas.microsoft.com/office/drawing/2014/main" id="{B136DE38-A9BD-40A5-BF4B-3B79060D42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9526" y="2786945"/>
                <a:ext cx="1179618" cy="236155"/>
              </a:xfrm>
              <a:prstGeom prst="rect">
                <a:avLst/>
              </a:prstGeom>
              <a:blipFill>
                <a:blip r:embed="rId19"/>
                <a:stretch>
                  <a:fillRect l="-3627" r="-2591" b="-282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ovéPole 42">
            <a:extLst>
              <a:ext uri="{FF2B5EF4-FFF2-40B4-BE49-F238E27FC236}">
                <a16:creationId xmlns:a16="http://schemas.microsoft.com/office/drawing/2014/main" id="{D60BFAB8-D016-49A5-9DCC-7DF7826DF238}"/>
              </a:ext>
            </a:extLst>
          </p:cNvPr>
          <p:cNvSpPr txBox="1"/>
          <p:nvPr/>
        </p:nvSpPr>
        <p:spPr>
          <a:xfrm>
            <a:off x="9215363" y="3197632"/>
            <a:ext cx="783542" cy="215444"/>
          </a:xfrm>
          <a:prstGeom prst="rect">
            <a:avLst/>
          </a:prstGeom>
          <a:effectLst>
            <a:outerShdw blurRad="63500" sx="102000" sy="102000" algn="ctr" rotWithShape="0">
              <a:schemeClr val="accent4">
                <a:lumMod val="50000"/>
                <a:alpha val="4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r>
              <a:rPr lang="en-US" sz="1400" b="1" i="1" dirty="0">
                <a:solidFill>
                  <a:srgbClr val="FF0000"/>
                </a:solidFill>
              </a:rPr>
              <a:t> </a:t>
            </a:r>
            <a:r>
              <a:rPr lang="cs-CZ" sz="1400" b="1" i="1" dirty="0">
                <a:solidFill>
                  <a:srgbClr val="FF0000"/>
                </a:solidFill>
              </a:rPr>
              <a:t> </a:t>
            </a:r>
            <a:r>
              <a:rPr lang="en-US" sz="1400" b="1" i="1" dirty="0">
                <a:solidFill>
                  <a:schemeClr val="tx1"/>
                </a:solidFill>
              </a:rPr>
              <a:t>HVM</a:t>
            </a:r>
            <a:r>
              <a:rPr lang="cs-CZ" sz="1400" b="1" i="1" dirty="0">
                <a:solidFill>
                  <a:schemeClr val="tx1"/>
                </a:solidFill>
              </a:rPr>
              <a:t> = </a:t>
            </a:r>
            <a:r>
              <a:rPr lang="cs-CZ" sz="1400" b="1" i="1" dirty="0">
                <a:solidFill>
                  <a:srgbClr val="FF0000"/>
                </a:solidFill>
              </a:rPr>
              <a:t>? </a:t>
            </a:r>
            <a:r>
              <a:rPr lang="en-US" sz="1400" b="1" i="1" dirty="0">
                <a:solidFill>
                  <a:schemeClr val="tx1"/>
                </a:solidFill>
              </a:rPr>
              <a:t> </a:t>
            </a:r>
            <a:endParaRPr lang="cs-CZ" sz="1400" b="1" i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>
                <a:extLst>
                  <a:ext uri="{FF2B5EF4-FFF2-40B4-BE49-F238E27FC236}">
                    <a16:creationId xmlns:a16="http://schemas.microsoft.com/office/drawing/2014/main" id="{77C90A6C-8B6E-4641-A58F-8412E4FBCA32}"/>
                  </a:ext>
                </a:extLst>
              </p:cNvPr>
              <p:cNvSpPr txBox="1"/>
              <p:nvPr/>
            </p:nvSpPr>
            <p:spPr>
              <a:xfrm>
                <a:off x="9215363" y="3151465"/>
                <a:ext cx="1919564" cy="30777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1400" b="1" i="1" dirty="0">
                    <a:solidFill>
                      <a:prstClr val="black"/>
                    </a:solidFill>
                  </a:rPr>
                  <a:t>HVM</a:t>
                </a:r>
                <a:r>
                  <a:rPr lang="cs-CZ" sz="1400" b="1" i="1" dirty="0">
                    <a:solidFill>
                      <a:prstClr val="black"/>
                    </a:solidFill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𝟏𝟐𝟓</m:t>
                    </m:r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sz="1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sSub>
                      <m:sSubPr>
                        <m:ctrlP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39" name="TextovéPole 38">
                <a:extLst>
                  <a:ext uri="{FF2B5EF4-FFF2-40B4-BE49-F238E27FC236}">
                    <a16:creationId xmlns:a16="http://schemas.microsoft.com/office/drawing/2014/main" id="{77C90A6C-8B6E-4641-A58F-8412E4FBCA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5363" y="3151465"/>
                <a:ext cx="1919564" cy="307777"/>
              </a:xfrm>
              <a:prstGeom prst="rect">
                <a:avLst/>
              </a:prstGeom>
              <a:blipFill>
                <a:blip r:embed="rId20"/>
                <a:stretch>
                  <a:fillRect l="-631" t="-1923" b="-173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Zástupný symbol pro číslo snímku 11">
            <a:extLst>
              <a:ext uri="{FF2B5EF4-FFF2-40B4-BE49-F238E27FC236}">
                <a16:creationId xmlns:a16="http://schemas.microsoft.com/office/drawing/2014/main" id="{677E6062-F323-4883-BADE-1C5A1239E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33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5" grpId="0"/>
      <p:bldP spid="22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 animBg="1"/>
      <p:bldP spid="34" grpId="0"/>
      <p:bldP spid="35" grpId="0"/>
      <p:bldP spid="40" grpId="0"/>
      <p:bldP spid="41" grpId="0"/>
      <p:bldP spid="43" grpId="0" animBg="1"/>
      <p:bldP spid="43" grpId="1" animBg="1"/>
      <p:bldP spid="39" grpId="0" animBg="1"/>
    </p:bldLst>
  </p:timing>
</p:sld>
</file>

<file path=ppt/theme/theme1.xml><?xml version="1.0" encoding="utf-8"?>
<a:theme xmlns:a="http://schemas.openxmlformats.org/drawingml/2006/main" name="1_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1926</Words>
  <Application>Microsoft Office PowerPoint</Application>
  <PresentationFormat>Širokoúhlá obrazovka</PresentationFormat>
  <Paragraphs>392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1_Motiv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Rodonaia Elizbar</dc:creator>
  <cp:lastModifiedBy>Rodonaia Elizbar</cp:lastModifiedBy>
  <cp:revision>131</cp:revision>
  <cp:lastPrinted>2021-10-07T16:33:24Z</cp:lastPrinted>
  <dcterms:created xsi:type="dcterms:W3CDTF">2020-10-12T07:58:21Z</dcterms:created>
  <dcterms:modified xsi:type="dcterms:W3CDTF">2023-04-30T19:02:07Z</dcterms:modified>
</cp:coreProperties>
</file>