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4" r:id="rId3"/>
    <p:sldId id="265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EE021-E3A4-4AC7-A82F-72BCA5449A7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28463-9042-4AF9-9869-FE757C21C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7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2E8A8-0974-4489-848C-2DD28EBEB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D94CBC-A74E-46CD-971A-A3FF37587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938D4F-20BC-400B-B6D9-A66FB52B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83D-125C-41B4-AAE9-FE56D34D8289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32CA3C-1082-4D93-AA89-EA3B8AD8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E90C22-397E-430C-9322-10CEE84D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3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3EDE7-4204-4636-AB99-40D54E4C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CAF946-B621-4612-AFB8-FFCDFAA25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D537EB-F0FB-4927-86BD-85B12155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5C89-BDD7-4A5A-9E5A-FB8B282BEE54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F65AF-5952-45A4-B204-E63F0400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B6BBEF-B667-4954-9336-1AE23962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4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F1A808-56F0-42F8-9F5C-2D06C89C5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AC6A7D-C1F5-43F4-BEC1-288874A36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F0791B-2348-41B1-B93F-E2501DF0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CE82-07F2-417F-B1E7-F1E327ABE188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4CDE6F-90FF-4A72-A549-B8A40144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73A565-BA5E-4939-BA8C-589A2F79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88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EAEEE-B9BD-4833-98C6-D3FAE418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3CDA08-D4C5-49C3-94EA-D1BEA939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D6353-F9CB-4CCE-A7C9-AE34DAA7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6425-2EE9-4B05-8CC0-2C100AD8F9C7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D0014-3123-4760-A6CD-8287D06D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86928-A4A1-4347-B39B-9C079891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101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498E6-6D16-4694-9578-99FA9AC5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72A2E-9725-4FF0-963D-FCA8BB72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AEAC8-0958-4B1A-8DFC-BFB96985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AB6A-FB43-4C18-A03C-5A2C5101FF68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2881A-61C1-49AE-8B22-C1585496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3F4C-08D3-4112-BBE2-886EE865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094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4276-E15E-47D3-82F0-D4313261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2B08B1-D566-4BEC-8C4E-ED26D559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348F66-E6F6-4963-B2D0-AD9D9496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0D16-F723-4969-A704-2E42E6EAE137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993B5-B025-409C-8B16-0500DC6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B1896A-2A19-43B3-B5DC-6143A837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51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17D9-6FC7-4BE2-ADAB-1A12EB81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4CE1B-065D-4A63-B854-20D9B309A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33C2A7-BE08-41AC-B6D2-145D45D26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23817-BE3B-442F-9FCD-E8520197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3CB-CEDE-4859-9470-AF9A95DA6F0A}" type="datetime1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63EE4B-E0F3-46C2-93DC-CC6E625A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50C0E-43EA-483C-97A8-91763E8B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17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E8DC-28F8-4995-AEE9-43139D9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EEEECE-FED5-458C-B8DB-922A2E0B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E80105-3833-40BB-9D00-0B4D3DC9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7F191C-BBAD-4A63-A8EF-DABD0198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E98C52-4F57-409E-BD93-3AF1EA48B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4F0BD-7489-46EA-8BBB-EA171D2D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91F6-59E0-46DC-8B33-B575039FF6A6}" type="datetime1">
              <a:rPr lang="cs-CZ" smtClean="0"/>
              <a:t>08.12.2023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9C1B6C-58F7-4EBF-9994-658D7D65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9B10C4-2B7B-485B-BA6D-EAC56748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752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AAE61-52E6-48D1-B481-9FD18520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8E193F-2C78-41AB-85E1-D337BE7B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815C-095C-4852-9666-A79A6C7E3956}" type="datetime1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44A79D-965A-4932-909A-1D307FDD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38522F-4276-4B0F-A1C9-176EDD3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539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7D42F3-8705-4674-952B-F4400887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ED3E-D1E4-42FF-9A7B-86A3BC66C286}" type="datetime1">
              <a:rPr lang="cs-CZ" smtClean="0"/>
              <a:t>08.12.2023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A1ECC-1A72-4A20-86D4-CD69BD40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AEC668-CB20-462D-B265-FDD40BBB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561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3A3D-806C-4615-8247-C341A009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FCE88-0344-4AF7-BE6C-5478B65B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51C149-781C-424B-9648-573CB7A7D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A2131F-710E-4E6F-8CC4-2854B75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E42D-9080-4FE9-8D76-F56D23E0B1C1}" type="datetime1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4D25AB-1939-44F3-8BDA-46658D0D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6A1944-2439-4967-B37E-EB108AD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51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0DBAE-8F4F-4918-B310-BC60554F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A45105-5BBC-4CA6-BDBA-30D7C835B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E844B1-641E-4EC3-AD47-F944D96D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A955-33BF-4EE1-A7F1-7F91751E8F49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E79543-379D-40A2-ABB9-F23D482D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B7AA4C-3FDD-4241-8B09-5D8DEEFB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13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9D352-D9A6-4F53-8E02-BC9DEBBC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E6F680-E9F4-4E7A-862B-DA3BC80FA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F58021-EA9F-4A9C-894B-1F4A60776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0D994-FC70-4AA7-A135-68F7DFF1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70F6-AFA3-4280-99BD-07994A83CA90}" type="datetime1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BFD70B-2D41-4DC0-912B-C08A380C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C6A712-5C08-4D42-BBAC-2FCDFB82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228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4036C-5F31-4C17-8C3F-4E2D30CD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FF8F-08B1-4F34-803E-D0321004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F3463-C085-4108-B675-9BC562BF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F78F-D60B-4D42-9DCB-A3FABDB5FFDF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5E379-5F1A-4433-BB2E-FAE2BBF0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95897B-3AE9-4ED0-8823-7504C3E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63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DF80CF-258C-404F-B4A7-B5CA1A74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76EB9B-8828-470B-A87D-576E5761D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A6A72-F1EF-4B82-B656-161F0A53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042-3AA3-4684-B03B-29EB3C5EC8BF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128171-F70C-49D0-A97D-1A573AB6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3FFC97-AA5B-41C7-B1B9-DDE6D943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05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D61AD-A9A7-44DA-95A5-0E2D165C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073D74-87CE-4E01-A73A-8CE22DFD3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090CA8-147F-491E-9B8A-6B2A442C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0161-BA24-45A6-9005-14B40346A51F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EFB730-87B7-4DB2-8EE5-C3E697DB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76483B-528D-405A-A03B-70F43268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09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3371E-F015-4ABF-8998-AAE8AE80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273DB9-F42E-4EDD-A23E-71A2A64DF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E9377E5-CB14-4E98-8BE0-32C1D1067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186841-5887-4B36-9A97-821EC4B3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334-B419-4703-A235-05A87AB7987E}" type="datetime1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9C8EC3-8DA1-49B2-B30D-35FDAA82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7C03AF-635B-432E-9BB1-2CFCA243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2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0E843-985F-46C1-9A5C-CB0058DF7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03BAA43-AC13-4DB5-AADD-6864745E7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AD41D61-3077-40A4-9A02-3CD240C33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328B1D2-C441-453F-8BF0-CB988D15C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ED3A42-EEEF-4C9A-8B8F-902B59D4F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80B374-C5BB-4E3F-B7EE-AE1BE46B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165E-2DA7-4560-BAF2-EBBC1AA296F6}" type="datetime1">
              <a:rPr lang="cs-CZ" smtClean="0"/>
              <a:t>08.12.2023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DEE3F4-A816-4D43-81DE-EB48375D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6E365F-809A-43CD-A8C8-9E256E4F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55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14648-A36A-4759-9D91-EEADCEB5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3623CD-4AC1-459A-A8CD-0634B757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6E29-EC5B-4A43-A950-09F459692BCF}" type="datetime1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8C6D99-630E-43A0-A793-ECF8E8F9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03C918-C2D4-4C02-93CE-AE5C2F71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56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02E6EAF-2957-4BC8-9450-F069B512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CCE-995C-49D0-B707-EB4BB8D38D51}" type="datetime1">
              <a:rPr lang="cs-CZ" smtClean="0"/>
              <a:t>08.12.2023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0D2DEA-E0D2-45D7-B2EC-CA783A96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D3B3A8-4B09-41F6-A2C5-D2B4B4DC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22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8CBE5-F26F-4A42-94B4-DDEAB1B71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B79058-9426-4E82-A313-DD7E4F40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0D7979-98C9-455A-8C5F-B781F88B2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5D0B47-20D5-4DD8-A4A5-F4C7F428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6614-787A-4370-9061-C6FA92E5E1F8}" type="datetime1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F128EF-2F46-40FB-8FEF-432D606B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3F5B8-978E-4744-A398-69421063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8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A850C-456A-4964-B2B0-C081A791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B01C0CB-B44A-4DE8-BDB7-5DDB15AB0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B195BF-C139-437F-A055-D2840C4AF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3EEE9A-D5E6-4A63-A27C-4E0243F10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03A5-4870-4323-8414-7EA93FB882B7}" type="datetime1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39C718-F8C8-43DE-97F5-962262D9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386472-8C84-4DA4-BF01-AE46A4BA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2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8A8EAF-DE8D-42DF-A3AE-AD3AB0A0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7CC7791-2A42-4FAC-A1A2-0FA1FC455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C5945D-FE54-4654-8671-18C161F16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0072-0A7F-46B1-8AFE-1D4E52C38F04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A6E87-7579-4294-BBD7-D937ACA89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2A4543-0276-4CB5-937A-A9B264070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0318-40EE-45BA-BE2F-385318932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35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A854FC-0696-4BF0-A667-6717C71E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160E25-F550-4C5F-83F9-CA6F0ACD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1F8832-FC2D-4AA0-845A-2EBBEC8C4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BC79-41B7-4D46-95DE-4562423D2B04}" type="datetime1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7ABB8-D392-4F26-B947-05328CE7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8228D-146F-4A3A-9B76-D6589308A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1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7.png"/><Relationship Id="rId18" Type="http://schemas.openxmlformats.org/officeDocument/2006/relationships/image" Target="../media/image175.png"/><Relationship Id="rId26" Type="http://schemas.openxmlformats.org/officeDocument/2006/relationships/image" Target="../media/image196.png"/><Relationship Id="rId39" Type="http://schemas.openxmlformats.org/officeDocument/2006/relationships/image" Target="../media/image209.png"/><Relationship Id="rId21" Type="http://schemas.openxmlformats.org/officeDocument/2006/relationships/image" Target="../media/image191.png"/><Relationship Id="rId34" Type="http://schemas.openxmlformats.org/officeDocument/2006/relationships/image" Target="../media/image204.png"/><Relationship Id="rId42" Type="http://schemas.openxmlformats.org/officeDocument/2006/relationships/image" Target="../media/image212.png"/><Relationship Id="rId47" Type="http://schemas.openxmlformats.org/officeDocument/2006/relationships/image" Target="../media/image217.png"/><Relationship Id="rId7" Type="http://schemas.openxmlformats.org/officeDocument/2006/relationships/image" Target="../media/image181.png"/><Relationship Id="rId2" Type="http://schemas.openxmlformats.org/officeDocument/2006/relationships/image" Target="../media/image172.png"/><Relationship Id="rId16" Type="http://schemas.openxmlformats.org/officeDocument/2006/relationships/image" Target="../media/image173.png"/><Relationship Id="rId29" Type="http://schemas.openxmlformats.org/officeDocument/2006/relationships/image" Target="../media/image19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0.png"/><Relationship Id="rId11" Type="http://schemas.openxmlformats.org/officeDocument/2006/relationships/image" Target="../media/image185.png"/><Relationship Id="rId24" Type="http://schemas.openxmlformats.org/officeDocument/2006/relationships/image" Target="../media/image194.png"/><Relationship Id="rId32" Type="http://schemas.openxmlformats.org/officeDocument/2006/relationships/image" Target="../media/image202.png"/><Relationship Id="rId37" Type="http://schemas.openxmlformats.org/officeDocument/2006/relationships/image" Target="../media/image207.png"/><Relationship Id="rId40" Type="http://schemas.openxmlformats.org/officeDocument/2006/relationships/image" Target="../media/image210.png"/><Relationship Id="rId45" Type="http://schemas.openxmlformats.org/officeDocument/2006/relationships/image" Target="../media/image215.png"/><Relationship Id="rId5" Type="http://schemas.openxmlformats.org/officeDocument/2006/relationships/image" Target="../media/image179.png"/><Relationship Id="rId15" Type="http://schemas.openxmlformats.org/officeDocument/2006/relationships/image" Target="../media/image189.png"/><Relationship Id="rId23" Type="http://schemas.openxmlformats.org/officeDocument/2006/relationships/image" Target="../media/image193.png"/><Relationship Id="rId28" Type="http://schemas.openxmlformats.org/officeDocument/2006/relationships/image" Target="../media/image198.png"/><Relationship Id="rId36" Type="http://schemas.openxmlformats.org/officeDocument/2006/relationships/image" Target="../media/image206.png"/><Relationship Id="rId10" Type="http://schemas.openxmlformats.org/officeDocument/2006/relationships/image" Target="../media/image184.png"/><Relationship Id="rId19" Type="http://schemas.openxmlformats.org/officeDocument/2006/relationships/image" Target="../media/image176.png"/><Relationship Id="rId31" Type="http://schemas.openxmlformats.org/officeDocument/2006/relationships/image" Target="../media/image201.png"/><Relationship Id="rId44" Type="http://schemas.openxmlformats.org/officeDocument/2006/relationships/image" Target="../media/image214.png"/><Relationship Id="rId4" Type="http://schemas.openxmlformats.org/officeDocument/2006/relationships/image" Target="../media/image178.png"/><Relationship Id="rId9" Type="http://schemas.openxmlformats.org/officeDocument/2006/relationships/image" Target="../media/image183.png"/><Relationship Id="rId14" Type="http://schemas.openxmlformats.org/officeDocument/2006/relationships/image" Target="../media/image188.png"/><Relationship Id="rId22" Type="http://schemas.openxmlformats.org/officeDocument/2006/relationships/image" Target="../media/image192.png"/><Relationship Id="rId27" Type="http://schemas.openxmlformats.org/officeDocument/2006/relationships/image" Target="../media/image197.png"/><Relationship Id="rId30" Type="http://schemas.openxmlformats.org/officeDocument/2006/relationships/image" Target="../media/image200.png"/><Relationship Id="rId35" Type="http://schemas.openxmlformats.org/officeDocument/2006/relationships/image" Target="../media/image205.png"/><Relationship Id="rId43" Type="http://schemas.openxmlformats.org/officeDocument/2006/relationships/image" Target="../media/image213.png"/><Relationship Id="rId8" Type="http://schemas.openxmlformats.org/officeDocument/2006/relationships/image" Target="../media/image182.png"/><Relationship Id="rId3" Type="http://schemas.openxmlformats.org/officeDocument/2006/relationships/image" Target="../media/image177.png"/><Relationship Id="rId12" Type="http://schemas.openxmlformats.org/officeDocument/2006/relationships/image" Target="../media/image186.png"/><Relationship Id="rId17" Type="http://schemas.openxmlformats.org/officeDocument/2006/relationships/image" Target="../media/image174.png"/><Relationship Id="rId25" Type="http://schemas.openxmlformats.org/officeDocument/2006/relationships/image" Target="../media/image195.png"/><Relationship Id="rId33" Type="http://schemas.openxmlformats.org/officeDocument/2006/relationships/image" Target="../media/image203.png"/><Relationship Id="rId38" Type="http://schemas.openxmlformats.org/officeDocument/2006/relationships/image" Target="../media/image208.png"/><Relationship Id="rId46" Type="http://schemas.openxmlformats.org/officeDocument/2006/relationships/image" Target="../media/image216.png"/><Relationship Id="rId20" Type="http://schemas.openxmlformats.org/officeDocument/2006/relationships/image" Target="../media/image190.png"/><Relationship Id="rId41" Type="http://schemas.openxmlformats.org/officeDocument/2006/relationships/image" Target="../media/image211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8.png"/><Relationship Id="rId18" Type="http://schemas.openxmlformats.org/officeDocument/2006/relationships/image" Target="../media/image232.png"/><Relationship Id="rId26" Type="http://schemas.openxmlformats.org/officeDocument/2006/relationships/image" Target="../media/image240.png"/><Relationship Id="rId39" Type="http://schemas.openxmlformats.org/officeDocument/2006/relationships/image" Target="../media/image253.png"/><Relationship Id="rId21" Type="http://schemas.openxmlformats.org/officeDocument/2006/relationships/image" Target="../media/image235.png"/><Relationship Id="rId34" Type="http://schemas.openxmlformats.org/officeDocument/2006/relationships/image" Target="../media/image248.png"/><Relationship Id="rId42" Type="http://schemas.openxmlformats.org/officeDocument/2006/relationships/image" Target="../media/image256.png"/><Relationship Id="rId7" Type="http://schemas.openxmlformats.org/officeDocument/2006/relationships/image" Target="../media/image222.png"/><Relationship Id="rId2" Type="http://schemas.openxmlformats.org/officeDocument/2006/relationships/image" Target="../media/image218.png"/><Relationship Id="rId16" Type="http://schemas.openxmlformats.org/officeDocument/2006/relationships/image" Target="../media/image231.png"/><Relationship Id="rId29" Type="http://schemas.openxmlformats.org/officeDocument/2006/relationships/image" Target="../media/image24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1.png"/><Relationship Id="rId11" Type="http://schemas.openxmlformats.org/officeDocument/2006/relationships/image" Target="../media/image226.png"/><Relationship Id="rId24" Type="http://schemas.openxmlformats.org/officeDocument/2006/relationships/image" Target="../media/image238.png"/><Relationship Id="rId32" Type="http://schemas.openxmlformats.org/officeDocument/2006/relationships/image" Target="../media/image246.png"/><Relationship Id="rId37" Type="http://schemas.openxmlformats.org/officeDocument/2006/relationships/image" Target="../media/image251.png"/><Relationship Id="rId40" Type="http://schemas.openxmlformats.org/officeDocument/2006/relationships/image" Target="../media/image254.png"/><Relationship Id="rId45" Type="http://schemas.openxmlformats.org/officeDocument/2006/relationships/image" Target="../media/image259.png"/><Relationship Id="rId5" Type="http://schemas.openxmlformats.org/officeDocument/2006/relationships/image" Target="../media/image220.png"/><Relationship Id="rId15" Type="http://schemas.openxmlformats.org/officeDocument/2006/relationships/image" Target="../media/image230.png"/><Relationship Id="rId23" Type="http://schemas.openxmlformats.org/officeDocument/2006/relationships/image" Target="../media/image237.png"/><Relationship Id="rId28" Type="http://schemas.openxmlformats.org/officeDocument/2006/relationships/image" Target="../media/image242.png"/><Relationship Id="rId36" Type="http://schemas.openxmlformats.org/officeDocument/2006/relationships/image" Target="../media/image250.png"/><Relationship Id="rId10" Type="http://schemas.openxmlformats.org/officeDocument/2006/relationships/image" Target="../media/image225.png"/><Relationship Id="rId19" Type="http://schemas.openxmlformats.org/officeDocument/2006/relationships/image" Target="../media/image233.png"/><Relationship Id="rId31" Type="http://schemas.openxmlformats.org/officeDocument/2006/relationships/image" Target="../media/image245.png"/><Relationship Id="rId44" Type="http://schemas.openxmlformats.org/officeDocument/2006/relationships/image" Target="../media/image258.png"/><Relationship Id="rId4" Type="http://schemas.openxmlformats.org/officeDocument/2006/relationships/image" Target="../media/image176.png"/><Relationship Id="rId9" Type="http://schemas.openxmlformats.org/officeDocument/2006/relationships/image" Target="../media/image224.png"/><Relationship Id="rId14" Type="http://schemas.openxmlformats.org/officeDocument/2006/relationships/image" Target="../media/image229.png"/><Relationship Id="rId22" Type="http://schemas.openxmlformats.org/officeDocument/2006/relationships/image" Target="../media/image236.png"/><Relationship Id="rId27" Type="http://schemas.openxmlformats.org/officeDocument/2006/relationships/image" Target="../media/image241.png"/><Relationship Id="rId30" Type="http://schemas.openxmlformats.org/officeDocument/2006/relationships/image" Target="../media/image244.png"/><Relationship Id="rId35" Type="http://schemas.openxmlformats.org/officeDocument/2006/relationships/image" Target="../media/image249.png"/><Relationship Id="rId43" Type="http://schemas.openxmlformats.org/officeDocument/2006/relationships/image" Target="../media/image257.png"/><Relationship Id="rId8" Type="http://schemas.openxmlformats.org/officeDocument/2006/relationships/image" Target="../media/image223.png"/><Relationship Id="rId3" Type="http://schemas.openxmlformats.org/officeDocument/2006/relationships/image" Target="../media/image219.png"/><Relationship Id="rId12" Type="http://schemas.openxmlformats.org/officeDocument/2006/relationships/image" Target="../media/image227.png"/><Relationship Id="rId17" Type="http://schemas.openxmlformats.org/officeDocument/2006/relationships/image" Target="../media/image175.png"/><Relationship Id="rId25" Type="http://schemas.openxmlformats.org/officeDocument/2006/relationships/image" Target="../media/image239.png"/><Relationship Id="rId33" Type="http://schemas.openxmlformats.org/officeDocument/2006/relationships/image" Target="../media/image247.png"/><Relationship Id="rId38" Type="http://schemas.openxmlformats.org/officeDocument/2006/relationships/image" Target="../media/image252.png"/><Relationship Id="rId46" Type="http://schemas.openxmlformats.org/officeDocument/2006/relationships/image" Target="../media/image260.png"/><Relationship Id="rId20" Type="http://schemas.openxmlformats.org/officeDocument/2006/relationships/image" Target="../media/image234.png"/><Relationship Id="rId41" Type="http://schemas.openxmlformats.org/officeDocument/2006/relationships/image" Target="../media/image2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60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2" Type="http://schemas.openxmlformats.org/officeDocument/2006/relationships/image" Target="../media/image350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5" Type="http://schemas.openxmlformats.org/officeDocument/2006/relationships/image" Target="../media/image510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38.png"/><Relationship Id="rId26" Type="http://schemas.openxmlformats.org/officeDocument/2006/relationships/image" Target="../media/image82.png"/><Relationship Id="rId3" Type="http://schemas.openxmlformats.org/officeDocument/2006/relationships/image" Target="../media/image62.png"/><Relationship Id="rId21" Type="http://schemas.openxmlformats.org/officeDocument/2006/relationships/image" Target="../media/image78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5" Type="http://schemas.openxmlformats.org/officeDocument/2006/relationships/image" Target="../media/image81.png"/><Relationship Id="rId2" Type="http://schemas.openxmlformats.org/officeDocument/2006/relationships/image" Target="../media/image61.png"/><Relationship Id="rId16" Type="http://schemas.openxmlformats.org/officeDocument/2006/relationships/image" Target="../media/image74.png"/><Relationship Id="rId20" Type="http://schemas.openxmlformats.org/officeDocument/2006/relationships/image" Target="../media/image77.png"/><Relationship Id="rId29" Type="http://schemas.openxmlformats.org/officeDocument/2006/relationships/image" Target="../media/image4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24" Type="http://schemas.openxmlformats.org/officeDocument/2006/relationships/image" Target="../media/image80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23" Type="http://schemas.openxmlformats.org/officeDocument/2006/relationships/image" Target="../media/image910.png"/><Relationship Id="rId28" Type="http://schemas.openxmlformats.org/officeDocument/2006/relationships/image" Target="../media/image84.png"/><Relationship Id="rId10" Type="http://schemas.openxmlformats.org/officeDocument/2006/relationships/image" Target="../media/image68.png"/><Relationship Id="rId19" Type="http://schemas.openxmlformats.org/officeDocument/2006/relationships/image" Target="../media/image76.png"/><Relationship Id="rId31" Type="http://schemas.openxmlformats.org/officeDocument/2006/relationships/image" Target="../media/image86.png"/><Relationship Id="rId4" Type="http://schemas.openxmlformats.org/officeDocument/2006/relationships/image" Target="../media/image610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Relationship Id="rId22" Type="http://schemas.openxmlformats.org/officeDocument/2006/relationships/image" Target="../media/image79.png"/><Relationship Id="rId27" Type="http://schemas.openxmlformats.org/officeDocument/2006/relationships/image" Target="../media/image83.png"/><Relationship Id="rId30" Type="http://schemas.openxmlformats.org/officeDocument/2006/relationships/image" Target="../media/image8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7.png"/><Relationship Id="rId18" Type="http://schemas.openxmlformats.org/officeDocument/2006/relationships/image" Target="../media/image102.png"/><Relationship Id="rId26" Type="http://schemas.openxmlformats.org/officeDocument/2006/relationships/image" Target="../media/image109.png"/><Relationship Id="rId3" Type="http://schemas.openxmlformats.org/officeDocument/2006/relationships/image" Target="../media/image88.png"/><Relationship Id="rId21" Type="http://schemas.openxmlformats.org/officeDocument/2006/relationships/image" Target="../media/image105.png"/><Relationship Id="rId7" Type="http://schemas.openxmlformats.org/officeDocument/2006/relationships/image" Target="../media/image92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5" Type="http://schemas.openxmlformats.org/officeDocument/2006/relationships/image" Target="../media/image108.png"/><Relationship Id="rId2" Type="http://schemas.openxmlformats.org/officeDocument/2006/relationships/image" Target="../media/image87.png"/><Relationship Id="rId16" Type="http://schemas.openxmlformats.org/officeDocument/2006/relationships/image" Target="../media/image100.png"/><Relationship Id="rId20" Type="http://schemas.openxmlformats.org/officeDocument/2006/relationships/image" Target="../media/image104.png"/><Relationship Id="rId29" Type="http://schemas.openxmlformats.org/officeDocument/2006/relationships/image" Target="../media/image11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1.png"/><Relationship Id="rId11" Type="http://schemas.openxmlformats.org/officeDocument/2006/relationships/image" Target="../media/image62.png"/><Relationship Id="rId24" Type="http://schemas.openxmlformats.org/officeDocument/2006/relationships/image" Target="../media/image107.png"/><Relationship Id="rId5" Type="http://schemas.openxmlformats.org/officeDocument/2006/relationships/image" Target="../media/image90.png"/><Relationship Id="rId15" Type="http://schemas.openxmlformats.org/officeDocument/2006/relationships/image" Target="../media/image99.png"/><Relationship Id="rId23" Type="http://schemas.openxmlformats.org/officeDocument/2006/relationships/image" Target="../media/image106.png"/><Relationship Id="rId28" Type="http://schemas.openxmlformats.org/officeDocument/2006/relationships/image" Target="../media/image111.png"/><Relationship Id="rId10" Type="http://schemas.openxmlformats.org/officeDocument/2006/relationships/image" Target="../media/image95.png"/><Relationship Id="rId19" Type="http://schemas.openxmlformats.org/officeDocument/2006/relationships/image" Target="../media/image103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8.png"/><Relationship Id="rId22" Type="http://schemas.openxmlformats.org/officeDocument/2006/relationships/image" Target="../media/image38.png"/><Relationship Id="rId27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48.png"/><Relationship Id="rId18" Type="http://schemas.openxmlformats.org/officeDocument/2006/relationships/image" Target="../media/image126.png"/><Relationship Id="rId26" Type="http://schemas.openxmlformats.org/officeDocument/2006/relationships/image" Target="../media/image133.png"/><Relationship Id="rId3" Type="http://schemas.openxmlformats.org/officeDocument/2006/relationships/image" Target="../media/image114.png"/><Relationship Id="rId21" Type="http://schemas.openxmlformats.org/officeDocument/2006/relationships/image" Target="../media/image64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17" Type="http://schemas.openxmlformats.org/officeDocument/2006/relationships/image" Target="../media/image125.png"/><Relationship Id="rId25" Type="http://schemas.openxmlformats.org/officeDocument/2006/relationships/image" Target="../media/image132.png"/><Relationship Id="rId2" Type="http://schemas.openxmlformats.org/officeDocument/2006/relationships/image" Target="../media/image113.png"/><Relationship Id="rId16" Type="http://schemas.openxmlformats.org/officeDocument/2006/relationships/image" Target="../media/image124.png"/><Relationship Id="rId20" Type="http://schemas.openxmlformats.org/officeDocument/2006/relationships/image" Target="../media/image128.png"/><Relationship Id="rId29" Type="http://schemas.openxmlformats.org/officeDocument/2006/relationships/image" Target="../media/image13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10.png"/><Relationship Id="rId11" Type="http://schemas.openxmlformats.org/officeDocument/2006/relationships/image" Target="../media/image120.png"/><Relationship Id="rId24" Type="http://schemas.openxmlformats.org/officeDocument/2006/relationships/image" Target="../media/image131.png"/><Relationship Id="rId5" Type="http://schemas.openxmlformats.org/officeDocument/2006/relationships/image" Target="../media/image910.png"/><Relationship Id="rId15" Type="http://schemas.openxmlformats.org/officeDocument/2006/relationships/image" Target="../media/image123.png"/><Relationship Id="rId23" Type="http://schemas.openxmlformats.org/officeDocument/2006/relationships/image" Target="../media/image130.png"/><Relationship Id="rId28" Type="http://schemas.openxmlformats.org/officeDocument/2006/relationships/image" Target="../media/image135.png"/><Relationship Id="rId10" Type="http://schemas.openxmlformats.org/officeDocument/2006/relationships/image" Target="../media/image119.png"/><Relationship Id="rId19" Type="http://schemas.openxmlformats.org/officeDocument/2006/relationships/image" Target="../media/image127.png"/><Relationship Id="rId4" Type="http://schemas.openxmlformats.org/officeDocument/2006/relationships/image" Target="../media/image115.png"/><Relationship Id="rId9" Type="http://schemas.openxmlformats.org/officeDocument/2006/relationships/image" Target="../media/image118.png"/><Relationship Id="rId14" Type="http://schemas.openxmlformats.org/officeDocument/2006/relationships/image" Target="../media/image122.png"/><Relationship Id="rId22" Type="http://schemas.openxmlformats.org/officeDocument/2006/relationships/image" Target="../media/image129.png"/><Relationship Id="rId27" Type="http://schemas.openxmlformats.org/officeDocument/2006/relationships/image" Target="../media/image134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3.png"/><Relationship Id="rId18" Type="http://schemas.openxmlformats.org/officeDocument/2006/relationships/image" Target="../media/image148.png"/><Relationship Id="rId26" Type="http://schemas.openxmlformats.org/officeDocument/2006/relationships/image" Target="../media/image156.png"/><Relationship Id="rId39" Type="http://schemas.openxmlformats.org/officeDocument/2006/relationships/image" Target="../media/image166.png"/><Relationship Id="rId21" Type="http://schemas.openxmlformats.org/officeDocument/2006/relationships/image" Target="../media/image151.png"/><Relationship Id="rId34" Type="http://schemas.openxmlformats.org/officeDocument/2006/relationships/image" Target="../media/image161.png"/><Relationship Id="rId7" Type="http://schemas.openxmlformats.org/officeDocument/2006/relationships/image" Target="../media/image138.png"/><Relationship Id="rId12" Type="http://schemas.openxmlformats.org/officeDocument/2006/relationships/image" Target="../media/image142.png"/><Relationship Id="rId17" Type="http://schemas.openxmlformats.org/officeDocument/2006/relationships/image" Target="../media/image147.png"/><Relationship Id="rId25" Type="http://schemas.openxmlformats.org/officeDocument/2006/relationships/image" Target="../media/image155.png"/><Relationship Id="rId33" Type="http://schemas.openxmlformats.org/officeDocument/2006/relationships/image" Target="../media/image160.png"/><Relationship Id="rId38" Type="http://schemas.openxmlformats.org/officeDocument/2006/relationships/image" Target="../media/image165.png"/><Relationship Id="rId2" Type="http://schemas.openxmlformats.org/officeDocument/2006/relationships/image" Target="../media/image137.png"/><Relationship Id="rId16" Type="http://schemas.openxmlformats.org/officeDocument/2006/relationships/image" Target="../media/image146.png"/><Relationship Id="rId20" Type="http://schemas.openxmlformats.org/officeDocument/2006/relationships/image" Target="../media/image150.png"/><Relationship Id="rId29" Type="http://schemas.openxmlformats.org/officeDocument/2006/relationships/image" Target="../media/image15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10.png"/><Relationship Id="rId11" Type="http://schemas.openxmlformats.org/officeDocument/2006/relationships/image" Target="../media/image141.png"/><Relationship Id="rId24" Type="http://schemas.openxmlformats.org/officeDocument/2006/relationships/image" Target="../media/image154.png"/><Relationship Id="rId32" Type="http://schemas.openxmlformats.org/officeDocument/2006/relationships/image" Target="../media/image116.png"/><Relationship Id="rId37" Type="http://schemas.openxmlformats.org/officeDocument/2006/relationships/image" Target="../media/image164.png"/><Relationship Id="rId5" Type="http://schemas.openxmlformats.org/officeDocument/2006/relationships/image" Target="../media/image108.png"/><Relationship Id="rId15" Type="http://schemas.openxmlformats.org/officeDocument/2006/relationships/image" Target="../media/image145.png"/><Relationship Id="rId23" Type="http://schemas.openxmlformats.org/officeDocument/2006/relationships/image" Target="../media/image153.png"/><Relationship Id="rId28" Type="http://schemas.openxmlformats.org/officeDocument/2006/relationships/image" Target="../media/image1010.png"/><Relationship Id="rId36" Type="http://schemas.openxmlformats.org/officeDocument/2006/relationships/image" Target="../media/image163.png"/><Relationship Id="rId10" Type="http://schemas.openxmlformats.org/officeDocument/2006/relationships/image" Target="../media/image140.png"/><Relationship Id="rId19" Type="http://schemas.openxmlformats.org/officeDocument/2006/relationships/image" Target="../media/image149.png"/><Relationship Id="rId31" Type="http://schemas.openxmlformats.org/officeDocument/2006/relationships/image" Target="../media/image91.png"/><Relationship Id="rId4" Type="http://schemas.openxmlformats.org/officeDocument/2006/relationships/image" Target="../media/image62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Relationship Id="rId22" Type="http://schemas.openxmlformats.org/officeDocument/2006/relationships/image" Target="../media/image152.png"/><Relationship Id="rId27" Type="http://schemas.openxmlformats.org/officeDocument/2006/relationships/image" Target="../media/image157.png"/><Relationship Id="rId30" Type="http://schemas.openxmlformats.org/officeDocument/2006/relationships/image" Target="../media/image159.png"/><Relationship Id="rId35" Type="http://schemas.openxmlformats.org/officeDocument/2006/relationships/image" Target="../media/image162.png"/><Relationship Id="rId8" Type="http://schemas.openxmlformats.org/officeDocument/2006/relationships/image" Target="../media/image64.png"/><Relationship Id="rId3" Type="http://schemas.openxmlformats.org/officeDocument/2006/relationships/image" Target="../media/image4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89E704F-A6ED-4A0F-B146-4EA13E3E7D65}"/>
              </a:ext>
            </a:extLst>
          </p:cNvPr>
          <p:cNvSpPr/>
          <p:nvPr/>
        </p:nvSpPr>
        <p:spPr>
          <a:xfrm>
            <a:off x="3051993" y="2598003"/>
            <a:ext cx="60880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ekonomie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B75104-5CA2-432F-949A-FE12BC9D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17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3518D08-14D5-43D4-9263-AB9ED6D7D402}"/>
              </a:ext>
            </a:extLst>
          </p:cNvPr>
          <p:cNvSpPr/>
          <p:nvPr/>
        </p:nvSpPr>
        <p:spPr>
          <a:xfrm>
            <a:off x="2937777" y="53064"/>
            <a:ext cx="11160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Máme</a:t>
            </a:r>
            <a:r>
              <a:rPr lang="en-US" sz="1400" dirty="0"/>
              <a:t> </a:t>
            </a:r>
            <a:r>
              <a:rPr lang="cs-CZ" sz="1400" dirty="0"/>
              <a:t>dáno</a:t>
            </a:r>
            <a:r>
              <a:rPr lang="en-US" sz="1400" dirty="0"/>
              <a:t>: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9C5A7FCF-315C-45AE-B341-C444DA8C5747}"/>
                  </a:ext>
                </a:extLst>
              </p:cNvPr>
              <p:cNvSpPr/>
              <p:nvPr/>
            </p:nvSpPr>
            <p:spPr>
              <a:xfrm>
                <a:off x="193346" y="1410811"/>
                <a:ext cx="4541949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cs-CZ" sz="1400" b="1" dirty="0">
                    <a:solidFill>
                      <a:prstClr val="black"/>
                    </a:solidFill>
                  </a:rPr>
                  <a:t>a)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vyráběné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nabízené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množství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oděvů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potravin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9C5A7FCF-315C-45AE-B341-C444DA8C57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46" y="1410811"/>
                <a:ext cx="4541949" cy="307777"/>
              </a:xfrm>
              <a:prstGeom prst="rect">
                <a:avLst/>
              </a:prstGeom>
              <a:blipFill>
                <a:blip r:embed="rId2"/>
                <a:stretch>
                  <a:fillRect l="-268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7D4B2219-C779-48E7-895E-A3877604B87A}"/>
                  </a:ext>
                </a:extLst>
              </p:cNvPr>
              <p:cNvSpPr/>
              <p:nvPr/>
            </p:nvSpPr>
            <p:spPr>
              <a:xfrm>
                <a:off x="2937777" y="413542"/>
                <a:ext cx="1243354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</m:rad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7D4B2219-C779-48E7-895E-A3877604B8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77" y="413542"/>
                <a:ext cx="1243354" cy="353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5B17109-3FAB-4B52-8BA0-C3F254FEBD10}"/>
                  </a:ext>
                </a:extLst>
              </p:cNvPr>
              <p:cNvSpPr/>
              <p:nvPr/>
            </p:nvSpPr>
            <p:spPr>
              <a:xfrm>
                <a:off x="2937777" y="766780"/>
                <a:ext cx="1217705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5B17109-3FAB-4B52-8BA0-C3F254FEB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77" y="766780"/>
                <a:ext cx="1217705" cy="3532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B25BC521-8E8F-48E7-94B5-09BDBC51EF1E}"/>
                  </a:ext>
                </a:extLst>
              </p:cNvPr>
              <p:cNvSpPr/>
              <p:nvPr/>
            </p:nvSpPr>
            <p:spPr>
              <a:xfrm>
                <a:off x="4256100" y="302157"/>
                <a:ext cx="10009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𝟑𝟔𝟎𝟎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B25BC521-8E8F-48E7-94B5-09BDBC51EF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100" y="302157"/>
                <a:ext cx="100098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AE2583C1-D0AA-4536-9F9E-8873B0EF61CD}"/>
                  </a:ext>
                </a:extLst>
              </p:cNvPr>
              <p:cNvSpPr/>
              <p:nvPr/>
            </p:nvSpPr>
            <p:spPr>
              <a:xfrm>
                <a:off x="4223239" y="609934"/>
                <a:ext cx="10667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AE2583C1-D0AA-4536-9F9E-8873B0EF61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39" y="609934"/>
                <a:ext cx="106670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B30B8575-CD2A-4F71-8D43-87863F1F09E5}"/>
                  </a:ext>
                </a:extLst>
              </p:cNvPr>
              <p:cNvSpPr/>
              <p:nvPr/>
            </p:nvSpPr>
            <p:spPr>
              <a:xfrm>
                <a:off x="4223239" y="917711"/>
                <a:ext cx="11372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𝟒𝟎𝟎𝟎𝟎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B30B8575-CD2A-4F71-8D43-87863F1F09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39" y="917711"/>
                <a:ext cx="113723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CE952EEB-24DC-41CC-8A39-AF0200D6233C}"/>
                  </a:ext>
                </a:extLst>
              </p:cNvPr>
              <p:cNvSpPr/>
              <p:nvPr/>
            </p:nvSpPr>
            <p:spPr>
              <a:xfrm>
                <a:off x="6775786" y="217591"/>
                <a:ext cx="5004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CE952EEB-24DC-41CC-8A39-AF0200D62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786" y="217591"/>
                <a:ext cx="50045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E94D152C-72E7-4D62-BCE3-D1C24D52DAB7}"/>
                  </a:ext>
                </a:extLst>
              </p:cNvPr>
              <p:cNvSpPr/>
              <p:nvPr/>
            </p:nvSpPr>
            <p:spPr>
              <a:xfrm>
                <a:off x="7146602" y="148661"/>
                <a:ext cx="907621" cy="445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num>
                      <m:den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lang="cs-CZ" sz="16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𝒒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E94D152C-72E7-4D62-BCE3-D1C24D52DA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6602" y="148661"/>
                <a:ext cx="907621" cy="445635"/>
              </a:xfrm>
              <a:prstGeom prst="rect">
                <a:avLst/>
              </a:prstGeom>
              <a:blipFill>
                <a:blip r:embed="rId9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D4856738-5A81-49CB-B5E0-AD9F0FBB2586}"/>
                  </a:ext>
                </a:extLst>
              </p:cNvPr>
              <p:cNvSpPr/>
              <p:nvPr/>
            </p:nvSpPr>
            <p:spPr>
              <a:xfrm>
                <a:off x="8014926" y="146258"/>
                <a:ext cx="820225" cy="49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)</a:t>
                </a:r>
                <a:endParaRPr lang="cs-CZ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D4856738-5A81-49CB-B5E0-AD9F0FBB2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926" y="146258"/>
                <a:ext cx="820225" cy="495905"/>
              </a:xfrm>
              <a:prstGeom prst="rect">
                <a:avLst/>
              </a:prstGeom>
              <a:blipFill>
                <a:blip r:embed="rId10"/>
                <a:stretch>
                  <a:fillRect l="-2239" r="-1493" b="-3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10AC6F95-CF80-4C31-81E8-2DB96732FCAF}"/>
                  </a:ext>
                </a:extLst>
              </p:cNvPr>
              <p:cNvSpPr/>
              <p:nvPr/>
            </p:nvSpPr>
            <p:spPr>
              <a:xfrm>
                <a:off x="6782872" y="754257"/>
                <a:ext cx="532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𝑹𝑫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10AC6F95-CF80-4C31-81E8-2DB96732F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872" y="754257"/>
                <a:ext cx="53251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2CB4E02B-ED7E-41AE-BF53-51CB5FA636D6}"/>
                  </a:ext>
                </a:extLst>
              </p:cNvPr>
              <p:cNvSpPr/>
              <p:nvPr/>
            </p:nvSpPr>
            <p:spPr>
              <a:xfrm>
                <a:off x="7157703" y="684141"/>
                <a:ext cx="745910" cy="4480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2CB4E02B-ED7E-41AE-BF53-51CB5FA636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703" y="684141"/>
                <a:ext cx="745910" cy="448008"/>
              </a:xfrm>
              <a:prstGeom prst="rect">
                <a:avLst/>
              </a:prstGeom>
              <a:blipFill>
                <a:blip r:embed="rId1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CE53E102-A9F5-4A34-8E86-BBAE0E8D86C2}"/>
                  </a:ext>
                </a:extLst>
              </p:cNvPr>
              <p:cNvSpPr/>
              <p:nvPr/>
            </p:nvSpPr>
            <p:spPr>
              <a:xfrm>
                <a:off x="7790833" y="643329"/>
                <a:ext cx="833049" cy="529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)</a:t>
                </a:r>
                <a:endParaRPr lang="cs-CZ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CE53E102-A9F5-4A34-8E86-BBAE0E8D86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833" y="643329"/>
                <a:ext cx="833049" cy="529632"/>
              </a:xfrm>
              <a:prstGeom prst="rect">
                <a:avLst/>
              </a:prstGeom>
              <a:blipFill>
                <a:blip r:embed="rId13"/>
                <a:stretch>
                  <a:fillRect l="-2190" r="-730" b="-11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1224F966-7875-4142-989E-981916E68282}"/>
                  </a:ext>
                </a:extLst>
              </p:cNvPr>
              <p:cNvSpPr/>
              <p:nvPr/>
            </p:nvSpPr>
            <p:spPr>
              <a:xfrm>
                <a:off x="5351215" y="571198"/>
                <a:ext cx="6771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1224F966-7875-4142-989E-981916E682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215" y="571198"/>
                <a:ext cx="67717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38BF6171-77EC-49DD-843E-081A77090718}"/>
                  </a:ext>
                </a:extLst>
              </p:cNvPr>
              <p:cNvSpPr/>
              <p:nvPr/>
            </p:nvSpPr>
            <p:spPr>
              <a:xfrm>
                <a:off x="5886772" y="463027"/>
                <a:ext cx="874727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dirty="0">
                    <a:solidFill>
                      <a:prstClr val="black"/>
                    </a:solidFill>
                  </a:rPr>
                  <a:t>) </a:t>
                </a:r>
                <a:endParaRPr lang="cs-CZ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38BF6171-77EC-49DD-843E-081A770907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772" y="463027"/>
                <a:ext cx="874727" cy="524118"/>
              </a:xfrm>
              <a:prstGeom prst="rect">
                <a:avLst/>
              </a:prstGeom>
              <a:blipFill>
                <a:blip r:embed="rId15"/>
                <a:stretch>
                  <a:fillRect l="-2098" r="-13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C769C1BD-4C4E-4273-A293-05A300562FA6}"/>
              </a:ext>
            </a:extLst>
          </p:cNvPr>
          <p:cNvCxnSpPr/>
          <p:nvPr/>
        </p:nvCxnSpPr>
        <p:spPr>
          <a:xfrm>
            <a:off x="4171882" y="338377"/>
            <a:ext cx="0" cy="872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42A40956-BF75-4BDF-911F-32FBCD9B673F}"/>
              </a:ext>
            </a:extLst>
          </p:cNvPr>
          <p:cNvCxnSpPr/>
          <p:nvPr/>
        </p:nvCxnSpPr>
        <p:spPr>
          <a:xfrm>
            <a:off x="5293185" y="338377"/>
            <a:ext cx="0" cy="872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B2E87C0E-03AE-412F-AE8A-4F05659CC24C}"/>
              </a:ext>
            </a:extLst>
          </p:cNvPr>
          <p:cNvCxnSpPr/>
          <p:nvPr/>
        </p:nvCxnSpPr>
        <p:spPr>
          <a:xfrm>
            <a:off x="6775786" y="339483"/>
            <a:ext cx="0" cy="872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1F0E77DE-04F9-4276-9148-2FD4211EEA43}"/>
              </a:ext>
            </a:extLst>
          </p:cNvPr>
          <p:cNvGrpSpPr/>
          <p:nvPr/>
        </p:nvGrpSpPr>
        <p:grpSpPr>
          <a:xfrm>
            <a:off x="2954176" y="155420"/>
            <a:ext cx="5953058" cy="1117781"/>
            <a:chOff x="131743" y="3322653"/>
            <a:chExt cx="1949457" cy="1572106"/>
          </a:xfrm>
        </p:grpSpPr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D867A6A7-38A6-4861-B62E-2DADDAA46227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5B4D5628-CB04-4C68-85F4-0873A41313FB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380CD55B-E90D-4792-8020-22CAC1946B46}"/>
                  </a:ext>
                </a:extLst>
              </p:cNvPr>
              <p:cNvSpPr txBox="1"/>
              <p:nvPr/>
            </p:nvSpPr>
            <p:spPr>
              <a:xfrm>
                <a:off x="168371" y="1845579"/>
                <a:ext cx="10198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380CD55B-E90D-4792-8020-22CAC1946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71" y="1845579"/>
                <a:ext cx="1019830" cy="215444"/>
              </a:xfrm>
              <a:prstGeom prst="rect">
                <a:avLst/>
              </a:prstGeom>
              <a:blipFill>
                <a:blip r:embed="rId16"/>
                <a:stretch>
                  <a:fillRect l="-4192" r="-3593" b="-2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Skupina 30">
            <a:extLst>
              <a:ext uri="{FF2B5EF4-FFF2-40B4-BE49-F238E27FC236}">
                <a16:creationId xmlns:a16="http://schemas.microsoft.com/office/drawing/2014/main" id="{B9A77D43-D9FB-46DF-A1D1-FA9B9655E575}"/>
              </a:ext>
            </a:extLst>
          </p:cNvPr>
          <p:cNvGrpSpPr/>
          <p:nvPr/>
        </p:nvGrpSpPr>
        <p:grpSpPr>
          <a:xfrm>
            <a:off x="120280" y="1828869"/>
            <a:ext cx="1116012" cy="326338"/>
            <a:chOff x="131743" y="3322653"/>
            <a:chExt cx="1949457" cy="1572106"/>
          </a:xfrm>
        </p:grpSpPr>
        <p:cxnSp>
          <p:nvCxnSpPr>
            <p:cNvPr id="32" name="Přímá spojnice 31">
              <a:extLst>
                <a:ext uri="{FF2B5EF4-FFF2-40B4-BE49-F238E27FC236}">
                  <a16:creationId xmlns:a16="http://schemas.microsoft.com/office/drawing/2014/main" id="{A320EBB9-6DB5-4548-BBFA-0C154371A79F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F9F0E968-E033-45FA-BF77-ED14FA5547DD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bdélník 33">
            <a:extLst>
              <a:ext uri="{FF2B5EF4-FFF2-40B4-BE49-F238E27FC236}">
                <a16:creationId xmlns:a16="http://schemas.microsoft.com/office/drawing/2014/main" id="{24255E06-DCD3-4078-B32C-7AA9BEC7523C}"/>
              </a:ext>
            </a:extLst>
          </p:cNvPr>
          <p:cNvSpPr/>
          <p:nvPr/>
        </p:nvSpPr>
        <p:spPr>
          <a:xfrm>
            <a:off x="1318163" y="2060397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047F786E-C02F-463C-BA87-B53841CC102B}"/>
                  </a:ext>
                </a:extLst>
              </p:cNvPr>
              <p:cNvSpPr/>
              <p:nvPr/>
            </p:nvSpPr>
            <p:spPr>
              <a:xfrm>
                <a:off x="1318162" y="2343399"/>
                <a:ext cx="907621" cy="445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num>
                      <m:den>
                        <m: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lang="cs-CZ" sz="16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𝒒</m:t>
                    </m:r>
                  </m:oMath>
                </a14:m>
                <a:endParaRPr lang="cs-CZ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047F786E-C02F-463C-BA87-B53841CC1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162" y="2343399"/>
                <a:ext cx="907621" cy="4456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703E8D3E-8537-4CF1-85E6-FEEF23973CAC}"/>
                  </a:ext>
                </a:extLst>
              </p:cNvPr>
              <p:cNvSpPr/>
              <p:nvPr/>
            </p:nvSpPr>
            <p:spPr>
              <a:xfrm>
                <a:off x="2163632" y="2396447"/>
                <a:ext cx="6771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703E8D3E-8537-4CF1-85E6-FEEF23973C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632" y="2396447"/>
                <a:ext cx="677173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BF08AFBC-12DB-4EF2-B7ED-B7708047D83B}"/>
                  </a:ext>
                </a:extLst>
              </p:cNvPr>
              <p:cNvSpPr/>
              <p:nvPr/>
            </p:nvSpPr>
            <p:spPr>
              <a:xfrm>
                <a:off x="2748047" y="2401475"/>
                <a:ext cx="10009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𝟑𝟔𝟎𝟎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BF08AFBC-12DB-4EF2-B7ED-B7708047D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047" y="2401475"/>
                <a:ext cx="100098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F36D9241-1502-42BC-9770-56EB104BC361}"/>
                  </a:ext>
                </a:extLst>
              </p:cNvPr>
              <p:cNvSpPr/>
              <p:nvPr/>
            </p:nvSpPr>
            <p:spPr>
              <a:xfrm>
                <a:off x="3604200" y="2388779"/>
                <a:ext cx="10667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F36D9241-1502-42BC-9770-56EB104BC3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200" y="2388779"/>
                <a:ext cx="106670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Pravá složená závorka 38">
            <a:extLst>
              <a:ext uri="{FF2B5EF4-FFF2-40B4-BE49-F238E27FC236}">
                <a16:creationId xmlns:a16="http://schemas.microsoft.com/office/drawing/2014/main" id="{986DA5CC-1A48-4CD2-A032-AA04BFEDA05C}"/>
              </a:ext>
            </a:extLst>
          </p:cNvPr>
          <p:cNvSpPr/>
          <p:nvPr/>
        </p:nvSpPr>
        <p:spPr>
          <a:xfrm rot="5400000">
            <a:off x="2697658" y="1087258"/>
            <a:ext cx="159464" cy="3484155"/>
          </a:xfrm>
          <a:prstGeom prst="rightBrace">
            <a:avLst>
              <a:gd name="adj1" fmla="val 490496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>
                <a:extLst>
                  <a:ext uri="{FF2B5EF4-FFF2-40B4-BE49-F238E27FC236}">
                    <a16:creationId xmlns:a16="http://schemas.microsoft.com/office/drawing/2014/main" id="{F60222EA-D7D6-4BA8-A7C0-0BBC161A064B}"/>
                  </a:ext>
                </a:extLst>
              </p:cNvPr>
              <p:cNvSpPr txBox="1"/>
              <p:nvPr/>
            </p:nvSpPr>
            <p:spPr>
              <a:xfrm>
                <a:off x="678286" y="3057935"/>
                <a:ext cx="105157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𝟑𝟔𝟎𝟎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𝟏𝟔𝟎𝟎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0" name="TextovéPole 39">
                <a:extLst>
                  <a:ext uri="{FF2B5EF4-FFF2-40B4-BE49-F238E27FC236}">
                    <a16:creationId xmlns:a16="http://schemas.microsoft.com/office/drawing/2014/main" id="{F60222EA-D7D6-4BA8-A7C0-0BBC161A0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86" y="3057935"/>
                <a:ext cx="1051570" cy="404726"/>
              </a:xfrm>
              <a:prstGeom prst="rect">
                <a:avLst/>
              </a:prstGeom>
              <a:blipFill>
                <a:blip r:embed="rId21"/>
                <a:stretch>
                  <a:fillRect l="-3468" t="-1515" r="-4046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Šipka: doprava se zářezem 40">
            <a:extLst>
              <a:ext uri="{FF2B5EF4-FFF2-40B4-BE49-F238E27FC236}">
                <a16:creationId xmlns:a16="http://schemas.microsoft.com/office/drawing/2014/main" id="{039CAA16-C955-42E4-AFA1-A44754CE912C}"/>
              </a:ext>
            </a:extLst>
          </p:cNvPr>
          <p:cNvSpPr/>
          <p:nvPr/>
        </p:nvSpPr>
        <p:spPr>
          <a:xfrm>
            <a:off x="1736716" y="3209717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9AE71F6A-D5B4-4C71-9CE6-0AC89C3EABEA}"/>
                  </a:ext>
                </a:extLst>
              </p:cNvPr>
              <p:cNvSpPr txBox="1"/>
              <p:nvPr/>
            </p:nvSpPr>
            <p:spPr>
              <a:xfrm>
                <a:off x="2207558" y="3062920"/>
                <a:ext cx="72936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9AE71F6A-D5B4-4C71-9CE6-0AC89C3EA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58" y="3062920"/>
                <a:ext cx="729366" cy="403316"/>
              </a:xfrm>
              <a:prstGeom prst="rect">
                <a:avLst/>
              </a:prstGeom>
              <a:blipFill>
                <a:blip r:embed="rId22"/>
                <a:stretch>
                  <a:fillRect l="-5000" r="-5833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Šipka: doprava se zářezem 42">
            <a:extLst>
              <a:ext uri="{FF2B5EF4-FFF2-40B4-BE49-F238E27FC236}">
                <a16:creationId xmlns:a16="http://schemas.microsoft.com/office/drawing/2014/main" id="{2E40FF80-AF76-4730-AED2-8D4F0C1B4E4D}"/>
              </a:ext>
            </a:extLst>
          </p:cNvPr>
          <p:cNvSpPr/>
          <p:nvPr/>
        </p:nvSpPr>
        <p:spPr>
          <a:xfrm>
            <a:off x="2973083" y="3209716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44" name="Volný tvar: obrazec 43">
            <a:extLst>
              <a:ext uri="{FF2B5EF4-FFF2-40B4-BE49-F238E27FC236}">
                <a16:creationId xmlns:a16="http://schemas.microsoft.com/office/drawing/2014/main" id="{F5248699-D656-48FB-9D9F-1B456B8EBF66}"/>
              </a:ext>
            </a:extLst>
          </p:cNvPr>
          <p:cNvSpPr/>
          <p:nvPr/>
        </p:nvSpPr>
        <p:spPr>
          <a:xfrm>
            <a:off x="2219375" y="3386944"/>
            <a:ext cx="381000" cy="156903"/>
          </a:xfrm>
          <a:custGeom>
            <a:avLst/>
            <a:gdLst>
              <a:gd name="connsiteX0" fmla="*/ 381000 w 381000"/>
              <a:gd name="connsiteY0" fmla="*/ 101600 h 156903"/>
              <a:gd name="connsiteX1" fmla="*/ 107950 w 381000"/>
              <a:gd name="connsiteY1" fmla="*/ 152400 h 156903"/>
              <a:gd name="connsiteX2" fmla="*/ 0 w 381000"/>
              <a:gd name="connsiteY2" fmla="*/ 0 h 156903"/>
              <a:gd name="connsiteX3" fmla="*/ 0 w 381000"/>
              <a:gd name="connsiteY3" fmla="*/ 0 h 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56903">
                <a:moveTo>
                  <a:pt x="381000" y="101600"/>
                </a:moveTo>
                <a:cubicBezTo>
                  <a:pt x="276225" y="135466"/>
                  <a:pt x="171450" y="169333"/>
                  <a:pt x="107950" y="152400"/>
                </a:cubicBezTo>
                <a:cubicBezTo>
                  <a:pt x="44450" y="13546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635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72BBD622-0565-48EC-8364-84FDB447469F}"/>
                  </a:ext>
                </a:extLst>
              </p:cNvPr>
              <p:cNvSpPr txBox="1"/>
              <p:nvPr/>
            </p:nvSpPr>
            <p:spPr>
              <a:xfrm>
                <a:off x="3438671" y="3196381"/>
                <a:ext cx="5983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72BBD622-0565-48EC-8364-84FDB4474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671" y="3196381"/>
                <a:ext cx="598305" cy="215444"/>
              </a:xfrm>
              <a:prstGeom prst="rect">
                <a:avLst/>
              </a:prstGeom>
              <a:blipFill>
                <a:blip r:embed="rId23"/>
                <a:stretch>
                  <a:fillRect l="-6122" r="-9184" b="-27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Šipka: doprava se zářezem 45">
            <a:extLst>
              <a:ext uri="{FF2B5EF4-FFF2-40B4-BE49-F238E27FC236}">
                <a16:creationId xmlns:a16="http://schemas.microsoft.com/office/drawing/2014/main" id="{BC70876D-7512-4947-8215-1453469EDBCF}"/>
              </a:ext>
            </a:extLst>
          </p:cNvPr>
          <p:cNvSpPr/>
          <p:nvPr/>
        </p:nvSpPr>
        <p:spPr>
          <a:xfrm>
            <a:off x="4022174" y="3196381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033507FA-5797-432B-9DED-C325ECC0E568}"/>
                  </a:ext>
                </a:extLst>
              </p:cNvPr>
              <p:cNvSpPr txBox="1"/>
              <p:nvPr/>
            </p:nvSpPr>
            <p:spPr>
              <a:xfrm>
                <a:off x="4493277" y="3070383"/>
                <a:ext cx="49090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033507FA-5797-432B-9DED-C325ECC0E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77" y="3070383"/>
                <a:ext cx="490904" cy="404726"/>
              </a:xfrm>
              <a:prstGeom prst="rect">
                <a:avLst/>
              </a:prstGeom>
              <a:blipFill>
                <a:blip r:embed="rId24"/>
                <a:stretch>
                  <a:fillRect l="-7407" t="-1515" r="-6173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bdélník 47">
            <a:extLst>
              <a:ext uri="{FF2B5EF4-FFF2-40B4-BE49-F238E27FC236}">
                <a16:creationId xmlns:a16="http://schemas.microsoft.com/office/drawing/2014/main" id="{090F52E9-5AB3-411B-A0AF-7F7E8FDDE898}"/>
              </a:ext>
            </a:extLst>
          </p:cNvPr>
          <p:cNvSpPr/>
          <p:nvPr/>
        </p:nvSpPr>
        <p:spPr>
          <a:xfrm>
            <a:off x="100742" y="3791840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>
                <a:extLst>
                  <a:ext uri="{FF2B5EF4-FFF2-40B4-BE49-F238E27FC236}">
                    <a16:creationId xmlns:a16="http://schemas.microsoft.com/office/drawing/2014/main" id="{6D422ACE-89AC-457F-A93B-EE167FEAF7E8}"/>
                  </a:ext>
                </a:extLst>
              </p:cNvPr>
              <p:cNvSpPr/>
              <p:nvPr/>
            </p:nvSpPr>
            <p:spPr>
              <a:xfrm>
                <a:off x="360121" y="4152422"/>
                <a:ext cx="711220" cy="49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49" name="Obdélník 48">
                <a:extLst>
                  <a:ext uri="{FF2B5EF4-FFF2-40B4-BE49-F238E27FC236}">
                    <a16:creationId xmlns:a16="http://schemas.microsoft.com/office/drawing/2014/main" id="{6D422ACE-89AC-457F-A93B-EE167FEAF7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21" y="4152422"/>
                <a:ext cx="711220" cy="495905"/>
              </a:xfrm>
              <a:prstGeom prst="rect">
                <a:avLst/>
              </a:prstGeom>
              <a:blipFill>
                <a:blip r:embed="rId2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>
                <a:extLst>
                  <a:ext uri="{FF2B5EF4-FFF2-40B4-BE49-F238E27FC236}">
                    <a16:creationId xmlns:a16="http://schemas.microsoft.com/office/drawing/2014/main" id="{D86499F8-5FB5-4BC0-8DB9-89D9B7D04148}"/>
                  </a:ext>
                </a:extLst>
              </p:cNvPr>
              <p:cNvSpPr txBox="1"/>
              <p:nvPr/>
            </p:nvSpPr>
            <p:spPr>
              <a:xfrm>
                <a:off x="1142350" y="4143478"/>
                <a:ext cx="49090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0" name="TextovéPole 49">
                <a:extLst>
                  <a:ext uri="{FF2B5EF4-FFF2-40B4-BE49-F238E27FC236}">
                    <a16:creationId xmlns:a16="http://schemas.microsoft.com/office/drawing/2014/main" id="{D86499F8-5FB5-4BC0-8DB9-89D9B7D04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350" y="4143478"/>
                <a:ext cx="490904" cy="404726"/>
              </a:xfrm>
              <a:prstGeom prst="rect">
                <a:avLst/>
              </a:prstGeom>
              <a:blipFill>
                <a:blip r:embed="rId26"/>
                <a:stretch>
                  <a:fillRect l="-7407" t="-1515" r="-6173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Pravá složená závorka 50">
            <a:extLst>
              <a:ext uri="{FF2B5EF4-FFF2-40B4-BE49-F238E27FC236}">
                <a16:creationId xmlns:a16="http://schemas.microsoft.com/office/drawing/2014/main" id="{20336020-5C5E-48EE-9E9F-2EC60DCFE3BB}"/>
              </a:ext>
            </a:extLst>
          </p:cNvPr>
          <p:cNvSpPr/>
          <p:nvPr/>
        </p:nvSpPr>
        <p:spPr>
          <a:xfrm rot="5400000">
            <a:off x="951147" y="4028674"/>
            <a:ext cx="168336" cy="1239306"/>
          </a:xfrm>
          <a:prstGeom prst="rightBrace">
            <a:avLst>
              <a:gd name="adj1" fmla="val 15369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86389D03-D8D8-43C5-8C81-9F348FB5D79C}"/>
                  </a:ext>
                </a:extLst>
              </p:cNvPr>
              <p:cNvSpPr txBox="1"/>
              <p:nvPr/>
            </p:nvSpPr>
            <p:spPr>
              <a:xfrm>
                <a:off x="437408" y="5278225"/>
                <a:ext cx="576888" cy="4410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86389D03-D8D8-43C5-8C81-9F348FB5D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08" y="5278225"/>
                <a:ext cx="576888" cy="441083"/>
              </a:xfrm>
              <a:prstGeom prst="rect">
                <a:avLst/>
              </a:prstGeom>
              <a:blipFill>
                <a:blip r:embed="rId27"/>
                <a:stretch>
                  <a:fillRect l="-7447" r="-6383"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Šipka: doprava se zářezem 52">
            <a:extLst>
              <a:ext uri="{FF2B5EF4-FFF2-40B4-BE49-F238E27FC236}">
                <a16:creationId xmlns:a16="http://schemas.microsoft.com/office/drawing/2014/main" id="{06B76845-F18F-461E-B4A3-2E7CDECAAE7A}"/>
              </a:ext>
            </a:extLst>
          </p:cNvPr>
          <p:cNvSpPr/>
          <p:nvPr/>
        </p:nvSpPr>
        <p:spPr>
          <a:xfrm rot="20359410">
            <a:off x="1045146" y="5091716"/>
            <a:ext cx="802638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54" name="Šipka: doprava se zářezem 53">
            <a:extLst>
              <a:ext uri="{FF2B5EF4-FFF2-40B4-BE49-F238E27FC236}">
                <a16:creationId xmlns:a16="http://schemas.microsoft.com/office/drawing/2014/main" id="{FCBAF882-4F6F-4117-ACAB-2D62F303700C}"/>
              </a:ext>
            </a:extLst>
          </p:cNvPr>
          <p:cNvSpPr/>
          <p:nvPr/>
        </p:nvSpPr>
        <p:spPr>
          <a:xfrm rot="1351754">
            <a:off x="1024757" y="5717537"/>
            <a:ext cx="802638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BAD1FB95-4630-4057-ADDB-4C23373CC5A6}"/>
                  </a:ext>
                </a:extLst>
              </p:cNvPr>
              <p:cNvSpPr txBox="1"/>
              <p:nvPr/>
            </p:nvSpPr>
            <p:spPr>
              <a:xfrm>
                <a:off x="1901181" y="4732495"/>
                <a:ext cx="80182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BAD1FB95-4630-4057-ADDB-4C23373CC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181" y="4732495"/>
                <a:ext cx="801822" cy="404726"/>
              </a:xfrm>
              <a:prstGeom prst="rect">
                <a:avLst/>
              </a:prstGeom>
              <a:blipFill>
                <a:blip r:embed="rId28"/>
                <a:stretch>
                  <a:fillRect l="-5344" r="-2290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D9B0E1A0-A9F1-4792-9A51-D517D2A140B5}"/>
                  </a:ext>
                </a:extLst>
              </p:cNvPr>
              <p:cNvSpPr txBox="1"/>
              <p:nvPr/>
            </p:nvSpPr>
            <p:spPr>
              <a:xfrm>
                <a:off x="1901181" y="5733222"/>
                <a:ext cx="801823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D9B0E1A0-A9F1-4792-9A51-D517D2A14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181" y="5733222"/>
                <a:ext cx="801823" cy="404791"/>
              </a:xfrm>
              <a:prstGeom prst="rect">
                <a:avLst/>
              </a:prstGeom>
              <a:blipFill>
                <a:blip r:embed="rId29"/>
                <a:stretch>
                  <a:fillRect l="-5344" r="-2290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Skupina 58">
            <a:extLst>
              <a:ext uri="{FF2B5EF4-FFF2-40B4-BE49-F238E27FC236}">
                <a16:creationId xmlns:a16="http://schemas.microsoft.com/office/drawing/2014/main" id="{10364D25-082E-4429-B2F3-66ABF01843FD}"/>
              </a:ext>
            </a:extLst>
          </p:cNvPr>
          <p:cNvGrpSpPr/>
          <p:nvPr/>
        </p:nvGrpSpPr>
        <p:grpSpPr>
          <a:xfrm>
            <a:off x="590455" y="2322443"/>
            <a:ext cx="4541950" cy="1360165"/>
            <a:chOff x="131743" y="3322653"/>
            <a:chExt cx="1949457" cy="1572106"/>
          </a:xfrm>
        </p:grpSpPr>
        <p:cxnSp>
          <p:nvCxnSpPr>
            <p:cNvPr id="60" name="Přímá spojnice 59">
              <a:extLst>
                <a:ext uri="{FF2B5EF4-FFF2-40B4-BE49-F238E27FC236}">
                  <a16:creationId xmlns:a16="http://schemas.microsoft.com/office/drawing/2014/main" id="{704E7F83-5C2A-4633-B775-3D81EBC1787E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>
              <a:extLst>
                <a:ext uri="{FF2B5EF4-FFF2-40B4-BE49-F238E27FC236}">
                  <a16:creationId xmlns:a16="http://schemas.microsoft.com/office/drawing/2014/main" id="{85B443A2-C87B-438E-AD2F-38345EF3D052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Skupina 61">
            <a:extLst>
              <a:ext uri="{FF2B5EF4-FFF2-40B4-BE49-F238E27FC236}">
                <a16:creationId xmlns:a16="http://schemas.microsoft.com/office/drawing/2014/main" id="{A3CE8DCC-259A-4E03-A3C6-09D29D0FF2DE}"/>
              </a:ext>
            </a:extLst>
          </p:cNvPr>
          <p:cNvGrpSpPr/>
          <p:nvPr/>
        </p:nvGrpSpPr>
        <p:grpSpPr>
          <a:xfrm>
            <a:off x="354238" y="4316434"/>
            <a:ext cx="2486568" cy="1978590"/>
            <a:chOff x="131743" y="3322653"/>
            <a:chExt cx="1949457" cy="1572106"/>
          </a:xfrm>
        </p:grpSpPr>
        <p:cxnSp>
          <p:nvCxnSpPr>
            <p:cNvPr id="63" name="Přímá spojnice 62">
              <a:extLst>
                <a:ext uri="{FF2B5EF4-FFF2-40B4-BE49-F238E27FC236}">
                  <a16:creationId xmlns:a16="http://schemas.microsoft.com/office/drawing/2014/main" id="{0659ABB8-47C2-4F78-8F49-4BB0B6775985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>
              <a:extLst>
                <a:ext uri="{FF2B5EF4-FFF2-40B4-BE49-F238E27FC236}">
                  <a16:creationId xmlns:a16="http://schemas.microsoft.com/office/drawing/2014/main" id="{27EA56B6-AA30-4726-8FC4-F630991EAC92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Obdélník 64">
            <a:extLst>
              <a:ext uri="{FF2B5EF4-FFF2-40B4-BE49-F238E27FC236}">
                <a16:creationId xmlns:a16="http://schemas.microsoft.com/office/drawing/2014/main" id="{07E43012-7ADA-401F-886E-4894289EB2AA}"/>
              </a:ext>
            </a:extLst>
          </p:cNvPr>
          <p:cNvSpPr/>
          <p:nvPr/>
        </p:nvSpPr>
        <p:spPr>
          <a:xfrm>
            <a:off x="2954176" y="3745092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3.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3EF20C70-93C1-4EA2-AB41-9B9DBFFED39D}"/>
                  </a:ext>
                </a:extLst>
              </p:cNvPr>
              <p:cNvSpPr txBox="1"/>
              <p:nvPr/>
            </p:nvSpPr>
            <p:spPr>
              <a:xfrm>
                <a:off x="3058320" y="4061747"/>
                <a:ext cx="9638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3EF20C70-93C1-4EA2-AB41-9B9DBFFED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320" y="4061747"/>
                <a:ext cx="963854" cy="215444"/>
              </a:xfrm>
              <a:prstGeom prst="rect">
                <a:avLst/>
              </a:prstGeom>
              <a:blipFill>
                <a:blip r:embed="rId30"/>
                <a:stretch>
                  <a:fillRect l="-3797" r="-3797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Obdélník 66">
                <a:extLst>
                  <a:ext uri="{FF2B5EF4-FFF2-40B4-BE49-F238E27FC236}">
                    <a16:creationId xmlns:a16="http://schemas.microsoft.com/office/drawing/2014/main" id="{33AD330C-0E76-47DD-8A53-2675B30D0FD4}"/>
                  </a:ext>
                </a:extLst>
              </p:cNvPr>
              <p:cNvSpPr/>
              <p:nvPr/>
            </p:nvSpPr>
            <p:spPr>
              <a:xfrm>
                <a:off x="4012586" y="3959644"/>
                <a:ext cx="1243354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</m:rad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67" name="Obdélník 66">
                <a:extLst>
                  <a:ext uri="{FF2B5EF4-FFF2-40B4-BE49-F238E27FC236}">
                    <a16:creationId xmlns:a16="http://schemas.microsoft.com/office/drawing/2014/main" id="{33AD330C-0E76-47DD-8A53-2675B30D0F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2586" y="3959644"/>
                <a:ext cx="1243354" cy="35323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C0EF3829-5023-4B8D-A09A-18F89D525A0C}"/>
                  </a:ext>
                </a:extLst>
              </p:cNvPr>
              <p:cNvSpPr/>
              <p:nvPr/>
            </p:nvSpPr>
            <p:spPr>
              <a:xfrm>
                <a:off x="5077881" y="3953390"/>
                <a:ext cx="1217705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C0EF3829-5023-4B8D-A09A-18F89D525A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881" y="3953390"/>
                <a:ext cx="1217705" cy="35323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Pravá složená závorka 68">
            <a:extLst>
              <a:ext uri="{FF2B5EF4-FFF2-40B4-BE49-F238E27FC236}">
                <a16:creationId xmlns:a16="http://schemas.microsoft.com/office/drawing/2014/main" id="{EE16A064-849D-4364-9356-D3F329BD1B14}"/>
              </a:ext>
            </a:extLst>
          </p:cNvPr>
          <p:cNvSpPr/>
          <p:nvPr/>
        </p:nvSpPr>
        <p:spPr>
          <a:xfrm rot="5400000">
            <a:off x="4527321" y="2788565"/>
            <a:ext cx="152360" cy="3144772"/>
          </a:xfrm>
          <a:prstGeom prst="rightBrace">
            <a:avLst>
              <a:gd name="adj1" fmla="val 11676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9E3441CC-34E5-4C0B-AC6D-A88FE612498A}"/>
                  </a:ext>
                </a:extLst>
              </p:cNvPr>
              <p:cNvSpPr/>
              <p:nvPr/>
            </p:nvSpPr>
            <p:spPr>
              <a:xfrm>
                <a:off x="3360496" y="4519770"/>
                <a:ext cx="1243354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</m:rad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9E3441CC-34E5-4C0B-AC6D-A88FE6124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496" y="4519770"/>
                <a:ext cx="1243354" cy="35323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Šipka: doprava se zářezem 70">
            <a:extLst>
              <a:ext uri="{FF2B5EF4-FFF2-40B4-BE49-F238E27FC236}">
                <a16:creationId xmlns:a16="http://schemas.microsoft.com/office/drawing/2014/main" id="{5C01C113-2A28-4EE1-B334-578C55C5D204}"/>
              </a:ext>
            </a:extLst>
          </p:cNvPr>
          <p:cNvSpPr/>
          <p:nvPr/>
        </p:nvSpPr>
        <p:spPr>
          <a:xfrm>
            <a:off x="4475261" y="4608260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D577B12A-924D-4BAC-9770-9FEEBFE7D238}"/>
                  </a:ext>
                </a:extLst>
              </p:cNvPr>
              <p:cNvSpPr txBox="1"/>
              <p:nvPr/>
            </p:nvSpPr>
            <p:spPr>
              <a:xfrm>
                <a:off x="4940047" y="4434674"/>
                <a:ext cx="656462" cy="442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D577B12A-924D-4BAC-9770-9FEEBFE7D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047" y="4434674"/>
                <a:ext cx="656462" cy="442493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389179D6-A109-41BE-A54A-6AD06672F309}"/>
                  </a:ext>
                </a:extLst>
              </p:cNvPr>
              <p:cNvSpPr/>
              <p:nvPr/>
            </p:nvSpPr>
            <p:spPr>
              <a:xfrm>
                <a:off x="3371510" y="5062653"/>
                <a:ext cx="1217705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389179D6-A109-41BE-A54A-6AD06672F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510" y="5062653"/>
                <a:ext cx="1217705" cy="35323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Šipka: doprava se zářezem 73">
            <a:extLst>
              <a:ext uri="{FF2B5EF4-FFF2-40B4-BE49-F238E27FC236}">
                <a16:creationId xmlns:a16="http://schemas.microsoft.com/office/drawing/2014/main" id="{463862BA-780E-433D-BA5C-BB519EF6BA0C}"/>
              </a:ext>
            </a:extLst>
          </p:cNvPr>
          <p:cNvSpPr/>
          <p:nvPr/>
        </p:nvSpPr>
        <p:spPr>
          <a:xfrm>
            <a:off x="4486275" y="5151143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2ADD9F5F-240F-4E61-969C-5F3DFC8CEB8D}"/>
                  </a:ext>
                </a:extLst>
              </p:cNvPr>
              <p:cNvSpPr txBox="1"/>
              <p:nvPr/>
            </p:nvSpPr>
            <p:spPr>
              <a:xfrm>
                <a:off x="4951809" y="5007670"/>
                <a:ext cx="656462" cy="442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2ADD9F5F-240F-4E61-969C-5F3DFC8CE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809" y="5007670"/>
                <a:ext cx="656462" cy="44249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6BF2199C-0D95-4C5D-BACD-07485BB0FE92}"/>
                  </a:ext>
                </a:extLst>
              </p:cNvPr>
              <p:cNvSpPr/>
              <p:nvPr/>
            </p:nvSpPr>
            <p:spPr>
              <a:xfrm>
                <a:off x="4141536" y="5538837"/>
                <a:ext cx="1164550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6BF2199C-0D95-4C5D-BACD-07485BB0FE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536" y="5538837"/>
                <a:ext cx="1164550" cy="534826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Skupina 77">
            <a:extLst>
              <a:ext uri="{FF2B5EF4-FFF2-40B4-BE49-F238E27FC236}">
                <a16:creationId xmlns:a16="http://schemas.microsoft.com/office/drawing/2014/main" id="{328BFD6B-898E-4F24-B7A4-0A4E9D3BCAE1}"/>
              </a:ext>
            </a:extLst>
          </p:cNvPr>
          <p:cNvGrpSpPr/>
          <p:nvPr/>
        </p:nvGrpSpPr>
        <p:grpSpPr>
          <a:xfrm>
            <a:off x="3150814" y="3947137"/>
            <a:ext cx="3144772" cy="2300687"/>
            <a:chOff x="131743" y="3322653"/>
            <a:chExt cx="1949457" cy="1572106"/>
          </a:xfrm>
        </p:grpSpPr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ACA2F896-FBF9-4A0B-90CA-EAC7506EBB8E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>
              <a:extLst>
                <a:ext uri="{FF2B5EF4-FFF2-40B4-BE49-F238E27FC236}">
                  <a16:creationId xmlns:a16="http://schemas.microsoft.com/office/drawing/2014/main" id="{A75F7AB9-AFEC-4FC2-BC96-E3486E3EEB84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Obdélník 80">
            <a:extLst>
              <a:ext uri="{FF2B5EF4-FFF2-40B4-BE49-F238E27FC236}">
                <a16:creationId xmlns:a16="http://schemas.microsoft.com/office/drawing/2014/main" id="{51924412-E6A2-4454-B4E1-786771A4C6DA}"/>
              </a:ext>
            </a:extLst>
          </p:cNvPr>
          <p:cNvSpPr/>
          <p:nvPr/>
        </p:nvSpPr>
        <p:spPr>
          <a:xfrm>
            <a:off x="6285606" y="1509038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4.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Obdélník 81">
                <a:extLst>
                  <a:ext uri="{FF2B5EF4-FFF2-40B4-BE49-F238E27FC236}">
                    <a16:creationId xmlns:a16="http://schemas.microsoft.com/office/drawing/2014/main" id="{7D370BB5-98F6-4569-AE52-A2541DEF976F}"/>
                  </a:ext>
                </a:extLst>
              </p:cNvPr>
              <p:cNvSpPr/>
              <p:nvPr/>
            </p:nvSpPr>
            <p:spPr>
              <a:xfrm>
                <a:off x="6928796" y="1808573"/>
                <a:ext cx="1164550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2" name="Obdélník 81">
                <a:extLst>
                  <a:ext uri="{FF2B5EF4-FFF2-40B4-BE49-F238E27FC236}">
                    <a16:creationId xmlns:a16="http://schemas.microsoft.com/office/drawing/2014/main" id="{7D370BB5-98F6-4569-AE52-A2541DEF97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796" y="1808573"/>
                <a:ext cx="1164550" cy="534826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836E34C4-CBBA-4495-A475-169F6D49C6DA}"/>
                  </a:ext>
                </a:extLst>
              </p:cNvPr>
              <p:cNvSpPr/>
              <p:nvPr/>
            </p:nvSpPr>
            <p:spPr>
              <a:xfrm>
                <a:off x="8128659" y="1621355"/>
                <a:ext cx="10410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𝟔𝟎𝟎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836E34C4-CBBA-4495-A475-169F6D49C6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659" y="1621355"/>
                <a:ext cx="1041054" cy="307777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Obdélník 83">
                <a:extLst>
                  <a:ext uri="{FF2B5EF4-FFF2-40B4-BE49-F238E27FC236}">
                    <a16:creationId xmlns:a16="http://schemas.microsoft.com/office/drawing/2014/main" id="{5BBA616E-3A78-4723-B673-1F2E6568CEFD}"/>
                  </a:ext>
                </a:extLst>
              </p:cNvPr>
              <p:cNvSpPr/>
              <p:nvPr/>
            </p:nvSpPr>
            <p:spPr>
              <a:xfrm>
                <a:off x="8095798" y="1913694"/>
                <a:ext cx="11067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𝟔𝟎𝟎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4" name="Obdélník 83">
                <a:extLst>
                  <a:ext uri="{FF2B5EF4-FFF2-40B4-BE49-F238E27FC236}">
                    <a16:creationId xmlns:a16="http://schemas.microsoft.com/office/drawing/2014/main" id="{5BBA616E-3A78-4723-B673-1F2E6568C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798" y="1913694"/>
                <a:ext cx="1106778" cy="3077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45BBD2D5-0F82-491C-80F4-D83F0E3F5D3A}"/>
                  </a:ext>
                </a:extLst>
              </p:cNvPr>
              <p:cNvSpPr/>
              <p:nvPr/>
            </p:nvSpPr>
            <p:spPr>
              <a:xfrm>
                <a:off x="8095798" y="2206033"/>
                <a:ext cx="11773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45BBD2D5-0F82-491C-80F4-D83F0E3F5D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798" y="2206033"/>
                <a:ext cx="1177310" cy="307777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9E024870-056D-4AE0-91F4-99DD70327372}"/>
                  </a:ext>
                </a:extLst>
              </p:cNvPr>
              <p:cNvSpPr txBox="1"/>
              <p:nvPr/>
            </p:nvSpPr>
            <p:spPr>
              <a:xfrm>
                <a:off x="9162500" y="1843073"/>
                <a:ext cx="80182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9E024870-056D-4AE0-91F4-99DD70327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2500" y="1843073"/>
                <a:ext cx="801822" cy="404726"/>
              </a:xfrm>
              <a:prstGeom prst="rect">
                <a:avLst/>
              </a:prstGeom>
              <a:blipFill>
                <a:blip r:embed="rId42"/>
                <a:stretch>
                  <a:fillRect l="-4545" r="-2273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6DB270F1-E2A5-41B9-BB51-827538F87B29}"/>
                  </a:ext>
                </a:extLst>
              </p:cNvPr>
              <p:cNvSpPr txBox="1"/>
              <p:nvPr/>
            </p:nvSpPr>
            <p:spPr>
              <a:xfrm>
                <a:off x="10046747" y="1816745"/>
                <a:ext cx="801823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6DB270F1-E2A5-41B9-BB51-827538F87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6747" y="1816745"/>
                <a:ext cx="801823" cy="404791"/>
              </a:xfrm>
              <a:prstGeom prst="rect">
                <a:avLst/>
              </a:prstGeom>
              <a:blipFill>
                <a:blip r:embed="rId43"/>
                <a:stretch>
                  <a:fillRect l="-4545" r="-2273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Pravá složená závorka 87">
            <a:extLst>
              <a:ext uri="{FF2B5EF4-FFF2-40B4-BE49-F238E27FC236}">
                <a16:creationId xmlns:a16="http://schemas.microsoft.com/office/drawing/2014/main" id="{17B71723-7C64-484D-BB3B-8744BF3A23DE}"/>
              </a:ext>
            </a:extLst>
          </p:cNvPr>
          <p:cNvSpPr/>
          <p:nvPr/>
        </p:nvSpPr>
        <p:spPr>
          <a:xfrm rot="5400000">
            <a:off x="8802807" y="592658"/>
            <a:ext cx="169144" cy="3848379"/>
          </a:xfrm>
          <a:prstGeom prst="rightBrace">
            <a:avLst>
              <a:gd name="adj1" fmla="val 308292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ovéPole 88">
                <a:extLst>
                  <a:ext uri="{FF2B5EF4-FFF2-40B4-BE49-F238E27FC236}">
                    <a16:creationId xmlns:a16="http://schemas.microsoft.com/office/drawing/2014/main" id="{C21B6605-3C8A-4FC7-858A-75B02D6A7CE5}"/>
                  </a:ext>
                </a:extLst>
              </p:cNvPr>
              <p:cNvSpPr txBox="1"/>
              <p:nvPr/>
            </p:nvSpPr>
            <p:spPr>
              <a:xfrm>
                <a:off x="7913154" y="2793860"/>
                <a:ext cx="2089996" cy="598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1" i="1" smtClean="0">
                                          <a:latin typeface="Cambria Math" panose="02040503050406030204" pitchFamily="18" charset="0"/>
                                        </a:rPr>
                                        <m:t>𝟖</m:t>
                                      </m:r>
                                    </m:num>
                                    <m:den>
                                      <m:r>
                                        <a:rPr lang="cs-CZ" sz="1400" b="1" i="1" smtClean="0">
                                          <a:latin typeface="Cambria Math" panose="02040503050406030204" pitchFamily="18" charset="0"/>
                                        </a:rPr>
                                        <m:t>𝟗</m:t>
                                      </m:r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cs-CZ" sz="1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e>
                                    <m:sub>
                                      <m:r>
                                        <a:rPr lang="cs-CZ" sz="14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𝟏𝟔𝟎𝟎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𝟑𝟔𝟎𝟎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9" name="TextovéPole 88">
                <a:extLst>
                  <a:ext uri="{FF2B5EF4-FFF2-40B4-BE49-F238E27FC236}">
                    <a16:creationId xmlns:a16="http://schemas.microsoft.com/office/drawing/2014/main" id="{C21B6605-3C8A-4FC7-858A-75B02D6A7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154" y="2793860"/>
                <a:ext cx="2089996" cy="598754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CE9410AF-EBC3-43AB-8A68-A176DD6858F9}"/>
                  </a:ext>
                </a:extLst>
              </p:cNvPr>
              <p:cNvSpPr txBox="1"/>
              <p:nvPr/>
            </p:nvSpPr>
            <p:spPr>
              <a:xfrm>
                <a:off x="7984550" y="3574883"/>
                <a:ext cx="939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CE9410AF-EBC3-43AB-8A68-A176DD685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50" y="3574883"/>
                <a:ext cx="939168" cy="215444"/>
              </a:xfrm>
              <a:prstGeom prst="rect">
                <a:avLst/>
              </a:prstGeom>
              <a:blipFill>
                <a:blip r:embed="rId45"/>
                <a:stretch>
                  <a:fillRect l="-4545" r="-3247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C99051E9-77DD-4FE5-843D-CA2203A22974}"/>
                  </a:ext>
                </a:extLst>
              </p:cNvPr>
              <p:cNvSpPr txBox="1"/>
              <p:nvPr/>
            </p:nvSpPr>
            <p:spPr>
              <a:xfrm>
                <a:off x="7959710" y="3880045"/>
                <a:ext cx="188173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C99051E9-77DD-4FE5-843D-CA2203A22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710" y="3880045"/>
                <a:ext cx="1881734" cy="404726"/>
              </a:xfrm>
              <a:prstGeom prst="rect">
                <a:avLst/>
              </a:prstGeom>
              <a:blipFill>
                <a:blip r:embed="rId46"/>
                <a:stretch>
                  <a:fillRect l="-1948" r="-1623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Obdélník 92">
                <a:extLst>
                  <a:ext uri="{FF2B5EF4-FFF2-40B4-BE49-F238E27FC236}">
                    <a16:creationId xmlns:a16="http://schemas.microsoft.com/office/drawing/2014/main" id="{BB345C33-B744-48AF-960E-DE6CCFCCCB0F}"/>
                  </a:ext>
                </a:extLst>
              </p:cNvPr>
              <p:cNvSpPr/>
              <p:nvPr/>
            </p:nvSpPr>
            <p:spPr>
              <a:xfrm>
                <a:off x="946007" y="2427627"/>
                <a:ext cx="5004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3" name="Obdélník 92">
                <a:extLst>
                  <a:ext uri="{FF2B5EF4-FFF2-40B4-BE49-F238E27FC236}">
                    <a16:creationId xmlns:a16="http://schemas.microsoft.com/office/drawing/2014/main" id="{BB345C33-B744-48AF-960E-DE6CCFCCC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007" y="2427627"/>
                <a:ext cx="500458" cy="307777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ástupný symbol pro číslo snímku 16">
            <a:extLst>
              <a:ext uri="{FF2B5EF4-FFF2-40B4-BE49-F238E27FC236}">
                <a16:creationId xmlns:a16="http://schemas.microsoft.com/office/drawing/2014/main" id="{70B4FF7C-3FFA-4E21-A095-CDC1DF40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12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/>
      <p:bldP spid="65" grpId="0"/>
      <p:bldP spid="66" grpId="0"/>
      <p:bldP spid="67" grpId="0"/>
      <p:bldP spid="68" grpId="0"/>
      <p:bldP spid="69" grpId="0" animBg="1"/>
      <p:bldP spid="70" grpId="0"/>
      <p:bldP spid="71" grpId="0" animBg="1"/>
      <p:bldP spid="72" grpId="0"/>
      <p:bldP spid="73" grpId="0"/>
      <p:bldP spid="74" grpId="0" animBg="1"/>
      <p:bldP spid="75" grpId="0"/>
      <p:bldP spid="77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/>
      <p:bldP spid="91" grpId="0"/>
      <p:bldP spid="92" grpId="0"/>
      <p:bldP spid="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0C23FA5-1EF8-47CB-8B14-59574E47A982}"/>
              </a:ext>
            </a:extLst>
          </p:cNvPr>
          <p:cNvSpPr/>
          <p:nvPr/>
        </p:nvSpPr>
        <p:spPr>
          <a:xfrm>
            <a:off x="2937777" y="53064"/>
            <a:ext cx="1132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Máme</a:t>
            </a:r>
            <a:r>
              <a:rPr lang="en-US" sz="1400" b="1" dirty="0"/>
              <a:t> </a:t>
            </a:r>
            <a:r>
              <a:rPr lang="cs-CZ" sz="1400" b="1" dirty="0"/>
              <a:t>dáno</a:t>
            </a:r>
            <a:r>
              <a:rPr lang="en-US" sz="1400" b="1" dirty="0"/>
              <a:t>:</a:t>
            </a:r>
            <a:endParaRPr lang="cs-CZ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27B312D-C09B-44E6-8112-D521FFDC648A}"/>
                  </a:ext>
                </a:extLst>
              </p:cNvPr>
              <p:cNvSpPr/>
              <p:nvPr/>
            </p:nvSpPr>
            <p:spPr>
              <a:xfrm>
                <a:off x="2937777" y="413542"/>
                <a:ext cx="1243354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</m:rad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E27B312D-C09B-44E6-8112-D521FFDC6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77" y="413542"/>
                <a:ext cx="1243354" cy="353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7DA3D29-9E2C-4B42-8B88-12173D5BAEB9}"/>
                  </a:ext>
                </a:extLst>
              </p:cNvPr>
              <p:cNvSpPr/>
              <p:nvPr/>
            </p:nvSpPr>
            <p:spPr>
              <a:xfrm>
                <a:off x="2937777" y="766780"/>
                <a:ext cx="1217705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7DA3D29-9E2C-4B42-8B88-12173D5BAE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77" y="766780"/>
                <a:ext cx="1217705" cy="353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6CF50368-9CB2-44BB-A4D0-D284A31BD9FB}"/>
                  </a:ext>
                </a:extLst>
              </p:cNvPr>
              <p:cNvSpPr/>
              <p:nvPr/>
            </p:nvSpPr>
            <p:spPr>
              <a:xfrm>
                <a:off x="4256100" y="302157"/>
                <a:ext cx="10009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𝟑𝟔𝟎𝟎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6CF50368-9CB2-44BB-A4D0-D284A31BD9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100" y="302157"/>
                <a:ext cx="100098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025FD5AE-D4E7-413F-961D-BA5008843DA4}"/>
                  </a:ext>
                </a:extLst>
              </p:cNvPr>
              <p:cNvSpPr/>
              <p:nvPr/>
            </p:nvSpPr>
            <p:spPr>
              <a:xfrm>
                <a:off x="4223239" y="609934"/>
                <a:ext cx="10667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025FD5AE-D4E7-413F-961D-BA5008843D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39" y="609934"/>
                <a:ext cx="106670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85E6BC39-08BA-4E1B-98C5-36456D5C4F7E}"/>
                  </a:ext>
                </a:extLst>
              </p:cNvPr>
              <p:cNvSpPr/>
              <p:nvPr/>
            </p:nvSpPr>
            <p:spPr>
              <a:xfrm>
                <a:off x="4223239" y="917711"/>
                <a:ext cx="11372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𝟒𝟎𝟎𝟎𝟎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85E6BC39-08BA-4E1B-98C5-36456D5C4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39" y="917711"/>
                <a:ext cx="11372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9893F6BA-B388-43B5-8122-4B1976BE0A26}"/>
                  </a:ext>
                </a:extLst>
              </p:cNvPr>
              <p:cNvSpPr/>
              <p:nvPr/>
            </p:nvSpPr>
            <p:spPr>
              <a:xfrm>
                <a:off x="6775786" y="217591"/>
                <a:ext cx="5004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9893F6BA-B388-43B5-8122-4B1976BE0A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786" y="217591"/>
                <a:ext cx="50045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0626C14-0D90-449F-BCA1-DE3D5B3853AD}"/>
                  </a:ext>
                </a:extLst>
              </p:cNvPr>
              <p:cNvSpPr/>
              <p:nvPr/>
            </p:nvSpPr>
            <p:spPr>
              <a:xfrm>
                <a:off x="7146602" y="148661"/>
                <a:ext cx="907621" cy="445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num>
                      <m:den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lang="cs-CZ" sz="16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𝒒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00626C14-0D90-449F-BCA1-DE3D5B3853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6602" y="148661"/>
                <a:ext cx="907621" cy="445635"/>
              </a:xfrm>
              <a:prstGeom prst="rect">
                <a:avLst/>
              </a:prstGeom>
              <a:blipFill>
                <a:blip r:embed="rId8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2109190F-434C-451A-B53E-C28C261AB218}"/>
                  </a:ext>
                </a:extLst>
              </p:cNvPr>
              <p:cNvSpPr/>
              <p:nvPr/>
            </p:nvSpPr>
            <p:spPr>
              <a:xfrm>
                <a:off x="8014926" y="146258"/>
                <a:ext cx="820225" cy="49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)</a:t>
                </a:r>
                <a:endParaRPr lang="cs-CZ" b="1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2109190F-434C-451A-B53E-C28C261AB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926" y="146258"/>
                <a:ext cx="820225" cy="495905"/>
              </a:xfrm>
              <a:prstGeom prst="rect">
                <a:avLst/>
              </a:prstGeom>
              <a:blipFill>
                <a:blip r:embed="rId9"/>
                <a:stretch>
                  <a:fillRect l="-2239" r="-2239" b="-3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1B5032EC-7F18-4124-9DDA-764B2A2B3A60}"/>
                  </a:ext>
                </a:extLst>
              </p:cNvPr>
              <p:cNvSpPr/>
              <p:nvPr/>
            </p:nvSpPr>
            <p:spPr>
              <a:xfrm>
                <a:off x="6782872" y="754257"/>
                <a:ext cx="532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𝑹𝑫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1B5032EC-7F18-4124-9DDA-764B2A2B3A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872" y="754257"/>
                <a:ext cx="53251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45C40171-26C7-4CA1-8B25-40ABCE0A5F56}"/>
                  </a:ext>
                </a:extLst>
              </p:cNvPr>
              <p:cNvSpPr/>
              <p:nvPr/>
            </p:nvSpPr>
            <p:spPr>
              <a:xfrm>
                <a:off x="7157703" y="684141"/>
                <a:ext cx="745910" cy="4480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cs-CZ" sz="1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45C40171-26C7-4CA1-8B25-40ABCE0A5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703" y="684141"/>
                <a:ext cx="745910" cy="448008"/>
              </a:xfrm>
              <a:prstGeom prst="rect">
                <a:avLst/>
              </a:prstGeom>
              <a:blipFill>
                <a:blip r:embed="rId11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BB9749DE-06DC-418B-8C22-90A362AF13CA}"/>
                  </a:ext>
                </a:extLst>
              </p:cNvPr>
              <p:cNvSpPr/>
              <p:nvPr/>
            </p:nvSpPr>
            <p:spPr>
              <a:xfrm>
                <a:off x="7790833" y="643329"/>
                <a:ext cx="833049" cy="529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)</a:t>
                </a:r>
                <a:endParaRPr lang="cs-CZ" b="1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BB9749DE-06DC-418B-8C22-90A362AF13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833" y="643329"/>
                <a:ext cx="833049" cy="529632"/>
              </a:xfrm>
              <a:prstGeom prst="rect">
                <a:avLst/>
              </a:prstGeom>
              <a:blipFill>
                <a:blip r:embed="rId12"/>
                <a:stretch>
                  <a:fillRect l="-2190" r="-1460" b="-11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9E6EE75B-BE5F-460C-B7D8-A7C3A29C5D6A}"/>
                  </a:ext>
                </a:extLst>
              </p:cNvPr>
              <p:cNvSpPr/>
              <p:nvPr/>
            </p:nvSpPr>
            <p:spPr>
              <a:xfrm>
                <a:off x="5351215" y="571198"/>
                <a:ext cx="6771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9E6EE75B-BE5F-460C-B7D8-A7C3A29C5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215" y="571198"/>
                <a:ext cx="67717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3402DEB7-A502-4AB2-BD02-4DA9B9BCDC58}"/>
                  </a:ext>
                </a:extLst>
              </p:cNvPr>
              <p:cNvSpPr/>
              <p:nvPr/>
            </p:nvSpPr>
            <p:spPr>
              <a:xfrm>
                <a:off x="5886772" y="463027"/>
                <a:ext cx="874727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1400" b="1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) </a:t>
                </a:r>
                <a:endParaRPr lang="cs-CZ" b="1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3402DEB7-A502-4AB2-BD02-4DA9B9BCD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772" y="463027"/>
                <a:ext cx="874727" cy="524118"/>
              </a:xfrm>
              <a:prstGeom prst="rect">
                <a:avLst/>
              </a:prstGeom>
              <a:blipFill>
                <a:blip r:embed="rId14"/>
                <a:stretch>
                  <a:fillRect l="-2098" r="-13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FF2A2C5-BA4D-4F2F-9D73-A3324875D0D2}"/>
              </a:ext>
            </a:extLst>
          </p:cNvPr>
          <p:cNvCxnSpPr/>
          <p:nvPr/>
        </p:nvCxnSpPr>
        <p:spPr>
          <a:xfrm>
            <a:off x="4171882" y="338377"/>
            <a:ext cx="0" cy="872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74F37E70-8713-4075-9102-785D0B64ACC1}"/>
              </a:ext>
            </a:extLst>
          </p:cNvPr>
          <p:cNvCxnSpPr/>
          <p:nvPr/>
        </p:nvCxnSpPr>
        <p:spPr>
          <a:xfrm>
            <a:off x="5293185" y="338377"/>
            <a:ext cx="0" cy="872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A1494852-D4BE-45DB-A8C8-373D4AD78F2D}"/>
              </a:ext>
            </a:extLst>
          </p:cNvPr>
          <p:cNvCxnSpPr/>
          <p:nvPr/>
        </p:nvCxnSpPr>
        <p:spPr>
          <a:xfrm>
            <a:off x="6775786" y="339483"/>
            <a:ext cx="0" cy="872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F01F003F-16BB-446D-A0BB-77D6B6E1C12F}"/>
              </a:ext>
            </a:extLst>
          </p:cNvPr>
          <p:cNvGrpSpPr/>
          <p:nvPr/>
        </p:nvGrpSpPr>
        <p:grpSpPr>
          <a:xfrm>
            <a:off x="2954176" y="155420"/>
            <a:ext cx="5953058" cy="1117781"/>
            <a:chOff x="131743" y="3322653"/>
            <a:chExt cx="1949457" cy="1572106"/>
          </a:xfrm>
        </p:grpSpPr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8D7761C2-5B8B-4DE6-B9B1-EFF558974BFF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1C2C020F-1F4C-4043-B299-133F3FCC078C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6A3FC249-008A-46E0-8AF7-843A884F7D91}"/>
                  </a:ext>
                </a:extLst>
              </p:cNvPr>
              <p:cNvSpPr/>
              <p:nvPr/>
            </p:nvSpPr>
            <p:spPr>
              <a:xfrm>
                <a:off x="151140" y="1397818"/>
                <a:ext cx="3812519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b)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 poptávané 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množství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oděvů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potravin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6A3FC249-008A-46E0-8AF7-843A884F7D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0" y="1397818"/>
                <a:ext cx="3812519" cy="307777"/>
              </a:xfrm>
              <a:prstGeom prst="rect">
                <a:avLst/>
              </a:prstGeom>
              <a:blipFill>
                <a:blip r:embed="rId15"/>
                <a:stretch>
                  <a:fillRect l="-319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22A497A9-F959-4075-AC57-55435C7B470A}"/>
                  </a:ext>
                </a:extLst>
              </p:cNvPr>
              <p:cNvSpPr txBox="1"/>
              <p:nvPr/>
            </p:nvSpPr>
            <p:spPr>
              <a:xfrm>
                <a:off x="168371" y="1845579"/>
                <a:ext cx="103265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22A497A9-F959-4075-AC57-55435C7B4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71" y="1845579"/>
                <a:ext cx="1032655" cy="215444"/>
              </a:xfrm>
              <a:prstGeom prst="rect">
                <a:avLst/>
              </a:prstGeom>
              <a:blipFill>
                <a:blip r:embed="rId16"/>
                <a:stretch>
                  <a:fillRect l="-4142" r="-3550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Skupina 23">
            <a:extLst>
              <a:ext uri="{FF2B5EF4-FFF2-40B4-BE49-F238E27FC236}">
                <a16:creationId xmlns:a16="http://schemas.microsoft.com/office/drawing/2014/main" id="{B111583A-FE8F-4F56-8E53-C9729395587C}"/>
              </a:ext>
            </a:extLst>
          </p:cNvPr>
          <p:cNvGrpSpPr/>
          <p:nvPr/>
        </p:nvGrpSpPr>
        <p:grpSpPr>
          <a:xfrm>
            <a:off x="120280" y="1828869"/>
            <a:ext cx="1116012" cy="326338"/>
            <a:chOff x="131743" y="3322653"/>
            <a:chExt cx="1949457" cy="1572106"/>
          </a:xfrm>
        </p:grpSpPr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144A349F-D8BA-487E-83C1-7002C082FE9E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41209C9-F411-4C4A-985F-F2EBA11C0AF2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bdélník 26">
            <a:extLst>
              <a:ext uri="{FF2B5EF4-FFF2-40B4-BE49-F238E27FC236}">
                <a16:creationId xmlns:a16="http://schemas.microsoft.com/office/drawing/2014/main" id="{01306D63-D7C0-43F1-B02D-B057898A6801}"/>
              </a:ext>
            </a:extLst>
          </p:cNvPr>
          <p:cNvSpPr/>
          <p:nvPr/>
        </p:nvSpPr>
        <p:spPr>
          <a:xfrm>
            <a:off x="1379915" y="1741705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2087A6EB-C141-412C-8E41-7C58F77A16D6}"/>
                  </a:ext>
                </a:extLst>
              </p:cNvPr>
              <p:cNvSpPr/>
              <p:nvPr/>
            </p:nvSpPr>
            <p:spPr>
              <a:xfrm>
                <a:off x="2468030" y="2116103"/>
                <a:ext cx="6771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2087A6EB-C141-412C-8E41-7C58F77A16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030" y="2116103"/>
                <a:ext cx="677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22A5ACFD-6FA1-4F8E-88AC-A110A6B25735}"/>
                  </a:ext>
                </a:extLst>
              </p:cNvPr>
              <p:cNvSpPr/>
              <p:nvPr/>
            </p:nvSpPr>
            <p:spPr>
              <a:xfrm>
                <a:off x="1705119" y="2017941"/>
                <a:ext cx="745910" cy="4480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:endParaRPr lang="cs-CZ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22A5ACFD-6FA1-4F8E-88AC-A110A6B257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19" y="2017941"/>
                <a:ext cx="745910" cy="448008"/>
              </a:xfrm>
              <a:prstGeom prst="rect">
                <a:avLst/>
              </a:prstGeom>
              <a:blipFill>
                <a:blip r:embed="rId18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Pravá složená závorka 29">
            <a:extLst>
              <a:ext uri="{FF2B5EF4-FFF2-40B4-BE49-F238E27FC236}">
                <a16:creationId xmlns:a16="http://schemas.microsoft.com/office/drawing/2014/main" id="{DA21DB56-FF33-462E-8A92-99F1483B5178}"/>
              </a:ext>
            </a:extLst>
          </p:cNvPr>
          <p:cNvSpPr/>
          <p:nvPr/>
        </p:nvSpPr>
        <p:spPr>
          <a:xfrm rot="5400000">
            <a:off x="2180886" y="1654915"/>
            <a:ext cx="121802" cy="1659731"/>
          </a:xfrm>
          <a:prstGeom prst="rightBrace">
            <a:avLst>
              <a:gd name="adj1" fmla="val 20736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663BBDE9-D8B0-4D56-ACA2-45E8F023F8D8}"/>
                  </a:ext>
                </a:extLst>
              </p:cNvPr>
              <p:cNvSpPr txBox="1"/>
              <p:nvPr/>
            </p:nvSpPr>
            <p:spPr>
              <a:xfrm>
                <a:off x="1262778" y="2637984"/>
                <a:ext cx="60471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663BBDE9-D8B0-4D56-ACA2-45E8F023F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78" y="2637984"/>
                <a:ext cx="604717" cy="404726"/>
              </a:xfrm>
              <a:prstGeom prst="rect">
                <a:avLst/>
              </a:prstGeom>
              <a:blipFill>
                <a:blip r:embed="rId19"/>
                <a:stretch>
                  <a:fillRect l="-6061" t="-1515" r="-7071" b="-151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Šipka: doprava se zářezem 31">
            <a:extLst>
              <a:ext uri="{FF2B5EF4-FFF2-40B4-BE49-F238E27FC236}">
                <a16:creationId xmlns:a16="http://schemas.microsoft.com/office/drawing/2014/main" id="{4FE39AAC-8494-4C2D-A1FB-7F9F2E47A4FC}"/>
              </a:ext>
            </a:extLst>
          </p:cNvPr>
          <p:cNvSpPr/>
          <p:nvPr/>
        </p:nvSpPr>
        <p:spPr>
          <a:xfrm>
            <a:off x="1897137" y="2770833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6C40F20F-9EC7-4F6A-8942-A3B2E84BA045}"/>
                  </a:ext>
                </a:extLst>
              </p:cNvPr>
              <p:cNvSpPr txBox="1"/>
              <p:nvPr/>
            </p:nvSpPr>
            <p:spPr>
              <a:xfrm>
                <a:off x="2410312" y="2637984"/>
                <a:ext cx="49731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6C40F20F-9EC7-4F6A-8942-A3B2E84BA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312" y="2637984"/>
                <a:ext cx="497316" cy="404726"/>
              </a:xfrm>
              <a:prstGeom prst="rect">
                <a:avLst/>
              </a:prstGeom>
              <a:blipFill>
                <a:blip r:embed="rId20"/>
                <a:stretch>
                  <a:fillRect l="-7317" t="-1515" r="-8537" b="-151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Šipka: doprava se zářezem 33">
            <a:extLst>
              <a:ext uri="{FF2B5EF4-FFF2-40B4-BE49-F238E27FC236}">
                <a16:creationId xmlns:a16="http://schemas.microsoft.com/office/drawing/2014/main" id="{A48D3CF4-4C6F-428F-B601-80771DFD6066}"/>
              </a:ext>
            </a:extLst>
          </p:cNvPr>
          <p:cNvSpPr/>
          <p:nvPr/>
        </p:nvSpPr>
        <p:spPr>
          <a:xfrm>
            <a:off x="2982345" y="2770832"/>
            <a:ext cx="419160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5E1A0131-DD98-430C-A0E6-79898C483028}"/>
                  </a:ext>
                </a:extLst>
              </p:cNvPr>
              <p:cNvSpPr txBox="1"/>
              <p:nvPr/>
            </p:nvSpPr>
            <p:spPr>
              <a:xfrm>
                <a:off x="3489752" y="2637984"/>
                <a:ext cx="49731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5E1A0131-DD98-430C-A0E6-79898C483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752" y="2637984"/>
                <a:ext cx="497316" cy="404726"/>
              </a:xfrm>
              <a:prstGeom prst="rect">
                <a:avLst/>
              </a:prstGeom>
              <a:blipFill>
                <a:blip r:embed="rId21"/>
                <a:stretch>
                  <a:fillRect l="-8537" t="-1515" r="-6098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bdélník 35">
            <a:extLst>
              <a:ext uri="{FF2B5EF4-FFF2-40B4-BE49-F238E27FC236}">
                <a16:creationId xmlns:a16="http://schemas.microsoft.com/office/drawing/2014/main" id="{C4BDE75A-107F-44DF-AB22-86E779255163}"/>
              </a:ext>
            </a:extLst>
          </p:cNvPr>
          <p:cNvSpPr/>
          <p:nvPr/>
        </p:nvSpPr>
        <p:spPr>
          <a:xfrm>
            <a:off x="44879" y="3348242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710063B6-22EF-4031-8078-E75DDD91C6CA}"/>
                  </a:ext>
                </a:extLst>
              </p:cNvPr>
              <p:cNvSpPr/>
              <p:nvPr/>
            </p:nvSpPr>
            <p:spPr>
              <a:xfrm>
                <a:off x="1313432" y="2093787"/>
                <a:ext cx="5325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𝑹𝑫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710063B6-22EF-4031-8078-E75DDD91C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432" y="2093787"/>
                <a:ext cx="532518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38CAEADE-7B5C-440D-AC8E-D3A7E6A6B877}"/>
                  </a:ext>
                </a:extLst>
              </p:cNvPr>
              <p:cNvSpPr/>
              <p:nvPr/>
            </p:nvSpPr>
            <p:spPr>
              <a:xfrm>
                <a:off x="397856" y="3896828"/>
                <a:ext cx="724044" cy="529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cs-CZ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38CAEADE-7B5C-440D-AC8E-D3A7E6A6B8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56" y="3896828"/>
                <a:ext cx="724044" cy="529632"/>
              </a:xfrm>
              <a:prstGeom prst="rect">
                <a:avLst/>
              </a:prstGeom>
              <a:blipFill>
                <a:blip r:embed="rId23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E949C298-A48A-4758-994A-91F0CBEBC14D}"/>
                  </a:ext>
                </a:extLst>
              </p:cNvPr>
              <p:cNvSpPr txBox="1"/>
              <p:nvPr/>
            </p:nvSpPr>
            <p:spPr>
              <a:xfrm>
                <a:off x="1121900" y="3946539"/>
                <a:ext cx="49731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E949C298-A48A-4758-994A-91F0CBEBC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900" y="3946539"/>
                <a:ext cx="497316" cy="404726"/>
              </a:xfrm>
              <a:prstGeom prst="rect">
                <a:avLst/>
              </a:prstGeom>
              <a:blipFill>
                <a:blip r:embed="rId24"/>
                <a:stretch>
                  <a:fillRect l="-8537" r="-6098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Pravá složená závorka 39">
            <a:extLst>
              <a:ext uri="{FF2B5EF4-FFF2-40B4-BE49-F238E27FC236}">
                <a16:creationId xmlns:a16="http://schemas.microsoft.com/office/drawing/2014/main" id="{3E652C9F-739A-4546-B99D-9CB47D5C5B90}"/>
              </a:ext>
            </a:extLst>
          </p:cNvPr>
          <p:cNvSpPr/>
          <p:nvPr/>
        </p:nvSpPr>
        <p:spPr>
          <a:xfrm rot="5400000">
            <a:off x="980618" y="3820916"/>
            <a:ext cx="121802" cy="1273283"/>
          </a:xfrm>
          <a:prstGeom prst="rightBrace">
            <a:avLst>
              <a:gd name="adj1" fmla="val 20736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2BB67A37-5705-44B5-97C0-6A9F539D2F42}"/>
                  </a:ext>
                </a:extLst>
              </p:cNvPr>
              <p:cNvSpPr txBox="1"/>
              <p:nvPr/>
            </p:nvSpPr>
            <p:spPr>
              <a:xfrm>
                <a:off x="397856" y="5238070"/>
                <a:ext cx="583301" cy="444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2BB67A37-5705-44B5-97C0-6A9F539D2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56" y="5238070"/>
                <a:ext cx="583301" cy="444417"/>
              </a:xfrm>
              <a:prstGeom prst="rect">
                <a:avLst/>
              </a:prstGeom>
              <a:blipFill>
                <a:blip r:embed="rId25"/>
                <a:stretch>
                  <a:fillRect l="-7292" t="-1370" r="-5208" b="-95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Šipka: doprava se zářezem 42">
            <a:extLst>
              <a:ext uri="{FF2B5EF4-FFF2-40B4-BE49-F238E27FC236}">
                <a16:creationId xmlns:a16="http://schemas.microsoft.com/office/drawing/2014/main" id="{317FADCF-4DF0-4FD8-BCF4-75A024D055DD}"/>
              </a:ext>
            </a:extLst>
          </p:cNvPr>
          <p:cNvSpPr/>
          <p:nvPr/>
        </p:nvSpPr>
        <p:spPr>
          <a:xfrm rot="20359410">
            <a:off x="1045146" y="5091716"/>
            <a:ext cx="802638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44" name="Šipka: doprava se zářezem 43">
            <a:extLst>
              <a:ext uri="{FF2B5EF4-FFF2-40B4-BE49-F238E27FC236}">
                <a16:creationId xmlns:a16="http://schemas.microsoft.com/office/drawing/2014/main" id="{4B7AC6CD-F0D4-4030-85BA-E880C4D9667E}"/>
              </a:ext>
            </a:extLst>
          </p:cNvPr>
          <p:cNvSpPr/>
          <p:nvPr/>
        </p:nvSpPr>
        <p:spPr>
          <a:xfrm rot="1351754">
            <a:off x="1024757" y="5717537"/>
            <a:ext cx="802638" cy="202109"/>
          </a:xfrm>
          <a:prstGeom prst="notchedRightArrow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F497C686-CE6B-4015-A693-23F217221EBF}"/>
                  </a:ext>
                </a:extLst>
              </p:cNvPr>
              <p:cNvSpPr txBox="1"/>
              <p:nvPr/>
            </p:nvSpPr>
            <p:spPr>
              <a:xfrm>
                <a:off x="1946174" y="4829047"/>
                <a:ext cx="677300" cy="409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F497C686-CE6B-4015-A693-23F217221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174" y="4829047"/>
                <a:ext cx="677300" cy="409215"/>
              </a:xfrm>
              <a:prstGeom prst="rect">
                <a:avLst/>
              </a:prstGeom>
              <a:blipFill>
                <a:blip r:embed="rId26"/>
                <a:stretch>
                  <a:fillRect l="-6306" t="-2985" r="-3604" b="-1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23F62D00-F232-4624-8585-07C21B2D534A}"/>
                  </a:ext>
                </a:extLst>
              </p:cNvPr>
              <p:cNvSpPr txBox="1"/>
              <p:nvPr/>
            </p:nvSpPr>
            <p:spPr>
              <a:xfrm>
                <a:off x="1946174" y="5850258"/>
                <a:ext cx="78470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23F62D00-F232-4624-8585-07C21B2D5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174" y="5850258"/>
                <a:ext cx="784702" cy="215444"/>
              </a:xfrm>
              <a:prstGeom prst="rect">
                <a:avLst/>
              </a:prstGeom>
              <a:blipFill>
                <a:blip r:embed="rId27"/>
                <a:stretch>
                  <a:fillRect l="-5426" r="-2326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Skupina 46">
            <a:extLst>
              <a:ext uri="{FF2B5EF4-FFF2-40B4-BE49-F238E27FC236}">
                <a16:creationId xmlns:a16="http://schemas.microsoft.com/office/drawing/2014/main" id="{9AFB8A72-2A0F-40D5-BBAF-A3627F358E7C}"/>
              </a:ext>
            </a:extLst>
          </p:cNvPr>
          <p:cNvGrpSpPr/>
          <p:nvPr/>
        </p:nvGrpSpPr>
        <p:grpSpPr>
          <a:xfrm>
            <a:off x="1187055" y="2049482"/>
            <a:ext cx="2860703" cy="1158108"/>
            <a:chOff x="131743" y="3322653"/>
            <a:chExt cx="1949457" cy="1572106"/>
          </a:xfrm>
        </p:grpSpPr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8C4B4EFE-5406-4234-A2E7-28BF192F5329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71513989-3E1E-4312-B594-6F8BB014B6EC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Skupina 49">
            <a:extLst>
              <a:ext uri="{FF2B5EF4-FFF2-40B4-BE49-F238E27FC236}">
                <a16:creationId xmlns:a16="http://schemas.microsoft.com/office/drawing/2014/main" id="{D334D340-4832-4548-97F3-D3F4E150B9B7}"/>
              </a:ext>
            </a:extLst>
          </p:cNvPr>
          <p:cNvGrpSpPr/>
          <p:nvPr/>
        </p:nvGrpSpPr>
        <p:grpSpPr>
          <a:xfrm>
            <a:off x="120280" y="4161698"/>
            <a:ext cx="2645043" cy="2060853"/>
            <a:chOff x="131743" y="3322653"/>
            <a:chExt cx="1949457" cy="1572106"/>
          </a:xfrm>
        </p:grpSpPr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E27ED7E9-B031-4F9A-A6AA-BF5FE4183DB8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236EF814-213C-42ED-948F-FA98CE662B9E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bdélník 52">
            <a:extLst>
              <a:ext uri="{FF2B5EF4-FFF2-40B4-BE49-F238E27FC236}">
                <a16:creationId xmlns:a16="http://schemas.microsoft.com/office/drawing/2014/main" id="{76475F47-8E4F-4674-8194-C615344C8633}"/>
              </a:ext>
            </a:extLst>
          </p:cNvPr>
          <p:cNvSpPr/>
          <p:nvPr/>
        </p:nvSpPr>
        <p:spPr>
          <a:xfrm>
            <a:off x="2555518" y="3274324"/>
            <a:ext cx="745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3.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>
                <a:extLst>
                  <a:ext uri="{FF2B5EF4-FFF2-40B4-BE49-F238E27FC236}">
                    <a16:creationId xmlns:a16="http://schemas.microsoft.com/office/drawing/2014/main" id="{B45D36A2-C213-4938-813C-BE38D25A75FB}"/>
                  </a:ext>
                </a:extLst>
              </p:cNvPr>
              <p:cNvSpPr txBox="1"/>
              <p:nvPr/>
            </p:nvSpPr>
            <p:spPr>
              <a:xfrm>
                <a:off x="3335342" y="3361620"/>
                <a:ext cx="17173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4" name="TextovéPole 53">
                <a:extLst>
                  <a:ext uri="{FF2B5EF4-FFF2-40B4-BE49-F238E27FC236}">
                    <a16:creationId xmlns:a16="http://schemas.microsoft.com/office/drawing/2014/main" id="{B45D36A2-C213-4938-813C-BE38D25A7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342" y="3361620"/>
                <a:ext cx="1717330" cy="215444"/>
              </a:xfrm>
              <a:prstGeom prst="rect">
                <a:avLst/>
              </a:prstGeom>
              <a:blipFill>
                <a:blip r:embed="rId28"/>
                <a:stretch>
                  <a:fillRect l="-2128" r="-709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5E63CF24-1EB6-4DC1-9181-49BBD5F0F203}"/>
                  </a:ext>
                </a:extLst>
              </p:cNvPr>
              <p:cNvSpPr txBox="1"/>
              <p:nvPr/>
            </p:nvSpPr>
            <p:spPr>
              <a:xfrm>
                <a:off x="3113881" y="3963994"/>
                <a:ext cx="677300" cy="409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5E63CF24-1EB6-4DC1-9181-49BBD5F0F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881" y="3963994"/>
                <a:ext cx="677300" cy="409215"/>
              </a:xfrm>
              <a:prstGeom prst="rect">
                <a:avLst/>
              </a:prstGeom>
              <a:blipFill>
                <a:blip r:embed="rId29"/>
                <a:stretch>
                  <a:fillRect l="-6306" t="-1493" r="-2703" b="-1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7B81BF95-BD1A-489B-AA4F-46C25912E0E4}"/>
                  </a:ext>
                </a:extLst>
              </p:cNvPr>
              <p:cNvSpPr txBox="1"/>
              <p:nvPr/>
            </p:nvSpPr>
            <p:spPr>
              <a:xfrm>
                <a:off x="3872669" y="4078171"/>
                <a:ext cx="78470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7B81BF95-BD1A-489B-AA4F-46C25912E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669" y="4078171"/>
                <a:ext cx="784702" cy="215444"/>
              </a:xfrm>
              <a:prstGeom prst="rect">
                <a:avLst/>
              </a:prstGeom>
              <a:blipFill>
                <a:blip r:embed="rId30"/>
                <a:stretch>
                  <a:fillRect l="-5426" r="-2326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43A46881-FC47-4F6B-BAC1-21C33511BD9F}"/>
                  </a:ext>
                </a:extLst>
              </p:cNvPr>
              <p:cNvSpPr/>
              <p:nvPr/>
            </p:nvSpPr>
            <p:spPr>
              <a:xfrm>
                <a:off x="4606192" y="4036463"/>
                <a:ext cx="6771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43A46881-FC47-4F6B-BAC1-21C33511BD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192" y="4036463"/>
                <a:ext cx="677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Pravá složená závorka 57">
            <a:extLst>
              <a:ext uri="{FF2B5EF4-FFF2-40B4-BE49-F238E27FC236}">
                <a16:creationId xmlns:a16="http://schemas.microsoft.com/office/drawing/2014/main" id="{9BF45ECF-0E43-4334-901F-76F3F749AE03}"/>
              </a:ext>
            </a:extLst>
          </p:cNvPr>
          <p:cNvSpPr/>
          <p:nvPr/>
        </p:nvSpPr>
        <p:spPr>
          <a:xfrm rot="5400000">
            <a:off x="4089042" y="3378664"/>
            <a:ext cx="121802" cy="2072124"/>
          </a:xfrm>
          <a:prstGeom prst="rightBrace">
            <a:avLst>
              <a:gd name="adj1" fmla="val 20736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6646865A-8494-4A18-B70C-014D0B04CFCC}"/>
                  </a:ext>
                </a:extLst>
              </p:cNvPr>
              <p:cNvSpPr txBox="1"/>
              <p:nvPr/>
            </p:nvSpPr>
            <p:spPr>
              <a:xfrm>
                <a:off x="2902403" y="4584593"/>
                <a:ext cx="26298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6646865A-8494-4A18-B70C-014D0B04C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03" y="4584593"/>
                <a:ext cx="2629822" cy="215444"/>
              </a:xfrm>
              <a:prstGeom prst="rect">
                <a:avLst/>
              </a:prstGeom>
              <a:blipFill>
                <a:blip r:embed="rId31"/>
                <a:stretch>
                  <a:fillRect l="-1157" r="-231" b="-1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CD97B266-B9D4-4405-87E7-850BD7F7A6DF}"/>
                  </a:ext>
                </a:extLst>
              </p:cNvPr>
              <p:cNvSpPr txBox="1"/>
              <p:nvPr/>
            </p:nvSpPr>
            <p:spPr>
              <a:xfrm>
                <a:off x="2894262" y="4971697"/>
                <a:ext cx="9455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CD97B266-B9D4-4405-87E7-850BD7F7A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262" y="4971697"/>
                <a:ext cx="945580" cy="215444"/>
              </a:xfrm>
              <a:prstGeom prst="rect">
                <a:avLst/>
              </a:prstGeom>
              <a:blipFill>
                <a:blip r:embed="rId32"/>
                <a:stretch>
                  <a:fillRect l="-4516" r="-3226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E2751B8E-831B-4D1B-838B-2772E4475875}"/>
                  </a:ext>
                </a:extLst>
              </p:cNvPr>
              <p:cNvSpPr txBox="1"/>
              <p:nvPr/>
            </p:nvSpPr>
            <p:spPr>
              <a:xfrm>
                <a:off x="2890886" y="5401467"/>
                <a:ext cx="19955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E2751B8E-831B-4D1B-838B-2772E4475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86" y="5401467"/>
                <a:ext cx="1995546" cy="215444"/>
              </a:xfrm>
              <a:prstGeom prst="rect">
                <a:avLst/>
              </a:prstGeom>
              <a:blipFill>
                <a:blip r:embed="rId33"/>
                <a:stretch>
                  <a:fillRect l="-1829" r="-1220" b="-1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Skupina 61">
            <a:extLst>
              <a:ext uri="{FF2B5EF4-FFF2-40B4-BE49-F238E27FC236}">
                <a16:creationId xmlns:a16="http://schemas.microsoft.com/office/drawing/2014/main" id="{EEA0C689-7E73-40E0-811C-1898C7A2C632}"/>
              </a:ext>
            </a:extLst>
          </p:cNvPr>
          <p:cNvGrpSpPr/>
          <p:nvPr/>
        </p:nvGrpSpPr>
        <p:grpSpPr>
          <a:xfrm>
            <a:off x="2904498" y="2116103"/>
            <a:ext cx="2613358" cy="4090057"/>
            <a:chOff x="131743" y="3322653"/>
            <a:chExt cx="1949457" cy="1572106"/>
          </a:xfrm>
        </p:grpSpPr>
        <p:cxnSp>
          <p:nvCxnSpPr>
            <p:cNvPr id="63" name="Přímá spojnice 62">
              <a:extLst>
                <a:ext uri="{FF2B5EF4-FFF2-40B4-BE49-F238E27FC236}">
                  <a16:creationId xmlns:a16="http://schemas.microsoft.com/office/drawing/2014/main" id="{8E5389F4-053C-407A-80C2-013CF136A84B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>
              <a:extLst>
                <a:ext uri="{FF2B5EF4-FFF2-40B4-BE49-F238E27FC236}">
                  <a16:creationId xmlns:a16="http://schemas.microsoft.com/office/drawing/2014/main" id="{58C0D657-66E8-4931-A9BD-43454B03397B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AFF64F5F-0A59-4710-888A-D5802E7F6149}"/>
                  </a:ext>
                </a:extLst>
              </p:cNvPr>
              <p:cNvSpPr/>
              <p:nvPr/>
            </p:nvSpPr>
            <p:spPr>
              <a:xfrm>
                <a:off x="5557202" y="1378943"/>
                <a:ext cx="3331746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c) výši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vývozu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oděvů ze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do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AFF64F5F-0A59-4710-888A-D5802E7F6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202" y="1378943"/>
                <a:ext cx="3331746" cy="307777"/>
              </a:xfrm>
              <a:prstGeom prst="rect">
                <a:avLst/>
              </a:prstGeom>
              <a:blipFill>
                <a:blip r:embed="rId34"/>
                <a:stretch>
                  <a:fillRect l="-365" t="-1887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04C56392-E4A1-4AFF-B79F-771690057A18}"/>
                  </a:ext>
                </a:extLst>
              </p:cNvPr>
              <p:cNvSpPr txBox="1"/>
              <p:nvPr/>
            </p:nvSpPr>
            <p:spPr>
              <a:xfrm>
                <a:off x="5785340" y="1787871"/>
                <a:ext cx="5109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04C56392-E4A1-4AFF-B79F-771690057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340" y="1787871"/>
                <a:ext cx="510973" cy="215444"/>
              </a:xfrm>
              <a:prstGeom prst="rect">
                <a:avLst/>
              </a:prstGeom>
              <a:blipFill>
                <a:blip r:embed="rId35"/>
                <a:stretch>
                  <a:fillRect l="-7143" r="-7143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Skupina 66">
            <a:extLst>
              <a:ext uri="{FF2B5EF4-FFF2-40B4-BE49-F238E27FC236}">
                <a16:creationId xmlns:a16="http://schemas.microsoft.com/office/drawing/2014/main" id="{D430C4A2-216B-4003-A570-221528039CFB}"/>
              </a:ext>
            </a:extLst>
          </p:cNvPr>
          <p:cNvGrpSpPr/>
          <p:nvPr/>
        </p:nvGrpSpPr>
        <p:grpSpPr>
          <a:xfrm>
            <a:off x="5719383" y="1741705"/>
            <a:ext cx="604752" cy="326338"/>
            <a:chOff x="131743" y="3322653"/>
            <a:chExt cx="1949457" cy="1572106"/>
          </a:xfrm>
        </p:grpSpPr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B570D733-5D31-43E2-A585-D099816981F8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EA13BD8F-227C-43CB-9C04-E4FCD5508147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C1E34DFE-9CA3-4CAA-816D-395BB20A9F4B}"/>
                  </a:ext>
                </a:extLst>
              </p:cNvPr>
              <p:cNvSpPr txBox="1"/>
              <p:nvPr/>
            </p:nvSpPr>
            <p:spPr>
              <a:xfrm>
                <a:off x="5654309" y="2250505"/>
                <a:ext cx="939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C1E34DFE-9CA3-4CAA-816D-395BB20A9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309" y="2250505"/>
                <a:ext cx="939168" cy="215444"/>
              </a:xfrm>
              <a:prstGeom prst="rect">
                <a:avLst/>
              </a:prstGeom>
              <a:blipFill>
                <a:blip r:embed="rId36"/>
                <a:stretch>
                  <a:fillRect l="-4545" r="-3247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3AD14BFE-0401-47C2-840E-8AB32CD9B88F}"/>
                  </a:ext>
                </a:extLst>
              </p:cNvPr>
              <p:cNvSpPr txBox="1"/>
              <p:nvPr/>
            </p:nvSpPr>
            <p:spPr>
              <a:xfrm>
                <a:off x="5635508" y="2535118"/>
                <a:ext cx="9455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𝟓𝟎𝟎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3AD14BFE-0401-47C2-840E-8AB32CD9B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508" y="2535118"/>
                <a:ext cx="945580" cy="215444"/>
              </a:xfrm>
              <a:prstGeom prst="rect">
                <a:avLst/>
              </a:prstGeom>
              <a:blipFill>
                <a:blip r:embed="rId37"/>
                <a:stretch>
                  <a:fillRect l="-4487" r="-3205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Skupina 71">
            <a:extLst>
              <a:ext uri="{FF2B5EF4-FFF2-40B4-BE49-F238E27FC236}">
                <a16:creationId xmlns:a16="http://schemas.microsoft.com/office/drawing/2014/main" id="{B918AC56-CA8E-45AD-9D75-3B05DD42F8E7}"/>
              </a:ext>
            </a:extLst>
          </p:cNvPr>
          <p:cNvGrpSpPr/>
          <p:nvPr/>
        </p:nvGrpSpPr>
        <p:grpSpPr>
          <a:xfrm>
            <a:off x="5603312" y="2250504"/>
            <a:ext cx="1108937" cy="610952"/>
            <a:chOff x="131743" y="3322653"/>
            <a:chExt cx="1949457" cy="1572106"/>
          </a:xfrm>
        </p:grpSpPr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704855B0-B2FA-47B8-8AD7-0FA3E05F4190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73">
              <a:extLst>
                <a:ext uri="{FF2B5EF4-FFF2-40B4-BE49-F238E27FC236}">
                  <a16:creationId xmlns:a16="http://schemas.microsoft.com/office/drawing/2014/main" id="{B3B85288-03F7-47E7-ABDE-C19400899510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ECD660A9-6801-4323-B3A0-126A7AE4602D}"/>
                  </a:ext>
                </a:extLst>
              </p:cNvPr>
              <p:cNvSpPr txBox="1"/>
              <p:nvPr/>
            </p:nvSpPr>
            <p:spPr>
              <a:xfrm>
                <a:off x="6811809" y="2227044"/>
                <a:ext cx="31886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𝟓𝟎𝟎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𝟗𝟎𝟎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ECD660A9-6801-4323-B3A0-126A7AE46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809" y="2227044"/>
                <a:ext cx="3188630" cy="215444"/>
              </a:xfrm>
              <a:prstGeom prst="rect">
                <a:avLst/>
              </a:prstGeom>
              <a:blipFill>
                <a:blip r:embed="rId38"/>
                <a:stretch>
                  <a:fillRect l="-765" r="-574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Obdélník 79">
                <a:extLst>
                  <a:ext uri="{FF2B5EF4-FFF2-40B4-BE49-F238E27FC236}">
                    <a16:creationId xmlns:a16="http://schemas.microsoft.com/office/drawing/2014/main" id="{E5D890B0-D99E-4E66-B246-5C257043A8A0}"/>
                  </a:ext>
                </a:extLst>
              </p:cNvPr>
              <p:cNvSpPr/>
              <p:nvPr/>
            </p:nvSpPr>
            <p:spPr>
              <a:xfrm>
                <a:off x="6739568" y="2564944"/>
                <a:ext cx="113986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0" name="Obdélník 79">
                <a:extLst>
                  <a:ext uri="{FF2B5EF4-FFF2-40B4-BE49-F238E27FC236}">
                    <a16:creationId xmlns:a16="http://schemas.microsoft.com/office/drawing/2014/main" id="{E5D890B0-D99E-4E66-B246-5C257043A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568" y="2564944"/>
                <a:ext cx="1139863" cy="307777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Obdélník 80">
                <a:extLst>
                  <a:ext uri="{FF2B5EF4-FFF2-40B4-BE49-F238E27FC236}">
                    <a16:creationId xmlns:a16="http://schemas.microsoft.com/office/drawing/2014/main" id="{C63CBA65-F85A-48BF-A09A-43724E63C84A}"/>
                  </a:ext>
                </a:extLst>
              </p:cNvPr>
              <p:cNvSpPr/>
              <p:nvPr/>
            </p:nvSpPr>
            <p:spPr>
              <a:xfrm>
                <a:off x="5557202" y="3431904"/>
                <a:ext cx="3536096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cs-CZ" sz="1400" b="1" dirty="0">
                    <a:solidFill>
                      <a:prstClr val="black"/>
                    </a:solidFill>
                  </a:rPr>
                  <a:t>d) výši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dovozu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potravin do země </a:t>
                </a:r>
                <a14:m>
                  <m:oMath xmlns:m="http://schemas.openxmlformats.org/officeDocument/2006/math">
                    <m:r>
                      <a:rPr lang="cs-CZ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sz="1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ze země </a:t>
                </a:r>
                <a14:m>
                  <m:oMath xmlns:m="http://schemas.openxmlformats.org/officeDocument/2006/math">
                    <m:r>
                      <a:rPr lang="cs-CZ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1" name="Obdélník 80">
                <a:extLst>
                  <a:ext uri="{FF2B5EF4-FFF2-40B4-BE49-F238E27FC236}">
                    <a16:creationId xmlns:a16="http://schemas.microsoft.com/office/drawing/2014/main" id="{C63CBA65-F85A-48BF-A09A-43724E63C8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202" y="3431904"/>
                <a:ext cx="3536096" cy="307777"/>
              </a:xfrm>
              <a:prstGeom prst="rect">
                <a:avLst/>
              </a:prstGeom>
              <a:blipFill>
                <a:blip r:embed="rId40"/>
                <a:stretch>
                  <a:fillRect l="-344" t="-1923" b="-173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32CFBB9F-DD79-487D-9E83-FF19A7047445}"/>
                  </a:ext>
                </a:extLst>
              </p:cNvPr>
              <p:cNvSpPr txBox="1"/>
              <p:nvPr/>
            </p:nvSpPr>
            <p:spPr>
              <a:xfrm>
                <a:off x="5739020" y="3882707"/>
                <a:ext cx="5494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32CFBB9F-DD79-487D-9E83-FF19A7047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020" y="3882707"/>
                <a:ext cx="549446" cy="215444"/>
              </a:xfrm>
              <a:prstGeom prst="rect">
                <a:avLst/>
              </a:prstGeom>
              <a:blipFill>
                <a:blip r:embed="rId41"/>
                <a:stretch>
                  <a:fillRect l="-6593" r="-5495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Skupina 82">
            <a:extLst>
              <a:ext uri="{FF2B5EF4-FFF2-40B4-BE49-F238E27FC236}">
                <a16:creationId xmlns:a16="http://schemas.microsoft.com/office/drawing/2014/main" id="{F2B57EB5-37B3-4B8D-8872-69CC632E8D6C}"/>
              </a:ext>
            </a:extLst>
          </p:cNvPr>
          <p:cNvGrpSpPr/>
          <p:nvPr/>
        </p:nvGrpSpPr>
        <p:grpSpPr>
          <a:xfrm>
            <a:off x="5673062" y="3836541"/>
            <a:ext cx="698455" cy="326338"/>
            <a:chOff x="131743" y="3322653"/>
            <a:chExt cx="1949457" cy="1572106"/>
          </a:xfrm>
        </p:grpSpPr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C2374D15-A59D-442E-8C83-68F20F8A3650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římá spojnice 84">
              <a:extLst>
                <a:ext uri="{FF2B5EF4-FFF2-40B4-BE49-F238E27FC236}">
                  <a16:creationId xmlns:a16="http://schemas.microsoft.com/office/drawing/2014/main" id="{834CF6CB-D0EC-482D-990F-0136FD67FC00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577A2EA-B99B-4A41-8C72-969BF05A3E8A}"/>
                  </a:ext>
                </a:extLst>
              </p:cNvPr>
              <p:cNvSpPr txBox="1"/>
              <p:nvPr/>
            </p:nvSpPr>
            <p:spPr>
              <a:xfrm>
                <a:off x="5597360" y="4298821"/>
                <a:ext cx="939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577A2EA-B99B-4A41-8C72-969BF05A3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360" y="4298821"/>
                <a:ext cx="939168" cy="215444"/>
              </a:xfrm>
              <a:prstGeom prst="rect">
                <a:avLst/>
              </a:prstGeom>
              <a:blipFill>
                <a:blip r:embed="rId42"/>
                <a:stretch>
                  <a:fillRect l="-3896" r="-3247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B2FB3E6D-ED64-4596-BE7B-3AEF28D6BE97}"/>
                  </a:ext>
                </a:extLst>
              </p:cNvPr>
              <p:cNvSpPr txBox="1"/>
              <p:nvPr/>
            </p:nvSpPr>
            <p:spPr>
              <a:xfrm>
                <a:off x="5574661" y="4606641"/>
                <a:ext cx="10529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7" name="TextovéPole 86">
                <a:extLst>
                  <a:ext uri="{FF2B5EF4-FFF2-40B4-BE49-F238E27FC236}">
                    <a16:creationId xmlns:a16="http://schemas.microsoft.com/office/drawing/2014/main" id="{B2FB3E6D-ED64-4596-BE7B-3AEF28D6B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661" y="4606641"/>
                <a:ext cx="1052981" cy="215444"/>
              </a:xfrm>
              <a:prstGeom prst="rect">
                <a:avLst/>
              </a:prstGeom>
              <a:blipFill>
                <a:blip r:embed="rId43"/>
                <a:stretch>
                  <a:fillRect l="-4046" r="-2890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Skupina 87">
            <a:extLst>
              <a:ext uri="{FF2B5EF4-FFF2-40B4-BE49-F238E27FC236}">
                <a16:creationId xmlns:a16="http://schemas.microsoft.com/office/drawing/2014/main" id="{168605D1-D21A-46A3-A0D6-EF27DDCA061B}"/>
              </a:ext>
            </a:extLst>
          </p:cNvPr>
          <p:cNvGrpSpPr/>
          <p:nvPr/>
        </p:nvGrpSpPr>
        <p:grpSpPr>
          <a:xfrm>
            <a:off x="5631211" y="4279117"/>
            <a:ext cx="1104325" cy="610952"/>
            <a:chOff x="131743" y="3322653"/>
            <a:chExt cx="1949457" cy="1572106"/>
          </a:xfrm>
        </p:grpSpPr>
        <p:cxnSp>
          <p:nvCxnSpPr>
            <p:cNvPr id="89" name="Přímá spojnice 88">
              <a:extLst>
                <a:ext uri="{FF2B5EF4-FFF2-40B4-BE49-F238E27FC236}">
                  <a16:creationId xmlns:a16="http://schemas.microsoft.com/office/drawing/2014/main" id="{DCFB5CC0-B3B7-4B31-9E57-FD9498E6AECD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nice 89">
              <a:extLst>
                <a:ext uri="{FF2B5EF4-FFF2-40B4-BE49-F238E27FC236}">
                  <a16:creationId xmlns:a16="http://schemas.microsoft.com/office/drawing/2014/main" id="{C61483CE-C79F-4655-84AF-30CDC69913BD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Obdélník 93">
                <a:extLst>
                  <a:ext uri="{FF2B5EF4-FFF2-40B4-BE49-F238E27FC236}">
                    <a16:creationId xmlns:a16="http://schemas.microsoft.com/office/drawing/2014/main" id="{55124725-825E-4381-B1B6-AEB7247DC49D}"/>
                  </a:ext>
                </a:extLst>
              </p:cNvPr>
              <p:cNvSpPr/>
              <p:nvPr/>
            </p:nvSpPr>
            <p:spPr>
              <a:xfrm>
                <a:off x="6644423" y="4164284"/>
                <a:ext cx="351916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4" name="Obdélník 93">
                <a:extLst>
                  <a:ext uri="{FF2B5EF4-FFF2-40B4-BE49-F238E27FC236}">
                    <a16:creationId xmlns:a16="http://schemas.microsoft.com/office/drawing/2014/main" id="{55124725-825E-4381-B1B6-AEB7247DC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423" y="4164284"/>
                <a:ext cx="3519169" cy="307777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Obdélník 94">
                <a:extLst>
                  <a:ext uri="{FF2B5EF4-FFF2-40B4-BE49-F238E27FC236}">
                    <a16:creationId xmlns:a16="http://schemas.microsoft.com/office/drawing/2014/main" id="{B1DA0BBA-8BCE-400C-96D6-108FD76E3728}"/>
                  </a:ext>
                </a:extLst>
              </p:cNvPr>
              <p:cNvSpPr/>
              <p:nvPr/>
            </p:nvSpPr>
            <p:spPr>
              <a:xfrm>
                <a:off x="6672921" y="4637062"/>
                <a:ext cx="11783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5" name="Obdélník 94">
                <a:extLst>
                  <a:ext uri="{FF2B5EF4-FFF2-40B4-BE49-F238E27FC236}">
                    <a16:creationId xmlns:a16="http://schemas.microsoft.com/office/drawing/2014/main" id="{B1DA0BBA-8BCE-400C-96D6-108FD76E37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921" y="4637062"/>
                <a:ext cx="1178335" cy="307777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ovéPole 95">
                <a:extLst>
                  <a:ext uri="{FF2B5EF4-FFF2-40B4-BE49-F238E27FC236}">
                    <a16:creationId xmlns:a16="http://schemas.microsoft.com/office/drawing/2014/main" id="{32931606-3713-4DCE-BE29-72F2BE530BC3}"/>
                  </a:ext>
                </a:extLst>
              </p:cNvPr>
              <p:cNvSpPr txBox="1"/>
              <p:nvPr/>
            </p:nvSpPr>
            <p:spPr>
              <a:xfrm>
                <a:off x="4192932" y="3665682"/>
                <a:ext cx="939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6" name="TextovéPole 95">
                <a:extLst>
                  <a:ext uri="{FF2B5EF4-FFF2-40B4-BE49-F238E27FC236}">
                    <a16:creationId xmlns:a16="http://schemas.microsoft.com/office/drawing/2014/main" id="{32931606-3713-4DCE-BE29-72F2BE530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932" y="3665682"/>
                <a:ext cx="939168" cy="215444"/>
              </a:xfrm>
              <a:prstGeom prst="rect">
                <a:avLst/>
              </a:prstGeom>
              <a:blipFill>
                <a:blip r:embed="rId46"/>
                <a:stretch>
                  <a:fillRect l="-4545" r="-3247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ovéPole 96">
                <a:extLst>
                  <a:ext uri="{FF2B5EF4-FFF2-40B4-BE49-F238E27FC236}">
                    <a16:creationId xmlns:a16="http://schemas.microsoft.com/office/drawing/2014/main" id="{6EF36CBB-E766-48B9-90C5-E7CA026B86D0}"/>
                  </a:ext>
                </a:extLst>
              </p:cNvPr>
              <p:cNvSpPr txBox="1"/>
              <p:nvPr/>
            </p:nvSpPr>
            <p:spPr>
              <a:xfrm>
                <a:off x="3191925" y="3677672"/>
                <a:ext cx="9391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7" name="TextovéPole 96">
                <a:extLst>
                  <a:ext uri="{FF2B5EF4-FFF2-40B4-BE49-F238E27FC236}">
                    <a16:creationId xmlns:a16="http://schemas.microsoft.com/office/drawing/2014/main" id="{6EF36CBB-E766-48B9-90C5-E7CA026B8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925" y="3677672"/>
                <a:ext cx="939168" cy="215444"/>
              </a:xfrm>
              <a:prstGeom prst="rect">
                <a:avLst/>
              </a:prstGeom>
              <a:blipFill>
                <a:blip r:embed="rId36"/>
                <a:stretch>
                  <a:fillRect l="-4545" r="-3247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ástupný symbol pro číslo snímku 40">
            <a:extLst>
              <a:ext uri="{FF2B5EF4-FFF2-40B4-BE49-F238E27FC236}">
                <a16:creationId xmlns:a16="http://schemas.microsoft.com/office/drawing/2014/main" id="{BEA7F37B-8B2D-4E1D-898A-14F0ECC5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 animBg="1"/>
      <p:bldP spid="42" grpId="0"/>
      <p:bldP spid="43" grpId="0" animBg="1"/>
      <p:bldP spid="44" grpId="0" animBg="1"/>
      <p:bldP spid="45" grpId="0"/>
      <p:bldP spid="46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0" grpId="0"/>
      <p:bldP spid="61" grpId="0"/>
      <p:bldP spid="65" grpId="0" animBg="1"/>
      <p:bldP spid="66" grpId="0"/>
      <p:bldP spid="70" grpId="0"/>
      <p:bldP spid="71" grpId="0"/>
      <p:bldP spid="78" grpId="0"/>
      <p:bldP spid="80" grpId="0"/>
      <p:bldP spid="81" grpId="0" animBg="1"/>
      <p:bldP spid="82" grpId="0"/>
      <p:bldP spid="86" grpId="0"/>
      <p:bldP spid="87" grpId="0"/>
      <p:bldP spid="94" grpId="0"/>
      <p:bldP spid="95" grpId="0"/>
      <p:bldP spid="96" grpId="0"/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787AFF8-C2EB-42B6-A6FF-C588877F57E8}"/>
              </a:ext>
            </a:extLst>
          </p:cNvPr>
          <p:cNvSpPr/>
          <p:nvPr/>
        </p:nvSpPr>
        <p:spPr>
          <a:xfrm>
            <a:off x="587130" y="474412"/>
            <a:ext cx="80871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400" b="1" dirty="0"/>
              <a:t>Tento nový model nazveme </a:t>
            </a:r>
            <a:r>
              <a:rPr lang="cs-CZ" sz="1400" b="1" dirty="0">
                <a:solidFill>
                  <a:srgbClr val="00B050"/>
                </a:solidFill>
              </a:rPr>
              <a:t>standardní model obchodu </a:t>
            </a:r>
            <a:r>
              <a:rPr lang="cs-CZ" sz="1400" b="1" dirty="0"/>
              <a:t>a bude založen na čtyřech základních vztazích:</a:t>
            </a:r>
          </a:p>
          <a:p>
            <a:pPr>
              <a:lnSpc>
                <a:spcPct val="150000"/>
              </a:lnSpc>
            </a:pPr>
            <a:r>
              <a:rPr lang="cs-CZ" sz="1400" b="1" dirty="0"/>
              <a:t>1.</a:t>
            </a:r>
            <a:r>
              <a:rPr lang="en-US" sz="1400" b="1" dirty="0"/>
              <a:t> </a:t>
            </a:r>
            <a:r>
              <a:rPr lang="cs-CZ" sz="1400" b="1" dirty="0"/>
              <a:t>Vztah mezi hranicí výrobních možností a křivkou relativní nabídky. </a:t>
            </a:r>
          </a:p>
          <a:p>
            <a:pPr>
              <a:lnSpc>
                <a:spcPct val="150000"/>
              </a:lnSpc>
            </a:pPr>
            <a:r>
              <a:rPr lang="cs-CZ" sz="1400" b="1" dirty="0"/>
              <a:t>2.</a:t>
            </a:r>
            <a:r>
              <a:rPr lang="en-US" sz="1400" b="1" dirty="0"/>
              <a:t> </a:t>
            </a:r>
            <a:r>
              <a:rPr lang="cs-CZ" sz="1400" b="1" dirty="0"/>
              <a:t>Vztah mezi relativními cenami a poptávkou. </a:t>
            </a:r>
          </a:p>
          <a:p>
            <a:pPr>
              <a:lnSpc>
                <a:spcPct val="150000"/>
              </a:lnSpc>
            </a:pPr>
            <a:r>
              <a:rPr lang="cs-CZ" sz="1400" b="1" dirty="0"/>
              <a:t>3.</a:t>
            </a:r>
            <a:r>
              <a:rPr lang="en-US" sz="1400" b="1" dirty="0"/>
              <a:t> </a:t>
            </a:r>
            <a:r>
              <a:rPr lang="cs-CZ" sz="1400" b="1" dirty="0"/>
              <a:t>Určení světové rovnováhy pomocí vztahu mezi relativní nabídkou a relativní poptávkou. </a:t>
            </a:r>
          </a:p>
          <a:p>
            <a:pPr>
              <a:lnSpc>
                <a:spcPct val="150000"/>
              </a:lnSpc>
            </a:pPr>
            <a:r>
              <a:rPr lang="cs-CZ" sz="1400" b="1" dirty="0"/>
              <a:t>4.</a:t>
            </a:r>
            <a:r>
              <a:rPr lang="en-US" sz="1400" b="1" dirty="0"/>
              <a:t> </a:t>
            </a:r>
            <a:r>
              <a:rPr lang="cs-CZ" sz="1400" b="1" dirty="0"/>
              <a:t>Dopad směnných relací (poměru cen exportu a importu země) na národní bohatství. </a:t>
            </a:r>
            <a:endParaRPr lang="en-US" sz="1400" b="1" dirty="0"/>
          </a:p>
          <a:p>
            <a:pPr>
              <a:lnSpc>
                <a:spcPct val="150000"/>
              </a:lnSpc>
            </a:pPr>
            <a:r>
              <a:rPr lang="cs-CZ" sz="1400" b="1" dirty="0"/>
              <a:t>Z uvedených vztahů můžeme odvodit následující </a:t>
            </a:r>
            <a:r>
              <a:rPr lang="cs-CZ" sz="1400" b="1" dirty="0">
                <a:solidFill>
                  <a:srgbClr val="00B050"/>
                </a:solidFill>
              </a:rPr>
              <a:t>předpoklady standardního</a:t>
            </a:r>
            <a:r>
              <a:rPr lang="en-US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>
                <a:solidFill>
                  <a:srgbClr val="00B050"/>
                </a:solidFill>
              </a:rPr>
              <a:t>modelu</a:t>
            </a:r>
            <a:r>
              <a:rPr lang="cs-CZ" sz="1400" b="1" dirty="0"/>
              <a:t>.</a:t>
            </a:r>
          </a:p>
          <a:p>
            <a:endParaRPr lang="cs-CZ" sz="1400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B1B7E38-6587-4736-AE16-2BCDFCF4A26C}"/>
              </a:ext>
            </a:extLst>
          </p:cNvPr>
          <p:cNvSpPr/>
          <p:nvPr/>
        </p:nvSpPr>
        <p:spPr>
          <a:xfrm>
            <a:off x="3640122" y="166635"/>
            <a:ext cx="491175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400" b="1" dirty="0"/>
              <a:t>MEZINÁRODNÍ SMĚNA DVOU ZEMÍ VE STANDARDNÍM MODELU</a:t>
            </a:r>
            <a:endParaRPr lang="cs-CZ" sz="1400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EB7CF77-5A3F-4298-B66F-0CFB204F8231}"/>
              </a:ext>
            </a:extLst>
          </p:cNvPr>
          <p:cNvSpPr/>
          <p:nvPr/>
        </p:nvSpPr>
        <p:spPr>
          <a:xfrm>
            <a:off x="587130" y="2568744"/>
            <a:ext cx="19476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Předpoklady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9E5802F5-75AF-4CEF-BDD9-139373F5797B}"/>
                  </a:ext>
                </a:extLst>
              </p:cNvPr>
              <p:cNvSpPr/>
              <p:nvPr/>
            </p:nvSpPr>
            <p:spPr>
              <a:xfrm>
                <a:off x="587130" y="2876521"/>
                <a:ext cx="11414370" cy="3290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1400" b="1" dirty="0"/>
                  <a:t>1.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Světová ekonomika se skládá ze dvou zemí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 err="1"/>
                  <a:t>a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, které vyrábějí tytéž dva statky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(např. oděvy a potraviny), které jsou nabízeny a poptávány na světovém trhu.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400" b="1" dirty="0"/>
                  <a:t>2.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Výrobní kapacita ekonomiky může být vyjádřena hranicí výrobních možností, rozdíly mezi těmito hranicemi jsou jednou z příčin mezinárodní směny, tyto hranice výrobních možností zemí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 err="1"/>
                  <a:t>a</a:t>
                </a:r>
                <a:r>
                  <a:rPr lang="en-US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determinují funkce relativní nabídky zemí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a</a:t>
                </a:r>
                <a:r>
                  <a:rPr lang="en-US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400" b="1" dirty="0"/>
                  <a:t>3.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Jedinci v dané zemi mají tytéž preference vyjádřitelné křivkami indiference a stejný podíl na zdrojích, odlišné preference v zemích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 err="1"/>
                  <a:t>a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mohou být také jednou z příčin mezinárodní směny.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400" b="1" dirty="0"/>
                  <a:t>4.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Preferencemi subjektů v zemích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 err="1"/>
                  <a:t>a</a:t>
                </a:r>
                <a:r>
                  <a:rPr lang="cs-CZ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vyjádřenými křivkami indiference jsou determinovány funkce relativní poptávky v zemích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</a:t>
                </a:r>
                <a:r>
                  <a:rPr lang="cs-CZ" sz="1400" b="1" dirty="0" err="1"/>
                  <a:t>a</a:t>
                </a:r>
                <a:r>
                  <a:rPr lang="en-US" sz="1400" b="1" dirty="0"/>
                  <a:t>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400" b="1" dirty="0"/>
                  <a:t>5.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Národní funkce relativní nabídky a relativní poptávky determinují světové funkce relativní nabídky a relativní poptávky na světovém trhu obou statků.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1400" b="1" dirty="0"/>
                  <a:t>6.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Světová rovnováha je determinována funkcemi světové relativní poptávky a světové relativní nabídky, které leží mezi národními relativními poptávkovými a nabídkovými funkcemi.</a:t>
                </a:r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9E5802F5-75AF-4CEF-BDD9-139373F579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30" y="2876521"/>
                <a:ext cx="11414370" cy="3290581"/>
              </a:xfrm>
              <a:prstGeom prst="rect">
                <a:avLst/>
              </a:prstGeom>
              <a:blipFill>
                <a:blip r:embed="rId2"/>
                <a:stretch>
                  <a:fillRect l="-160" r="-267" b="-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23CA89-4993-46BB-A3C5-92432C52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8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D7B177A-7829-4937-BEB6-BB4C47447F26}"/>
              </a:ext>
            </a:extLst>
          </p:cNvPr>
          <p:cNvSpPr txBox="1"/>
          <p:nvPr/>
        </p:nvSpPr>
        <p:spPr>
          <a:xfrm>
            <a:off x="588943" y="159576"/>
            <a:ext cx="270625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/>
              <a:t>St.</a:t>
            </a:r>
            <a:r>
              <a:rPr lang="en-US" sz="1400" b="1" dirty="0"/>
              <a:t>87</a:t>
            </a:r>
            <a:r>
              <a:rPr lang="cs-CZ" sz="1400" b="1" dirty="0"/>
              <a:t>./</a:t>
            </a:r>
            <a:r>
              <a:rPr lang="en-US" sz="1400" b="1" dirty="0"/>
              <a:t>5</a:t>
            </a:r>
            <a:r>
              <a:rPr lang="cs-CZ" sz="1400" b="1" dirty="0"/>
              <a:t>.</a:t>
            </a:r>
            <a:r>
              <a:rPr lang="en-US" sz="1400" b="1" dirty="0"/>
              <a:t>7</a:t>
            </a:r>
            <a:r>
              <a:rPr lang="cs-CZ" sz="1400" b="1" dirty="0"/>
              <a:t>. Příklady k řešení/č.p.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5CC55DFE-27EC-4428-8260-51ECA720629B}"/>
                  </a:ext>
                </a:extLst>
              </p:cNvPr>
              <p:cNvSpPr/>
              <p:nvPr/>
            </p:nvSpPr>
            <p:spPr>
              <a:xfrm>
                <a:off x="3423291" y="35877"/>
                <a:ext cx="8385174" cy="19148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b="1" dirty="0"/>
                  <a:t> vyrábí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cs-CZ" sz="1400" b="1" dirty="0"/>
                  <a:t> jednotek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b="1" dirty="0"/>
                  <a:t> vyrábí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r>
                  <a:rPr lang="cs-CZ" sz="1400" b="1" dirty="0"/>
                  <a:t> jednotek oděvů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b="1" dirty="0"/>
                  <a:t>)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𝟒𝟖</m:t>
                    </m:r>
                  </m:oMath>
                </a14:m>
                <a:r>
                  <a:rPr lang="cs-CZ" sz="1400" b="1" dirty="0"/>
                  <a:t> jednotek potravin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b="1" dirty="0"/>
                  <a:t>). Víme, že obyvatelé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jsou ochotni vydat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cs-CZ" sz="1400" b="1" dirty="0"/>
                  <a:t>svých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výdajů</a:t>
                </a:r>
                <a:r>
                  <a:rPr lang="cs-CZ" sz="1400" b="1" dirty="0"/>
                  <a:t> na oděvy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cs-CZ" sz="1400" b="1" dirty="0"/>
                  <a:t>na potraviny. Obyvatelé země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jsou ochotni vydat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svých výdajů na oděvy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cs-CZ" sz="1400" b="1" dirty="0"/>
                  <a:t> na potraviny.</a:t>
                </a:r>
              </a:p>
              <a:p>
                <a:r>
                  <a:rPr lang="cs-CZ" sz="1400" b="1" dirty="0"/>
                  <a:t>Zjistěte:</a:t>
                </a:r>
              </a:p>
              <a:p>
                <a:r>
                  <a:rPr lang="cs-CZ" sz="1400" b="1" dirty="0"/>
                  <a:t>a)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poptávaná množství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 a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poptávaná množství oděvů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b="1" dirty="0"/>
                  <a:t>) a potravin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b="1" dirty="0"/>
                  <a:t>)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c)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funkci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𝑹</m:t>
                    </m:r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cs-CZ" sz="1400" b="1" dirty="0"/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funkci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𝑹</m:t>
                    </m:r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cs-CZ" sz="1400" b="1" dirty="0"/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5CC55DFE-27EC-4428-8260-51ECA720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291" y="35877"/>
                <a:ext cx="8385174" cy="1914820"/>
              </a:xfrm>
              <a:prstGeom prst="rect">
                <a:avLst/>
              </a:prstGeom>
              <a:blipFill>
                <a:blip r:embed="rId2"/>
                <a:stretch>
                  <a:fillRect l="-145" t="-316" b="-18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3264A0D2-1D67-4D91-A8E2-4CF104D1608D}"/>
              </a:ext>
            </a:extLst>
          </p:cNvPr>
          <p:cNvSpPr/>
          <p:nvPr/>
        </p:nvSpPr>
        <p:spPr>
          <a:xfrm>
            <a:off x="103285" y="1575322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7E5DD641-758A-4EFA-B646-21E8BDEE164A}"/>
                  </a:ext>
                </a:extLst>
              </p:cNvPr>
              <p:cNvSpPr/>
              <p:nvPr/>
            </p:nvSpPr>
            <p:spPr>
              <a:xfrm>
                <a:off x="286188" y="1981760"/>
                <a:ext cx="11873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cs-CZ" b="1" dirty="0"/>
              </a:p>
            </p:txBody>
          </p:sp>
        </mc:Choice>
        <mc:Fallback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7E5DD641-758A-4EFA-B646-21E8BDEE16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88" y="1981760"/>
                <a:ext cx="118737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>
            <a:extLst>
              <a:ext uri="{FF2B5EF4-FFF2-40B4-BE49-F238E27FC236}">
                <a16:creationId xmlns:a16="http://schemas.microsoft.com/office/drawing/2014/main" id="{D540326A-63D4-4BDE-A452-2AE9C0335D67}"/>
              </a:ext>
            </a:extLst>
          </p:cNvPr>
          <p:cNvGrpSpPr/>
          <p:nvPr/>
        </p:nvGrpSpPr>
        <p:grpSpPr>
          <a:xfrm>
            <a:off x="245426" y="1981760"/>
            <a:ext cx="1268900" cy="340369"/>
            <a:chOff x="229020" y="3481388"/>
            <a:chExt cx="1856885" cy="438150"/>
          </a:xfrm>
        </p:grpSpPr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099A6261-FA51-406D-8E57-CA0CCD460636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1B07B8FD-6285-4F15-A6D3-CDEF6D4FB20B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A8501357-48E7-4B81-86F8-D1E04FA9F839}"/>
                  </a:ext>
                </a:extLst>
              </p:cNvPr>
              <p:cNvSpPr/>
              <p:nvPr/>
            </p:nvSpPr>
            <p:spPr>
              <a:xfrm>
                <a:off x="186648" y="2480606"/>
                <a:ext cx="3914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A8501357-48E7-4B81-86F8-D1E04FA9F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48" y="2480606"/>
                <a:ext cx="39145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CE910424-AD41-4AC8-A19E-B2471E0FF406}"/>
                  </a:ext>
                </a:extLst>
              </p:cNvPr>
              <p:cNvSpPr/>
              <p:nvPr/>
            </p:nvSpPr>
            <p:spPr>
              <a:xfrm>
                <a:off x="202402" y="2728567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CE910424-AD41-4AC8-A19E-B2471E0FF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02" y="2728567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12FA768E-7E39-4459-A85D-50A67F2C18A8}"/>
                  </a:ext>
                </a:extLst>
              </p:cNvPr>
              <p:cNvSpPr/>
              <p:nvPr/>
            </p:nvSpPr>
            <p:spPr>
              <a:xfrm>
                <a:off x="191755" y="3010050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12FA768E-7E39-4459-A85D-50A67F2C18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55" y="3010050"/>
                <a:ext cx="868956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07C163B-3DBB-48B6-840B-075635F17114}"/>
                  </a:ext>
                </a:extLst>
              </p:cNvPr>
              <p:cNvSpPr txBox="1"/>
              <p:nvPr/>
            </p:nvSpPr>
            <p:spPr>
              <a:xfrm>
                <a:off x="286188" y="3335059"/>
                <a:ext cx="769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07C163B-3DBB-48B6-840B-075635F17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88" y="3335059"/>
                <a:ext cx="769826" cy="215444"/>
              </a:xfrm>
              <a:prstGeom prst="rect">
                <a:avLst/>
              </a:prstGeom>
              <a:blipFill>
                <a:blip r:embed="rId7"/>
                <a:stretch>
                  <a:fillRect l="-3175" r="-3968" b="-1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20E5D79F-E356-4592-830D-C07A21CB818D}"/>
                  </a:ext>
                </a:extLst>
              </p:cNvPr>
              <p:cNvSpPr txBox="1"/>
              <p:nvPr/>
            </p:nvSpPr>
            <p:spPr>
              <a:xfrm>
                <a:off x="262867" y="3595771"/>
                <a:ext cx="7714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20E5D79F-E356-4592-830D-C07A21CB8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67" y="3595771"/>
                <a:ext cx="771430" cy="215444"/>
              </a:xfrm>
              <a:prstGeom prst="rect">
                <a:avLst/>
              </a:prstGeom>
              <a:blipFill>
                <a:blip r:embed="rId8"/>
                <a:stretch>
                  <a:fillRect l="-7087" r="-4724" b="-3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F6C4E0EB-4B66-4DE1-A0D9-61F3DCBDC428}"/>
              </a:ext>
            </a:extLst>
          </p:cNvPr>
          <p:cNvCxnSpPr>
            <a:cxnSpLocks/>
          </p:cNvCxnSpPr>
          <p:nvPr/>
        </p:nvCxnSpPr>
        <p:spPr>
          <a:xfrm>
            <a:off x="1095306" y="2775469"/>
            <a:ext cx="2708" cy="14452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C8D1EBFF-8E21-489D-8102-44D49E4A6744}"/>
                  </a:ext>
                </a:extLst>
              </p:cNvPr>
              <p:cNvSpPr/>
              <p:nvPr/>
            </p:nvSpPr>
            <p:spPr>
              <a:xfrm>
                <a:off x="1172376" y="2702273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C8D1EBFF-8E21-489D-8102-44D49E4A67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376" y="2702273"/>
                <a:ext cx="86895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D9D092D2-45C5-445C-9B47-1540408D261E}"/>
                  </a:ext>
                </a:extLst>
              </p:cNvPr>
              <p:cNvSpPr/>
              <p:nvPr/>
            </p:nvSpPr>
            <p:spPr>
              <a:xfrm>
                <a:off x="1098014" y="2480607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D9D092D2-45C5-445C-9B47-1540408D2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014" y="2480607"/>
                <a:ext cx="40267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046CFB1A-E61B-41C1-93E2-29EF54E92370}"/>
                  </a:ext>
                </a:extLst>
              </p:cNvPr>
              <p:cNvSpPr/>
              <p:nvPr/>
            </p:nvSpPr>
            <p:spPr>
              <a:xfrm>
                <a:off x="1178547" y="3010050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046CFB1A-E61B-41C1-93E2-29EF54E923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547" y="3010050"/>
                <a:ext cx="868956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E813A547-E7E2-4049-8502-2206593A9438}"/>
                  </a:ext>
                </a:extLst>
              </p:cNvPr>
              <p:cNvSpPr txBox="1"/>
              <p:nvPr/>
            </p:nvSpPr>
            <p:spPr>
              <a:xfrm>
                <a:off x="1257335" y="3348495"/>
                <a:ext cx="679480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E813A547-E7E2-4049-8502-2206593A9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35" y="3348495"/>
                <a:ext cx="679480" cy="409086"/>
              </a:xfrm>
              <a:prstGeom prst="rect">
                <a:avLst/>
              </a:prstGeom>
              <a:blipFill>
                <a:blip r:embed="rId12"/>
                <a:stretch>
                  <a:fillRect l="-2679" r="-5357" b="-1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82AE930A-A97F-42B6-BD4C-AC7E69FC29F5}"/>
                  </a:ext>
                </a:extLst>
              </p:cNvPr>
              <p:cNvSpPr txBox="1"/>
              <p:nvPr/>
            </p:nvSpPr>
            <p:spPr>
              <a:xfrm>
                <a:off x="1232824" y="3816036"/>
                <a:ext cx="68108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82AE930A-A97F-42B6-BD4C-AC7E69FC29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824" y="3816036"/>
                <a:ext cx="681084" cy="404726"/>
              </a:xfrm>
              <a:prstGeom prst="rect">
                <a:avLst/>
              </a:prstGeom>
              <a:blipFill>
                <a:blip r:embed="rId13"/>
                <a:stretch>
                  <a:fillRect l="-8036" r="-4464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Skupina 27">
            <a:extLst>
              <a:ext uri="{FF2B5EF4-FFF2-40B4-BE49-F238E27FC236}">
                <a16:creationId xmlns:a16="http://schemas.microsoft.com/office/drawing/2014/main" id="{F2A334A6-C128-4C08-B6B9-83011A2B9503}"/>
              </a:ext>
            </a:extLst>
          </p:cNvPr>
          <p:cNvGrpSpPr/>
          <p:nvPr/>
        </p:nvGrpSpPr>
        <p:grpSpPr>
          <a:xfrm>
            <a:off x="103285" y="2724870"/>
            <a:ext cx="1949457" cy="1620314"/>
            <a:chOff x="131743" y="3322653"/>
            <a:chExt cx="1949457" cy="1572106"/>
          </a:xfrm>
        </p:grpSpPr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4F4BB43F-99F3-49C0-9876-A9187453E311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BE0F91DF-9CFF-420E-8EF8-5B8E28DD348A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bdélník 28">
            <a:extLst>
              <a:ext uri="{FF2B5EF4-FFF2-40B4-BE49-F238E27FC236}">
                <a16:creationId xmlns:a16="http://schemas.microsoft.com/office/drawing/2014/main" id="{4D99EA4B-8E0D-4192-9D8A-6426426544F9}"/>
              </a:ext>
            </a:extLst>
          </p:cNvPr>
          <p:cNvSpPr/>
          <p:nvPr/>
        </p:nvSpPr>
        <p:spPr>
          <a:xfrm>
            <a:off x="1555093" y="2006542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E8FCF23F-18A2-4C2E-B3DC-CA51F711C5C2}"/>
                  </a:ext>
                </a:extLst>
              </p:cNvPr>
              <p:cNvSpPr/>
              <p:nvPr/>
            </p:nvSpPr>
            <p:spPr>
              <a:xfrm>
                <a:off x="2094331" y="2336192"/>
                <a:ext cx="2388731" cy="4980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E8FCF23F-18A2-4C2E-B3DC-CA51F711C5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331" y="2336192"/>
                <a:ext cx="2388731" cy="498085"/>
              </a:xfrm>
              <a:prstGeom prst="rect">
                <a:avLst/>
              </a:prstGeom>
              <a:blipFill>
                <a:blip r:embed="rId14"/>
                <a:stretch>
                  <a:fillRect r="-8651"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4BE7910E-D00B-4414-8A8D-FC10562052E4}"/>
                  </a:ext>
                </a:extLst>
              </p:cNvPr>
              <p:cNvSpPr/>
              <p:nvPr/>
            </p:nvSpPr>
            <p:spPr>
              <a:xfrm>
                <a:off x="2100831" y="2890732"/>
                <a:ext cx="2388731" cy="5707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4BE7910E-D00B-4414-8A8D-FC10562052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831" y="2890732"/>
                <a:ext cx="2388731" cy="57073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093C6C53-E1DF-4863-8CBD-A4F1EEDDBBF9}"/>
                  </a:ext>
                </a:extLst>
              </p:cNvPr>
              <p:cNvSpPr/>
              <p:nvPr/>
            </p:nvSpPr>
            <p:spPr>
              <a:xfrm>
                <a:off x="6978686" y="2455170"/>
                <a:ext cx="2659831" cy="307777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093C6C53-E1DF-4863-8CBD-A4F1EEDDBB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686" y="2455170"/>
                <a:ext cx="2659831" cy="307777"/>
              </a:xfrm>
              <a:prstGeom prst="rect">
                <a:avLst/>
              </a:prstGeom>
              <a:blipFill>
                <a:blip r:embed="rId16"/>
                <a:stretch>
                  <a:fillRect b="-384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7EFFBACF-F26B-4475-8FBA-487CF3AC7E9B}"/>
                  </a:ext>
                </a:extLst>
              </p:cNvPr>
              <p:cNvSpPr/>
              <p:nvPr/>
            </p:nvSpPr>
            <p:spPr>
              <a:xfrm>
                <a:off x="2912340" y="3499267"/>
                <a:ext cx="689997" cy="5008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den>
                      </m:f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7EFFBACF-F26B-4475-8FBA-487CF3AC7E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340" y="3499267"/>
                <a:ext cx="689997" cy="500843"/>
              </a:xfrm>
              <a:prstGeom prst="rect">
                <a:avLst/>
              </a:prstGeom>
              <a:blipFill>
                <a:blip r:embed="rId17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A68BE7C1-2CCA-4DF2-98EF-4C514F0A149C}"/>
                  </a:ext>
                </a:extLst>
              </p:cNvPr>
              <p:cNvSpPr/>
              <p:nvPr/>
            </p:nvSpPr>
            <p:spPr>
              <a:xfrm>
                <a:off x="994451" y="4998056"/>
                <a:ext cx="6635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A68BE7C1-2CCA-4DF2-98EF-4C514F0A14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51" y="4998056"/>
                <a:ext cx="663579" cy="307777"/>
              </a:xfrm>
              <a:prstGeom prst="rect">
                <a:avLst/>
              </a:prstGeom>
              <a:blipFill>
                <a:blip r:embed="rId1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194E8204-65FC-4C53-99EE-EE78A7AD653F}"/>
                  </a:ext>
                </a:extLst>
              </p:cNvPr>
              <p:cNvSpPr/>
              <p:nvPr/>
            </p:nvSpPr>
            <p:spPr>
              <a:xfrm>
                <a:off x="1017830" y="4664998"/>
                <a:ext cx="5936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194E8204-65FC-4C53-99EE-EE78A7AD6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830" y="4664998"/>
                <a:ext cx="59362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BCC8BD6F-2840-4BDE-A6F2-D3B1D24B9E3D}"/>
                  </a:ext>
                </a:extLst>
              </p:cNvPr>
              <p:cNvSpPr/>
              <p:nvPr/>
            </p:nvSpPr>
            <p:spPr>
              <a:xfrm>
                <a:off x="1699933" y="4934547"/>
                <a:ext cx="112479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BCC8BD6F-2840-4BDE-A6F2-D3B1D24B9E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933" y="4934547"/>
                <a:ext cx="1124795" cy="497059"/>
              </a:xfrm>
              <a:prstGeom prst="rect">
                <a:avLst/>
              </a:prstGeom>
              <a:blipFill>
                <a:blip r:embed="rId2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7B81A626-4A29-4955-840D-17F3137570E0}"/>
                  </a:ext>
                </a:extLst>
              </p:cNvPr>
              <p:cNvSpPr txBox="1"/>
              <p:nvPr/>
            </p:nvSpPr>
            <p:spPr>
              <a:xfrm>
                <a:off x="2962768" y="4818886"/>
                <a:ext cx="1930528" cy="723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</m:t>
                              </m:r>
                            </m:num>
                            <m:den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7B81A626-4A29-4955-840D-17F313757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768" y="4818886"/>
                <a:ext cx="1930528" cy="723788"/>
              </a:xfrm>
              <a:prstGeom prst="rect">
                <a:avLst/>
              </a:prstGeom>
              <a:blipFill>
                <a:blip r:embed="rId21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Skupina 43">
            <a:extLst>
              <a:ext uri="{FF2B5EF4-FFF2-40B4-BE49-F238E27FC236}">
                <a16:creationId xmlns:a16="http://schemas.microsoft.com/office/drawing/2014/main" id="{78F22934-7222-4899-8C51-2D701196039F}"/>
              </a:ext>
            </a:extLst>
          </p:cNvPr>
          <p:cNvGrpSpPr/>
          <p:nvPr/>
        </p:nvGrpSpPr>
        <p:grpSpPr>
          <a:xfrm>
            <a:off x="2191400" y="2306621"/>
            <a:ext cx="2359392" cy="1848972"/>
            <a:chOff x="131743" y="3322653"/>
            <a:chExt cx="1949457" cy="1572106"/>
          </a:xfrm>
        </p:grpSpPr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4AF20AC1-29CE-4C20-983A-9B70D91F9976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971CAA7E-97CB-4B41-A2C5-9DD0B9FAECE2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46F56EEC-30A3-4C14-907C-12DBE2D88309}"/>
              </a:ext>
            </a:extLst>
          </p:cNvPr>
          <p:cNvSpPr txBox="1"/>
          <p:nvPr/>
        </p:nvSpPr>
        <p:spPr>
          <a:xfrm>
            <a:off x="4668266" y="1941921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cs-CZ" sz="1400" b="1" dirty="0">
                <a:solidFill>
                  <a:srgbClr val="FF0000"/>
                </a:solidFill>
              </a:rPr>
              <a:t>. krok: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Obdélník 50">
                <a:extLst>
                  <a:ext uri="{FF2B5EF4-FFF2-40B4-BE49-F238E27FC236}">
                    <a16:creationId xmlns:a16="http://schemas.microsoft.com/office/drawing/2014/main" id="{1BE10188-D98D-452B-A634-7CD3A1D2B5A7}"/>
                  </a:ext>
                </a:extLst>
              </p:cNvPr>
              <p:cNvSpPr/>
              <p:nvPr/>
            </p:nvSpPr>
            <p:spPr>
              <a:xfrm>
                <a:off x="6290033" y="2980045"/>
                <a:ext cx="16807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51" name="Obdélník 50">
                <a:extLst>
                  <a:ext uri="{FF2B5EF4-FFF2-40B4-BE49-F238E27FC236}">
                    <a16:creationId xmlns:a16="http://schemas.microsoft.com/office/drawing/2014/main" id="{1BE10188-D98D-452B-A634-7CD3A1D2B5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033" y="2980045"/>
                <a:ext cx="1680781" cy="307777"/>
              </a:xfrm>
              <a:prstGeom prst="rect">
                <a:avLst/>
              </a:prstGeom>
              <a:blipFill>
                <a:blip r:embed="rId2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0F286C18-044B-4471-9885-EFF8EDC23DFD}"/>
                  </a:ext>
                </a:extLst>
              </p:cNvPr>
              <p:cNvSpPr/>
              <p:nvPr/>
            </p:nvSpPr>
            <p:spPr>
              <a:xfrm>
                <a:off x="7935939" y="2820455"/>
                <a:ext cx="2388731" cy="570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0F286C18-044B-4471-9885-EFF8EDC23D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939" y="2820455"/>
                <a:ext cx="2388731" cy="57073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Pravá složená závorka 52">
            <a:extLst>
              <a:ext uri="{FF2B5EF4-FFF2-40B4-BE49-F238E27FC236}">
                <a16:creationId xmlns:a16="http://schemas.microsoft.com/office/drawing/2014/main" id="{26DA7EE4-ABB7-4D2B-8C80-3573B0F2BB49}"/>
              </a:ext>
            </a:extLst>
          </p:cNvPr>
          <p:cNvSpPr/>
          <p:nvPr/>
        </p:nvSpPr>
        <p:spPr>
          <a:xfrm rot="5400000">
            <a:off x="8193441" y="1475926"/>
            <a:ext cx="211999" cy="3861177"/>
          </a:xfrm>
          <a:prstGeom prst="rightBrace">
            <a:avLst>
              <a:gd name="adj1" fmla="val 9451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E25EB26D-8491-474D-BBF9-B2610C16F7C9}"/>
                  </a:ext>
                </a:extLst>
              </p:cNvPr>
              <p:cNvSpPr/>
              <p:nvPr/>
            </p:nvSpPr>
            <p:spPr>
              <a:xfrm>
                <a:off x="5973129" y="3549890"/>
                <a:ext cx="2127442" cy="570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E25EB26D-8491-474D-BBF9-B2610C16F7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29" y="3549890"/>
                <a:ext cx="2127442" cy="57073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5ACED6D2-F74C-4D8D-AAC6-E0C227790A40}"/>
                  </a:ext>
                </a:extLst>
              </p:cNvPr>
              <p:cNvSpPr/>
              <p:nvPr/>
            </p:nvSpPr>
            <p:spPr>
              <a:xfrm>
                <a:off x="7928368" y="3549890"/>
                <a:ext cx="2931635" cy="570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5ACED6D2-F74C-4D8D-AAC6-E0C227790A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8368" y="3549890"/>
                <a:ext cx="2931635" cy="57073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Pravá složená závorka 55">
            <a:extLst>
              <a:ext uri="{FF2B5EF4-FFF2-40B4-BE49-F238E27FC236}">
                <a16:creationId xmlns:a16="http://schemas.microsoft.com/office/drawing/2014/main" id="{8C9E915E-595A-4565-85E6-CB140FC2AE4C}"/>
              </a:ext>
            </a:extLst>
          </p:cNvPr>
          <p:cNvSpPr/>
          <p:nvPr/>
        </p:nvSpPr>
        <p:spPr>
          <a:xfrm rot="5400000">
            <a:off x="8210765" y="2153052"/>
            <a:ext cx="211999" cy="4817881"/>
          </a:xfrm>
          <a:prstGeom prst="rightBrace">
            <a:avLst>
              <a:gd name="adj1" fmla="val 9451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9D4C8054-212F-44A8-8EB6-9EE9AEF2D9E2}"/>
                  </a:ext>
                </a:extLst>
              </p:cNvPr>
              <p:cNvSpPr/>
              <p:nvPr/>
            </p:nvSpPr>
            <p:spPr>
              <a:xfrm>
                <a:off x="5836158" y="4698694"/>
                <a:ext cx="5061578" cy="540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9D4C8054-212F-44A8-8EB6-9EE9AEF2D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158" y="4698694"/>
                <a:ext cx="5061578" cy="54059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0A966825-092C-4457-A739-3CCC1D8F7C76}"/>
                  </a:ext>
                </a:extLst>
              </p:cNvPr>
              <p:cNvSpPr/>
              <p:nvPr/>
            </p:nvSpPr>
            <p:spPr>
              <a:xfrm>
                <a:off x="5950318" y="5333272"/>
                <a:ext cx="1860638" cy="319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𝟖𝟖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0A966825-092C-4457-A739-3CCC1D8F7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318" y="5333272"/>
                <a:ext cx="1860638" cy="319511"/>
              </a:xfrm>
              <a:prstGeom prst="rect">
                <a:avLst/>
              </a:prstGeom>
              <a:blipFill>
                <a:blip r:embed="rId27"/>
                <a:stretch>
                  <a:fillRect t="-5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bdélník 58">
            <a:extLst>
              <a:ext uri="{FF2B5EF4-FFF2-40B4-BE49-F238E27FC236}">
                <a16:creationId xmlns:a16="http://schemas.microsoft.com/office/drawing/2014/main" id="{56EDC6BD-E94E-45F9-A16E-319BBAF97472}"/>
              </a:ext>
            </a:extLst>
          </p:cNvPr>
          <p:cNvSpPr/>
          <p:nvPr/>
        </p:nvSpPr>
        <p:spPr>
          <a:xfrm>
            <a:off x="997580" y="1490925"/>
            <a:ext cx="1812740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Světová relativní cena</a:t>
            </a:r>
          </a:p>
        </p:txBody>
      </p:sp>
      <p:cxnSp>
        <p:nvCxnSpPr>
          <p:cNvPr id="61" name="Přímá spojnice se šipkou 60">
            <a:extLst>
              <a:ext uri="{FF2B5EF4-FFF2-40B4-BE49-F238E27FC236}">
                <a16:creationId xmlns:a16="http://schemas.microsoft.com/office/drawing/2014/main" id="{21CB40FD-78D6-43FC-8F2E-B58CA097A60D}"/>
              </a:ext>
            </a:extLst>
          </p:cNvPr>
          <p:cNvCxnSpPr>
            <a:cxnSpLocks/>
            <a:stCxn id="59" idx="2"/>
          </p:cNvCxnSpPr>
          <p:nvPr/>
        </p:nvCxnSpPr>
        <p:spPr>
          <a:xfrm>
            <a:off x="1903950" y="1798702"/>
            <a:ext cx="920778" cy="591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BA043791-2E25-4E24-94B7-554E4EBA92D5}"/>
                  </a:ext>
                </a:extLst>
              </p:cNvPr>
              <p:cNvSpPr/>
              <p:nvPr/>
            </p:nvSpPr>
            <p:spPr>
              <a:xfrm>
                <a:off x="7812398" y="5347200"/>
                <a:ext cx="1213794" cy="319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BA043791-2E25-4E24-94B7-554E4EBA92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98" y="5347200"/>
                <a:ext cx="1213794" cy="319511"/>
              </a:xfrm>
              <a:prstGeom prst="rect">
                <a:avLst/>
              </a:prstGeom>
              <a:blipFill>
                <a:blip r:embed="rId28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D30B061A-F5F0-479A-86E2-89185FCA43F0}"/>
                  </a:ext>
                </a:extLst>
              </p:cNvPr>
              <p:cNvSpPr/>
              <p:nvPr/>
            </p:nvSpPr>
            <p:spPr>
              <a:xfrm>
                <a:off x="9026192" y="5264293"/>
                <a:ext cx="784574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D30B061A-F5F0-479A-86E2-89185FCA43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192" y="5264293"/>
                <a:ext cx="784574" cy="497059"/>
              </a:xfrm>
              <a:prstGeom prst="rect">
                <a:avLst/>
              </a:prstGeom>
              <a:blipFill>
                <a:blip r:embed="rId2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7F4911B5-6D2F-4C85-99E7-D6DB2DB8F241}"/>
                  </a:ext>
                </a:extLst>
              </p:cNvPr>
              <p:cNvSpPr/>
              <p:nvPr/>
            </p:nvSpPr>
            <p:spPr>
              <a:xfrm>
                <a:off x="9810766" y="5347200"/>
                <a:ext cx="784574" cy="319511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7F4911B5-6D2F-4C85-99E7-D6DB2DB8F2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766" y="5347200"/>
                <a:ext cx="784574" cy="319511"/>
              </a:xfrm>
              <a:prstGeom prst="rect">
                <a:avLst/>
              </a:prstGeom>
              <a:blipFill>
                <a:blip r:embed="rId30"/>
                <a:stretch>
                  <a:fillRect t="-363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Pravá složená závorka 66">
            <a:extLst>
              <a:ext uri="{FF2B5EF4-FFF2-40B4-BE49-F238E27FC236}">
                <a16:creationId xmlns:a16="http://schemas.microsoft.com/office/drawing/2014/main" id="{C18D27DE-B5E2-4FB3-A9F4-6E3553AC17A4}"/>
              </a:ext>
            </a:extLst>
          </p:cNvPr>
          <p:cNvSpPr/>
          <p:nvPr/>
        </p:nvSpPr>
        <p:spPr>
          <a:xfrm rot="5400000">
            <a:off x="6845992" y="3259076"/>
            <a:ext cx="144049" cy="1754315"/>
          </a:xfrm>
          <a:prstGeom prst="rightBrace">
            <a:avLst>
              <a:gd name="adj1" fmla="val 9451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EFD2D6A3-F6DC-4D50-965E-AEE1B1EC2D86}"/>
                  </a:ext>
                </a:extLst>
              </p:cNvPr>
              <p:cNvSpPr/>
              <p:nvPr/>
            </p:nvSpPr>
            <p:spPr>
              <a:xfrm>
                <a:off x="6700988" y="4248614"/>
                <a:ext cx="426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EFD2D6A3-F6DC-4D50-965E-AEE1B1EC2D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988" y="4248614"/>
                <a:ext cx="426142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Pravá složená závorka 68">
            <a:extLst>
              <a:ext uri="{FF2B5EF4-FFF2-40B4-BE49-F238E27FC236}">
                <a16:creationId xmlns:a16="http://schemas.microsoft.com/office/drawing/2014/main" id="{BC56885D-5B50-4242-BBDE-4FBE0DD796B4}"/>
              </a:ext>
            </a:extLst>
          </p:cNvPr>
          <p:cNvSpPr/>
          <p:nvPr/>
        </p:nvSpPr>
        <p:spPr>
          <a:xfrm rot="5400000">
            <a:off x="8852972" y="3208697"/>
            <a:ext cx="144049" cy="1862463"/>
          </a:xfrm>
          <a:prstGeom prst="rightBrace">
            <a:avLst>
              <a:gd name="adj1" fmla="val 9451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32B0B5C1-7837-492F-A242-1808ECFD2F3C}"/>
                  </a:ext>
                </a:extLst>
              </p:cNvPr>
              <p:cNvSpPr/>
              <p:nvPr/>
            </p:nvSpPr>
            <p:spPr>
              <a:xfrm>
                <a:off x="8711925" y="4248613"/>
                <a:ext cx="426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32B0B5C1-7837-492F-A242-1808ECFD2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925" y="4248613"/>
                <a:ext cx="426142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Skupina 70">
            <a:extLst>
              <a:ext uri="{FF2B5EF4-FFF2-40B4-BE49-F238E27FC236}">
                <a16:creationId xmlns:a16="http://schemas.microsoft.com/office/drawing/2014/main" id="{9AE0FFE9-63B7-4105-9529-B9FBD49A064B}"/>
              </a:ext>
            </a:extLst>
          </p:cNvPr>
          <p:cNvGrpSpPr/>
          <p:nvPr/>
        </p:nvGrpSpPr>
        <p:grpSpPr>
          <a:xfrm>
            <a:off x="1017830" y="4664997"/>
            <a:ext cx="635586" cy="666710"/>
            <a:chOff x="229020" y="3481388"/>
            <a:chExt cx="1856885" cy="438150"/>
          </a:xfrm>
        </p:grpSpPr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3488770D-5C73-4B2A-9D74-62ADDF1F5F99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FFAEDCBA-550D-4254-AA49-C8184D37A7F2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FCF2C01-603D-4996-9FDB-94609FF9414E}"/>
                  </a:ext>
                </a:extLst>
              </p:cNvPr>
              <p:cNvSpPr/>
              <p:nvPr/>
            </p:nvSpPr>
            <p:spPr>
              <a:xfrm>
                <a:off x="2720495" y="4306976"/>
                <a:ext cx="689997" cy="5008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den>
                      </m:f>
                    </m:oMath>
                  </m:oMathPara>
                </a14:m>
                <a:endParaRPr lang="cs-CZ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FCF2C01-603D-4996-9FDB-94609FF941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495" y="4306976"/>
                <a:ext cx="689997" cy="500843"/>
              </a:xfrm>
              <a:prstGeom prst="rect">
                <a:avLst/>
              </a:prstGeom>
              <a:blipFill>
                <a:blip r:embed="rId33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>
            <a:extLst>
              <a:ext uri="{FF2B5EF4-FFF2-40B4-BE49-F238E27FC236}">
                <a16:creationId xmlns:a16="http://schemas.microsoft.com/office/drawing/2014/main" id="{68A6577B-A9FD-4631-B215-77EA63CF9B55}"/>
              </a:ext>
            </a:extLst>
          </p:cNvPr>
          <p:cNvSpPr txBox="1"/>
          <p:nvPr/>
        </p:nvSpPr>
        <p:spPr>
          <a:xfrm>
            <a:off x="244020" y="570044"/>
            <a:ext cx="289397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Parametr preference </a:t>
            </a:r>
            <a:r>
              <a:rPr lang="cs-CZ" sz="1400" b="1" dirty="0"/>
              <a:t>(parametr který vyjadřuje preference země k oběma statkům)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FF27F89E-17C3-4B4C-82CB-57A50AF009A7}"/>
              </a:ext>
            </a:extLst>
          </p:cNvPr>
          <p:cNvCxnSpPr>
            <a:cxnSpLocks/>
          </p:cNvCxnSpPr>
          <p:nvPr/>
        </p:nvCxnSpPr>
        <p:spPr>
          <a:xfrm>
            <a:off x="3131620" y="1308708"/>
            <a:ext cx="1057929" cy="1325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1D096BC3-B877-4375-AC3F-66B7346F6DE2}"/>
              </a:ext>
            </a:extLst>
          </p:cNvPr>
          <p:cNvSpPr txBox="1"/>
          <p:nvPr/>
        </p:nvSpPr>
        <p:spPr>
          <a:xfrm>
            <a:off x="760462" y="4426422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95F1C13D-41F0-4861-9622-7458BD92DC9B}"/>
                  </a:ext>
                </a:extLst>
              </p:cNvPr>
              <p:cNvSpPr/>
              <p:nvPr/>
            </p:nvSpPr>
            <p:spPr>
              <a:xfrm>
                <a:off x="4686183" y="2283195"/>
                <a:ext cx="629339" cy="319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95F1C13D-41F0-4861-9622-7458BD92D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183" y="2283195"/>
                <a:ext cx="629339" cy="319318"/>
              </a:xfrm>
              <a:prstGeom prst="rect">
                <a:avLst/>
              </a:prstGeom>
              <a:blipFill>
                <a:blip r:embed="rId34"/>
                <a:stretch>
                  <a:fillRect t="-5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Skupina 62">
            <a:extLst>
              <a:ext uri="{FF2B5EF4-FFF2-40B4-BE49-F238E27FC236}">
                <a16:creationId xmlns:a16="http://schemas.microsoft.com/office/drawing/2014/main" id="{C2242414-6709-4EEA-9CB5-4D365F133AA7}"/>
              </a:ext>
            </a:extLst>
          </p:cNvPr>
          <p:cNvGrpSpPr/>
          <p:nvPr/>
        </p:nvGrpSpPr>
        <p:grpSpPr>
          <a:xfrm>
            <a:off x="4721266" y="2290405"/>
            <a:ext cx="579028" cy="312108"/>
            <a:chOff x="229020" y="3481388"/>
            <a:chExt cx="1856885" cy="438150"/>
          </a:xfrm>
        </p:grpSpPr>
        <p:cxnSp>
          <p:nvCxnSpPr>
            <p:cNvPr id="74" name="Přímá spojnice 73">
              <a:extLst>
                <a:ext uri="{FF2B5EF4-FFF2-40B4-BE49-F238E27FC236}">
                  <a16:creationId xmlns:a16="http://schemas.microsoft.com/office/drawing/2014/main" id="{71A81F5B-C3D0-4E5D-856F-82BA113111D7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EF500913-9B43-46AE-9692-411AE5E780A0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Zástupný symbol pro číslo snímku 23">
            <a:extLst>
              <a:ext uri="{FF2B5EF4-FFF2-40B4-BE49-F238E27FC236}">
                <a16:creationId xmlns:a16="http://schemas.microsoft.com/office/drawing/2014/main" id="{57A5B17C-4679-4D59-ABB9-553E863A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3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D1BBBC20-9CA8-13A4-C3AB-C7D3441E3EAC}"/>
                  </a:ext>
                </a:extLst>
              </p:cNvPr>
              <p:cNvSpPr/>
              <p:nvPr/>
            </p:nvSpPr>
            <p:spPr>
              <a:xfrm>
                <a:off x="6978686" y="2054370"/>
                <a:ext cx="2663037" cy="30777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D1BBBC20-9CA8-13A4-C3AB-C7D3441E3E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686" y="2054370"/>
                <a:ext cx="2663037" cy="307777"/>
              </a:xfrm>
              <a:prstGeom prst="rect">
                <a:avLst/>
              </a:prstGeom>
              <a:blipFill>
                <a:blip r:embed="rId35"/>
                <a:stretch>
                  <a:fillRect b="-576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B923B1B2-6FDF-9ACA-86C7-CAB4D58D8040}"/>
                  </a:ext>
                </a:extLst>
              </p:cNvPr>
              <p:cNvSpPr txBox="1"/>
              <p:nvPr/>
            </p:nvSpPr>
            <p:spPr>
              <a:xfrm>
                <a:off x="5891154" y="2314863"/>
                <a:ext cx="772456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B923B1B2-6FDF-9ACA-86C7-CAB4D58D8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154" y="2314863"/>
                <a:ext cx="772456" cy="307777"/>
              </a:xfrm>
              <a:prstGeom prst="rect">
                <a:avLst/>
              </a:prstGeom>
              <a:blipFill>
                <a:blip r:embed="rId36"/>
                <a:stretch>
                  <a:fillRect l="-6202" r="-10078" b="-26923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7B61C449-66E5-DC63-AB6F-32AFD93F5FD6}"/>
              </a:ext>
            </a:extLst>
          </p:cNvPr>
          <p:cNvCxnSpPr>
            <a:stCxn id="30" idx="3"/>
            <a:endCxn id="36" idx="1"/>
          </p:cNvCxnSpPr>
          <p:nvPr/>
        </p:nvCxnSpPr>
        <p:spPr>
          <a:xfrm flipV="1">
            <a:off x="6663610" y="2208259"/>
            <a:ext cx="315076" cy="2604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A50C6A31-F772-7CA5-7CB4-B2FBF92D1D52}"/>
              </a:ext>
            </a:extLst>
          </p:cNvPr>
          <p:cNvCxnSpPr>
            <a:stCxn id="30" idx="3"/>
            <a:endCxn id="34" idx="1"/>
          </p:cNvCxnSpPr>
          <p:nvPr/>
        </p:nvCxnSpPr>
        <p:spPr>
          <a:xfrm>
            <a:off x="6663610" y="2468752"/>
            <a:ext cx="315076" cy="1403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36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1" grpId="0"/>
      <p:bldP spid="12" grpId="0"/>
      <p:bldP spid="13" grpId="0"/>
      <p:bldP spid="14" grpId="0"/>
      <p:bldP spid="18" grpId="0"/>
      <p:bldP spid="20" grpId="0"/>
      <p:bldP spid="21" grpId="0"/>
      <p:bldP spid="22" grpId="0"/>
      <p:bldP spid="23" grpId="0"/>
      <p:bldP spid="29" grpId="0"/>
      <p:bldP spid="32" grpId="0" animBg="1"/>
      <p:bldP spid="33" grpId="0" animBg="1"/>
      <p:bldP spid="34" grpId="0" animBg="1"/>
      <p:bldP spid="35" grpId="0" animBg="1"/>
      <p:bldP spid="38" grpId="0"/>
      <p:bldP spid="39" grpId="0"/>
      <p:bldP spid="40" grpId="0"/>
      <p:bldP spid="42" grpId="0"/>
      <p:bldP spid="50" grpId="0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  <p:bldP spid="2" grpId="0"/>
      <p:bldP spid="15" grpId="0" animBg="1"/>
      <p:bldP spid="60" grpId="0"/>
      <p:bldP spid="62" grpId="0"/>
      <p:bldP spid="3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0A1A554-A818-4A77-9873-8D271DAA5F02}"/>
              </a:ext>
            </a:extLst>
          </p:cNvPr>
          <p:cNvSpPr/>
          <p:nvPr/>
        </p:nvSpPr>
        <p:spPr>
          <a:xfrm>
            <a:off x="303709" y="1877830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F070405-2150-4F62-8663-C5A9850CA337}"/>
              </a:ext>
            </a:extLst>
          </p:cNvPr>
          <p:cNvSpPr txBox="1"/>
          <p:nvPr/>
        </p:nvSpPr>
        <p:spPr>
          <a:xfrm>
            <a:off x="131743" y="150051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</a:t>
            </a:r>
            <a:r>
              <a:rPr lang="en-US" sz="1400" dirty="0"/>
              <a:t>87</a:t>
            </a:r>
            <a:r>
              <a:rPr lang="cs-CZ" sz="1400" dirty="0"/>
              <a:t>./</a:t>
            </a:r>
            <a:r>
              <a:rPr lang="en-US" sz="1400" dirty="0"/>
              <a:t>5</a:t>
            </a:r>
            <a:r>
              <a:rPr lang="cs-CZ" sz="1400" dirty="0"/>
              <a:t>.</a:t>
            </a:r>
            <a:r>
              <a:rPr lang="en-US" sz="1400" dirty="0"/>
              <a:t>7</a:t>
            </a:r>
            <a:r>
              <a:rPr lang="cs-CZ" sz="1400" dirty="0"/>
              <a:t>. Příklady k řešení/č.p.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43808EA6-78DB-4C4E-B4A8-0C63B4F7E9E8}"/>
                  </a:ext>
                </a:extLst>
              </p:cNvPr>
              <p:cNvSpPr/>
              <p:nvPr/>
            </p:nvSpPr>
            <p:spPr>
              <a:xfrm>
                <a:off x="3088939" y="63755"/>
                <a:ext cx="8129319" cy="19148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vyrábí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cs-CZ" sz="1400" dirty="0"/>
                  <a:t> jednotek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dirty="0"/>
                  <a:t>)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jednotek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dirty="0"/>
                  <a:t>).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dirty="0"/>
                  <a:t> vyrábí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r>
                  <a:rPr lang="cs-CZ" sz="1400" dirty="0"/>
                  <a:t> jednotek oděvů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dirty="0"/>
                  <a:t>)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𝟒𝟖</m:t>
                    </m:r>
                  </m:oMath>
                </a14:m>
                <a:r>
                  <a:rPr lang="cs-CZ" sz="1400" dirty="0"/>
                  <a:t> jednotek potravin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dirty="0"/>
                  <a:t>). Víme, že obyvatelé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jsou ochotni vydat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cs-CZ" sz="1400" dirty="0"/>
                  <a:t>svých výdajů na oděvy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cs-CZ" sz="1400" dirty="0"/>
                  <a:t>na potraviny. Obyvatelé země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jsou ochotni vydat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1400" b="1" dirty="0"/>
                  <a:t> </a:t>
                </a:r>
                <a:r>
                  <a:rPr lang="cs-CZ" sz="1400" dirty="0"/>
                  <a:t>svých výdajů na oděvy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cs-CZ" sz="1400" dirty="0"/>
                  <a:t> na potraviny.</a:t>
                </a:r>
              </a:p>
              <a:p>
                <a:r>
                  <a:rPr lang="cs-CZ" sz="1400" dirty="0"/>
                  <a:t>Zjistěte:</a:t>
                </a:r>
              </a:p>
              <a:p>
                <a:r>
                  <a:rPr lang="cs-CZ" sz="1400" dirty="0"/>
                  <a:t>a)</a:t>
                </a:r>
                <a:r>
                  <a:rPr lang="en-US" sz="1400" dirty="0"/>
                  <a:t> </a:t>
                </a:r>
                <a:r>
                  <a:rPr lang="cs-CZ" sz="1400" dirty="0"/>
                  <a:t>poptávaná množství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dirty="0"/>
                  <a:t>) a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dirty="0"/>
                  <a:t>)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b)</a:t>
                </a:r>
                <a:r>
                  <a:rPr lang="en-US" sz="1400" dirty="0"/>
                  <a:t> </a:t>
                </a:r>
                <a:r>
                  <a:rPr lang="cs-CZ" sz="1400" dirty="0"/>
                  <a:t>poptávaná množství oděvů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dirty="0"/>
                  <a:t>) a potravin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dirty="0"/>
                  <a:t>)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c)</a:t>
                </a:r>
                <a:r>
                  <a:rPr lang="en-US" sz="1400" dirty="0"/>
                  <a:t> </a:t>
                </a:r>
                <a:r>
                  <a:rPr lang="cs-CZ" sz="1400" dirty="0"/>
                  <a:t>funkci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𝑹</m:t>
                    </m:r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cs-CZ" sz="1400" dirty="0"/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d)</a:t>
                </a:r>
                <a:r>
                  <a:rPr lang="en-US" sz="1400" dirty="0"/>
                  <a:t> </a:t>
                </a:r>
                <a:r>
                  <a:rPr lang="cs-CZ" sz="1400" dirty="0"/>
                  <a:t>funkci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𝑹</m:t>
                    </m:r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cs-CZ" sz="1400" b="1" dirty="0"/>
                  <a:t> </a:t>
                </a:r>
                <a:r>
                  <a:rPr lang="cs-CZ" sz="1400" dirty="0"/>
                  <a:t>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43808EA6-78DB-4C4E-B4A8-0C63B4F7E9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939" y="63755"/>
                <a:ext cx="8129319" cy="1914820"/>
              </a:xfrm>
              <a:prstGeom prst="rect">
                <a:avLst/>
              </a:prstGeom>
              <a:blipFill>
                <a:blip r:embed="rId2"/>
                <a:stretch>
                  <a:fillRect l="-150" b="-1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F1FF00B5-8608-4FB5-9193-87637084DEE0}"/>
              </a:ext>
            </a:extLst>
          </p:cNvPr>
          <p:cNvSpPr txBox="1"/>
          <p:nvPr/>
        </p:nvSpPr>
        <p:spPr>
          <a:xfrm>
            <a:off x="486612" y="2199246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3.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88D0F1B8-FF61-4A02-85D5-E603F75776F0}"/>
                  </a:ext>
                </a:extLst>
              </p:cNvPr>
              <p:cNvSpPr/>
              <p:nvPr/>
            </p:nvSpPr>
            <p:spPr>
              <a:xfrm>
                <a:off x="478334" y="3027518"/>
                <a:ext cx="2388731" cy="570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88D0F1B8-FF61-4A02-85D5-E603F75776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34" y="3027518"/>
                <a:ext cx="2388731" cy="5707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9AA75D50-817D-41A4-BA49-B9CA1BFA821A}"/>
                  </a:ext>
                </a:extLst>
              </p:cNvPr>
              <p:cNvSpPr/>
              <p:nvPr/>
            </p:nvSpPr>
            <p:spPr>
              <a:xfrm>
                <a:off x="486612" y="2507023"/>
                <a:ext cx="2388731" cy="498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9AA75D50-817D-41A4-BA49-B9CA1BFA82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12" y="2507023"/>
                <a:ext cx="2388731" cy="498085"/>
              </a:xfrm>
              <a:prstGeom prst="rect">
                <a:avLst/>
              </a:prstGeom>
              <a:blipFill>
                <a:blip r:embed="rId4"/>
                <a:stretch>
                  <a:fillRect r="-8673"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DED7383-0F9D-4EEB-B166-624E7FD29A5A}"/>
                  </a:ext>
                </a:extLst>
              </p:cNvPr>
              <p:cNvSpPr/>
              <p:nvPr/>
            </p:nvSpPr>
            <p:spPr>
              <a:xfrm>
                <a:off x="2921789" y="2406639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1DED7383-0F9D-4EEB-B166-624E7FD29A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789" y="2406639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473D2692-67BB-4DB0-962A-7AE25AD83297}"/>
                  </a:ext>
                </a:extLst>
              </p:cNvPr>
              <p:cNvSpPr/>
              <p:nvPr/>
            </p:nvSpPr>
            <p:spPr>
              <a:xfrm>
                <a:off x="2921789" y="2714416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473D2692-67BB-4DB0-962A-7AE25AD832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789" y="2714416"/>
                <a:ext cx="86895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328F089B-B25D-4F30-A0DF-72182A08912D}"/>
                  </a:ext>
                </a:extLst>
              </p:cNvPr>
              <p:cNvSpPr/>
              <p:nvPr/>
            </p:nvSpPr>
            <p:spPr>
              <a:xfrm>
                <a:off x="2937788" y="3290475"/>
                <a:ext cx="6755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328F089B-B25D-4F30-A0DF-72182A0891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88" y="3290475"/>
                <a:ext cx="675570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38BAABC4-A70D-428D-B8F7-6A8201205FAE}"/>
                  </a:ext>
                </a:extLst>
              </p:cNvPr>
              <p:cNvSpPr/>
              <p:nvPr/>
            </p:nvSpPr>
            <p:spPr>
              <a:xfrm>
                <a:off x="2937788" y="3024661"/>
                <a:ext cx="784574" cy="319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38BAABC4-A70D-428D-B8F7-6A8201205F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88" y="3024661"/>
                <a:ext cx="784574" cy="319511"/>
              </a:xfrm>
              <a:prstGeom prst="rect">
                <a:avLst/>
              </a:prstGeom>
              <a:blipFill>
                <a:blip r:embed="rId8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ravá složená závorka 11">
            <a:extLst>
              <a:ext uri="{FF2B5EF4-FFF2-40B4-BE49-F238E27FC236}">
                <a16:creationId xmlns:a16="http://schemas.microsoft.com/office/drawing/2014/main" id="{94BF3A2C-C1A6-45E4-B1F4-D00247AB7185}"/>
              </a:ext>
            </a:extLst>
          </p:cNvPr>
          <p:cNvSpPr/>
          <p:nvPr/>
        </p:nvSpPr>
        <p:spPr>
          <a:xfrm rot="5400000">
            <a:off x="1933239" y="2161275"/>
            <a:ext cx="307776" cy="3036432"/>
          </a:xfrm>
          <a:prstGeom prst="rightBrace">
            <a:avLst>
              <a:gd name="adj1" fmla="val 17948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3CAE37DC-1D6A-4E6F-AE42-C2D5849C6056}"/>
                  </a:ext>
                </a:extLst>
              </p:cNvPr>
              <p:cNvSpPr/>
              <p:nvPr/>
            </p:nvSpPr>
            <p:spPr>
              <a:xfrm>
                <a:off x="412603" y="3915885"/>
                <a:ext cx="3782767" cy="500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3CAE37DC-1D6A-4E6F-AE42-C2D5849C60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03" y="3915885"/>
                <a:ext cx="3782767" cy="500650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06025BED-F8AB-458C-A0D2-EC26C52FEBF2}"/>
                  </a:ext>
                </a:extLst>
              </p:cNvPr>
              <p:cNvSpPr/>
              <p:nvPr/>
            </p:nvSpPr>
            <p:spPr>
              <a:xfrm>
                <a:off x="303709" y="5007512"/>
                <a:ext cx="3645422" cy="500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06025BED-F8AB-458C-A0D2-EC26C52FEB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09" y="5007512"/>
                <a:ext cx="3645422" cy="5006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C7F433EF-8B6C-4777-8582-328768148787}"/>
                  </a:ext>
                </a:extLst>
              </p:cNvPr>
              <p:cNvSpPr/>
              <p:nvPr/>
            </p:nvSpPr>
            <p:spPr>
              <a:xfrm>
                <a:off x="412603" y="4448172"/>
                <a:ext cx="101271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C7F433EF-8B6C-4777-8582-3287681487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03" y="4448172"/>
                <a:ext cx="1012713" cy="49705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008FF015-3220-47BE-9D6F-42B4B63251A3}"/>
                  </a:ext>
                </a:extLst>
              </p:cNvPr>
              <p:cNvSpPr/>
              <p:nvPr/>
            </p:nvSpPr>
            <p:spPr>
              <a:xfrm>
                <a:off x="412603" y="5614368"/>
                <a:ext cx="8753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008FF015-3220-47BE-9D6F-42B4B6325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03" y="5614368"/>
                <a:ext cx="875368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9A347857-3101-4460-9237-96B6A8C29B65}"/>
              </a:ext>
            </a:extLst>
          </p:cNvPr>
          <p:cNvCxnSpPr>
            <a:cxnSpLocks/>
          </p:cNvCxnSpPr>
          <p:nvPr/>
        </p:nvCxnSpPr>
        <p:spPr>
          <a:xfrm>
            <a:off x="4136041" y="2506875"/>
            <a:ext cx="0" cy="3415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CDBF1D9A-96ED-4722-A376-1C8FAA48933E}"/>
              </a:ext>
            </a:extLst>
          </p:cNvPr>
          <p:cNvSpPr/>
          <p:nvPr/>
        </p:nvSpPr>
        <p:spPr>
          <a:xfrm>
            <a:off x="3949131" y="2090738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128B2A24-01D3-4F4D-A816-EBAF7338F7FD}"/>
                  </a:ext>
                </a:extLst>
              </p:cNvPr>
              <p:cNvSpPr/>
              <p:nvPr/>
            </p:nvSpPr>
            <p:spPr>
              <a:xfrm>
                <a:off x="4822102" y="2696704"/>
                <a:ext cx="2528641" cy="570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128B2A24-01D3-4F4D-A816-EBAF7338F7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102" y="2696704"/>
                <a:ext cx="2528641" cy="57073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FA402802-5E0E-4F6A-985F-72DC4CFAD1F1}"/>
                  </a:ext>
                </a:extLst>
              </p:cNvPr>
              <p:cNvSpPr/>
              <p:nvPr/>
            </p:nvSpPr>
            <p:spPr>
              <a:xfrm>
                <a:off x="4831679" y="2199148"/>
                <a:ext cx="2528641" cy="543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FA402802-5E0E-4F6A-985F-72DC4CFAD1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679" y="2199148"/>
                <a:ext cx="2528641" cy="543226"/>
              </a:xfrm>
              <a:prstGeom prst="rect">
                <a:avLst/>
              </a:prstGeom>
              <a:blipFill>
                <a:blip r:embed="rId14"/>
                <a:stretch>
                  <a:fillRect r="-8454" b="-22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B23691BB-986B-4B98-A039-55C3CF61B857}"/>
                  </a:ext>
                </a:extLst>
              </p:cNvPr>
              <p:cNvSpPr/>
              <p:nvPr/>
            </p:nvSpPr>
            <p:spPr>
              <a:xfrm>
                <a:off x="7439501" y="2101285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B23691BB-986B-4B98-A039-55C3CF61B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501" y="2101285"/>
                <a:ext cx="868956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1F4818B4-25CB-4264-94CE-069393EDFAA0}"/>
                  </a:ext>
                </a:extLst>
              </p:cNvPr>
              <p:cNvSpPr/>
              <p:nvPr/>
            </p:nvSpPr>
            <p:spPr>
              <a:xfrm>
                <a:off x="7445672" y="240906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1F4818B4-25CB-4264-94CE-069393EDF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672" y="2409062"/>
                <a:ext cx="868956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1948A5C9-AD3C-47EE-9DA5-BC38519CE9B4}"/>
                  </a:ext>
                </a:extLst>
              </p:cNvPr>
              <p:cNvSpPr txBox="1"/>
              <p:nvPr/>
            </p:nvSpPr>
            <p:spPr>
              <a:xfrm>
                <a:off x="7514972" y="3095176"/>
                <a:ext cx="6682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1948A5C9-AD3C-47EE-9DA5-BC38519CE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972" y="3095176"/>
                <a:ext cx="668260" cy="215444"/>
              </a:xfrm>
              <a:prstGeom prst="rect">
                <a:avLst/>
              </a:prstGeom>
              <a:blipFill>
                <a:blip r:embed="rId17"/>
                <a:stretch>
                  <a:fillRect l="-6422" r="-5505" b="-2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1E3F01CA-CDB7-4D7C-ACD2-91A24443D6EE}"/>
                  </a:ext>
                </a:extLst>
              </p:cNvPr>
              <p:cNvSpPr/>
              <p:nvPr/>
            </p:nvSpPr>
            <p:spPr>
              <a:xfrm>
                <a:off x="7444547" y="2745467"/>
                <a:ext cx="784574" cy="319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1E3F01CA-CDB7-4D7C-ACD2-91A24443D6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547" y="2745467"/>
                <a:ext cx="784574" cy="319511"/>
              </a:xfrm>
              <a:prstGeom prst="rect">
                <a:avLst/>
              </a:prstGeom>
              <a:blipFill>
                <a:blip r:embed="rId8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Pravá složená závorka 27">
            <a:extLst>
              <a:ext uri="{FF2B5EF4-FFF2-40B4-BE49-F238E27FC236}">
                <a16:creationId xmlns:a16="http://schemas.microsoft.com/office/drawing/2014/main" id="{CB00503A-0A7F-4309-93F1-C755DFFFD03E}"/>
              </a:ext>
            </a:extLst>
          </p:cNvPr>
          <p:cNvSpPr/>
          <p:nvPr/>
        </p:nvSpPr>
        <p:spPr>
          <a:xfrm rot="5400000">
            <a:off x="6419244" y="1737084"/>
            <a:ext cx="307776" cy="3267992"/>
          </a:xfrm>
          <a:prstGeom prst="rightBrace">
            <a:avLst>
              <a:gd name="adj1" fmla="val 48817"/>
              <a:gd name="adj2" fmla="val 9080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57D02338-E156-4978-B3EA-9DECF12E783A}"/>
                  </a:ext>
                </a:extLst>
              </p:cNvPr>
              <p:cNvSpPr/>
              <p:nvPr/>
            </p:nvSpPr>
            <p:spPr>
              <a:xfrm>
                <a:off x="4273851" y="3747158"/>
                <a:ext cx="3997569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𝟒𝟖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57D02338-E156-4978-B3EA-9DECF12E7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851" y="3747158"/>
                <a:ext cx="3997569" cy="505010"/>
              </a:xfrm>
              <a:prstGeom prst="rect">
                <a:avLst/>
              </a:prstGeom>
              <a:blipFill>
                <a:blip r:embed="rId1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6026A9C2-6EA9-4F5A-8BDB-39576EB7D88E}"/>
                  </a:ext>
                </a:extLst>
              </p:cNvPr>
              <p:cNvSpPr/>
              <p:nvPr/>
            </p:nvSpPr>
            <p:spPr>
              <a:xfrm>
                <a:off x="4301653" y="4323926"/>
                <a:ext cx="101271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6026A9C2-6EA9-4F5A-8BDB-39576EB7D8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653" y="4323926"/>
                <a:ext cx="1012713" cy="497059"/>
              </a:xfrm>
              <a:prstGeom prst="rect">
                <a:avLst/>
              </a:prstGeom>
              <a:blipFill>
                <a:blip r:embed="rId1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46B1D446-AC4F-49B8-87EF-C1DFF5ABA41F}"/>
                  </a:ext>
                </a:extLst>
              </p:cNvPr>
              <p:cNvSpPr/>
              <p:nvPr/>
            </p:nvSpPr>
            <p:spPr>
              <a:xfrm>
                <a:off x="4136041" y="4943391"/>
                <a:ext cx="3860224" cy="500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46B1D446-AC4F-49B8-87EF-C1DFF5ABA4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041" y="4943391"/>
                <a:ext cx="3860224" cy="500650"/>
              </a:xfrm>
              <a:prstGeom prst="rect">
                <a:avLst/>
              </a:prstGeom>
              <a:blipFill>
                <a:blip r:embed="rId2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53BA5DED-417C-4506-ADDC-322215C90F9A}"/>
                  </a:ext>
                </a:extLst>
              </p:cNvPr>
              <p:cNvSpPr/>
              <p:nvPr/>
            </p:nvSpPr>
            <p:spPr>
              <a:xfrm>
                <a:off x="4253013" y="5553284"/>
                <a:ext cx="8753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53BA5DED-417C-4506-ADDC-322215C90F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013" y="5553284"/>
                <a:ext cx="875368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8A3C72FE-9382-448C-A05A-6FD5DD599B99}"/>
              </a:ext>
            </a:extLst>
          </p:cNvPr>
          <p:cNvCxnSpPr>
            <a:cxnSpLocks/>
          </p:cNvCxnSpPr>
          <p:nvPr/>
        </p:nvCxnSpPr>
        <p:spPr>
          <a:xfrm>
            <a:off x="8402030" y="2452088"/>
            <a:ext cx="0" cy="3329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>
            <a:extLst>
              <a:ext uri="{FF2B5EF4-FFF2-40B4-BE49-F238E27FC236}">
                <a16:creationId xmlns:a16="http://schemas.microsoft.com/office/drawing/2014/main" id="{7FFABBA4-E8A5-4550-BA89-1CFE5D3E7899}"/>
              </a:ext>
            </a:extLst>
          </p:cNvPr>
          <p:cNvSpPr/>
          <p:nvPr/>
        </p:nvSpPr>
        <p:spPr>
          <a:xfrm>
            <a:off x="8371608" y="2080815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43FD5C9E-091F-4991-8281-5D2A5873A319}"/>
                  </a:ext>
                </a:extLst>
              </p:cNvPr>
              <p:cNvSpPr/>
              <p:nvPr/>
            </p:nvSpPr>
            <p:spPr>
              <a:xfrm>
                <a:off x="4153040" y="2452088"/>
                <a:ext cx="72609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 </a:t>
                </a:r>
                <a:endParaRPr lang="cs-CZ" sz="14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43FD5C9E-091F-4991-8281-5D2A5873A3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040" y="2452088"/>
                <a:ext cx="726096" cy="73866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Skupina 42">
            <a:extLst>
              <a:ext uri="{FF2B5EF4-FFF2-40B4-BE49-F238E27FC236}">
                <a16:creationId xmlns:a16="http://schemas.microsoft.com/office/drawing/2014/main" id="{C3991FE3-0DAB-4ED6-9CDF-4808AD4F5EF0}"/>
              </a:ext>
            </a:extLst>
          </p:cNvPr>
          <p:cNvGrpSpPr/>
          <p:nvPr/>
        </p:nvGrpSpPr>
        <p:grpSpPr>
          <a:xfrm>
            <a:off x="4197429" y="2457534"/>
            <a:ext cx="559965" cy="759658"/>
            <a:chOff x="229020" y="3481388"/>
            <a:chExt cx="1856885" cy="438150"/>
          </a:xfrm>
        </p:grpSpPr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68E86DC5-660B-47C4-BF08-0E66487B0184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6D2E6140-C1B9-4CA0-8FFF-85EA44784330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E3F3835D-71A4-48DD-BF18-8F3B5B428C82}"/>
                  </a:ext>
                </a:extLst>
              </p:cNvPr>
              <p:cNvSpPr/>
              <p:nvPr/>
            </p:nvSpPr>
            <p:spPr>
              <a:xfrm>
                <a:off x="8728417" y="2234703"/>
                <a:ext cx="8735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E3F3835D-71A4-48DD-BF18-8F3B5B428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417" y="2234703"/>
                <a:ext cx="873572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Skupina 49">
            <a:extLst>
              <a:ext uri="{FF2B5EF4-FFF2-40B4-BE49-F238E27FC236}">
                <a16:creationId xmlns:a16="http://schemas.microsoft.com/office/drawing/2014/main" id="{9E36E76D-8689-4384-9555-12725F85F32D}"/>
              </a:ext>
            </a:extLst>
          </p:cNvPr>
          <p:cNvGrpSpPr/>
          <p:nvPr/>
        </p:nvGrpSpPr>
        <p:grpSpPr>
          <a:xfrm>
            <a:off x="8784956" y="2234703"/>
            <a:ext cx="751990" cy="307777"/>
            <a:chOff x="8764788" y="2480882"/>
            <a:chExt cx="559965" cy="751400"/>
          </a:xfrm>
        </p:grpSpPr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4E493542-2717-460A-B7A6-C6D1B56B0665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7E50D7A7-E22F-4B1B-BDBF-C40AA8E44E8E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délník 50">
                <a:extLst>
                  <a:ext uri="{FF2B5EF4-FFF2-40B4-BE49-F238E27FC236}">
                    <a16:creationId xmlns:a16="http://schemas.microsoft.com/office/drawing/2014/main" id="{D142F17C-2253-4732-A6AB-9376C7089306}"/>
                  </a:ext>
                </a:extLst>
              </p:cNvPr>
              <p:cNvSpPr/>
              <p:nvPr/>
            </p:nvSpPr>
            <p:spPr>
              <a:xfrm>
                <a:off x="8527037" y="2790603"/>
                <a:ext cx="1152175" cy="46435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1" name="Obdélník 50">
                <a:extLst>
                  <a:ext uri="{FF2B5EF4-FFF2-40B4-BE49-F238E27FC236}">
                    <a16:creationId xmlns:a16="http://schemas.microsoft.com/office/drawing/2014/main" id="{D142F17C-2253-4732-A6AB-9376C7089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037" y="2790603"/>
                <a:ext cx="1152175" cy="464358"/>
              </a:xfrm>
              <a:prstGeom prst="rect">
                <a:avLst/>
              </a:prstGeom>
              <a:blipFill>
                <a:blip r:embed="rId24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Šipka: dolů 51">
            <a:extLst>
              <a:ext uri="{FF2B5EF4-FFF2-40B4-BE49-F238E27FC236}">
                <a16:creationId xmlns:a16="http://schemas.microsoft.com/office/drawing/2014/main" id="{5A64D307-D610-4B7F-9017-1343B30905AA}"/>
              </a:ext>
            </a:extLst>
          </p:cNvPr>
          <p:cNvSpPr/>
          <p:nvPr/>
        </p:nvSpPr>
        <p:spPr>
          <a:xfrm rot="16200000">
            <a:off x="10017755" y="2645455"/>
            <a:ext cx="245245" cy="753474"/>
          </a:xfrm>
          <a:prstGeom prst="down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538AA59C-A781-41B7-A7CA-DDA310FEA570}"/>
                  </a:ext>
                </a:extLst>
              </p:cNvPr>
              <p:cNvSpPr/>
              <p:nvPr/>
            </p:nvSpPr>
            <p:spPr>
              <a:xfrm>
                <a:off x="10589811" y="2757902"/>
                <a:ext cx="685188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538AA59C-A781-41B7-A7CA-DDA310FEA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9811" y="2757902"/>
                <a:ext cx="685188" cy="497059"/>
              </a:xfrm>
              <a:prstGeom prst="rect">
                <a:avLst/>
              </a:prstGeom>
              <a:blipFill>
                <a:blip r:embed="rId2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90C5C9EB-61FE-433B-A062-F80C2919531D}"/>
              </a:ext>
            </a:extLst>
          </p:cNvPr>
          <p:cNvCxnSpPr/>
          <p:nvPr/>
        </p:nvCxnSpPr>
        <p:spPr>
          <a:xfrm>
            <a:off x="8548900" y="3679491"/>
            <a:ext cx="35331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>
            <a:extLst>
              <a:ext uri="{FF2B5EF4-FFF2-40B4-BE49-F238E27FC236}">
                <a16:creationId xmlns:a16="http://schemas.microsoft.com/office/drawing/2014/main" id="{CB843680-D89A-4636-A099-A0250D1CF12D}"/>
              </a:ext>
            </a:extLst>
          </p:cNvPr>
          <p:cNvSpPr/>
          <p:nvPr/>
        </p:nvSpPr>
        <p:spPr>
          <a:xfrm>
            <a:off x="8485019" y="3789637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d)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C7E96753-F1C9-4069-B49A-4074C205DE98}"/>
                  </a:ext>
                </a:extLst>
              </p:cNvPr>
              <p:cNvSpPr/>
              <p:nvPr/>
            </p:nvSpPr>
            <p:spPr>
              <a:xfrm>
                <a:off x="8825459" y="4036363"/>
                <a:ext cx="87196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C7E96753-F1C9-4069-B49A-4074C205D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459" y="4036363"/>
                <a:ext cx="871969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Skupina 57">
            <a:extLst>
              <a:ext uri="{FF2B5EF4-FFF2-40B4-BE49-F238E27FC236}">
                <a16:creationId xmlns:a16="http://schemas.microsoft.com/office/drawing/2014/main" id="{7CBE4B33-0804-427B-9338-19C9EFA9B3C4}"/>
              </a:ext>
            </a:extLst>
          </p:cNvPr>
          <p:cNvGrpSpPr/>
          <p:nvPr/>
        </p:nvGrpSpPr>
        <p:grpSpPr>
          <a:xfrm>
            <a:off x="8825459" y="4060279"/>
            <a:ext cx="828669" cy="307777"/>
            <a:chOff x="8764788" y="2480882"/>
            <a:chExt cx="559965" cy="751400"/>
          </a:xfrm>
        </p:grpSpPr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F228FD10-CB4D-4BD9-BCE8-2C1ADBA535C9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>
              <a:extLst>
                <a:ext uri="{FF2B5EF4-FFF2-40B4-BE49-F238E27FC236}">
                  <a16:creationId xmlns:a16="http://schemas.microsoft.com/office/drawing/2014/main" id="{3209A008-D46A-4257-9A64-353BC45CAF40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1FCFAEB8-DDC3-4A06-A931-3E04D1FCD8C9}"/>
                  </a:ext>
                </a:extLst>
              </p:cNvPr>
              <p:cNvSpPr/>
              <p:nvPr/>
            </p:nvSpPr>
            <p:spPr>
              <a:xfrm>
                <a:off x="8527037" y="4672926"/>
                <a:ext cx="1348382" cy="45961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sSub>
                      <m:sSubPr>
                        <m:ctrlP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600" b="1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1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p>
                        <m:r>
                          <a:rPr lang="cs-CZ" sz="1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cs-CZ" sz="1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e>
                          <m:sup>
                            <m:r>
                              <a:rPr lang="cs-C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cs-CZ" sz="16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1FCFAEB8-DDC3-4A06-A931-3E04D1FCD8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037" y="4672926"/>
                <a:ext cx="1348382" cy="459613"/>
              </a:xfrm>
              <a:prstGeom prst="rect">
                <a:avLst/>
              </a:prstGeom>
              <a:blipFill>
                <a:blip r:embed="rId27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Šipka: dolů 61">
            <a:extLst>
              <a:ext uri="{FF2B5EF4-FFF2-40B4-BE49-F238E27FC236}">
                <a16:creationId xmlns:a16="http://schemas.microsoft.com/office/drawing/2014/main" id="{D67AC54E-A1F8-44BE-A662-FD97D158835F}"/>
              </a:ext>
            </a:extLst>
          </p:cNvPr>
          <p:cNvSpPr/>
          <p:nvPr/>
        </p:nvSpPr>
        <p:spPr>
          <a:xfrm rot="16200000">
            <a:off x="10254238" y="4551181"/>
            <a:ext cx="245245" cy="753474"/>
          </a:xfrm>
          <a:prstGeom prst="downArrow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529E5DCD-1CED-4C51-9BE9-FBA11B18A636}"/>
                  </a:ext>
                </a:extLst>
              </p:cNvPr>
              <p:cNvSpPr/>
              <p:nvPr/>
            </p:nvSpPr>
            <p:spPr>
              <a:xfrm>
                <a:off x="10780385" y="4639707"/>
                <a:ext cx="85452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529E5DCD-1CED-4C51-9BE9-FBA11B18A6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385" y="4639707"/>
                <a:ext cx="854528" cy="501419"/>
              </a:xfrm>
              <a:prstGeom prst="rect">
                <a:avLst/>
              </a:prstGeom>
              <a:blipFill>
                <a:blip r:embed="rId28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ástupný symbol pro číslo snímku 16">
            <a:extLst>
              <a:ext uri="{FF2B5EF4-FFF2-40B4-BE49-F238E27FC236}">
                <a16:creationId xmlns:a16="http://schemas.microsoft.com/office/drawing/2014/main" id="{33A704A0-C1B8-4769-A6B8-82B9E954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0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7" grpId="0" animBg="1"/>
      <p:bldP spid="42" grpId="0"/>
      <p:bldP spid="46" grpId="0"/>
      <p:bldP spid="51" grpId="0" animBg="1"/>
      <p:bldP spid="52" grpId="0" animBg="1"/>
      <p:bldP spid="53" grpId="0"/>
      <p:bldP spid="56" grpId="0" animBg="1"/>
      <p:bldP spid="57" grpId="0"/>
      <p:bldP spid="61" grpId="0" animBg="1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6E177FE-6141-4E86-86F7-04275737913F}"/>
              </a:ext>
            </a:extLst>
          </p:cNvPr>
          <p:cNvSpPr txBox="1"/>
          <p:nvPr/>
        </p:nvSpPr>
        <p:spPr>
          <a:xfrm>
            <a:off x="131743" y="150051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</a:t>
            </a:r>
            <a:r>
              <a:rPr lang="en-US" sz="1400" dirty="0"/>
              <a:t>87</a:t>
            </a:r>
            <a:r>
              <a:rPr lang="cs-CZ" sz="1400" dirty="0"/>
              <a:t>./</a:t>
            </a:r>
            <a:r>
              <a:rPr lang="en-US" sz="1400" dirty="0"/>
              <a:t>5</a:t>
            </a:r>
            <a:r>
              <a:rPr lang="cs-CZ" sz="1400" dirty="0"/>
              <a:t>.</a:t>
            </a:r>
            <a:r>
              <a:rPr lang="en-US" sz="1400" dirty="0"/>
              <a:t>7</a:t>
            </a:r>
            <a:r>
              <a:rPr lang="cs-CZ" sz="1400" dirty="0"/>
              <a:t>. Příklady k řešení/č.p.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24E0DB3A-651D-425B-BBA0-61BCD8A2E2E0}"/>
                  </a:ext>
                </a:extLst>
              </p:cNvPr>
              <p:cNvSpPr/>
              <p:nvPr/>
            </p:nvSpPr>
            <p:spPr>
              <a:xfrm>
                <a:off x="2886075" y="150051"/>
                <a:ext cx="5915025" cy="73866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Na základě zadání ad 1) zjistěte:</a:t>
                </a:r>
              </a:p>
              <a:p>
                <a:r>
                  <a:rPr lang="cs-CZ" sz="1400" dirty="0"/>
                  <a:t>a) který statek bude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vyvážet, který dovážet a výši exportu a importu</a:t>
                </a:r>
              </a:p>
              <a:p>
                <a:r>
                  <a:rPr lang="cs-CZ" sz="1400" dirty="0"/>
                  <a:t>b) který statek bude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vyvážet a který dovážet a výši exportu a importu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24E0DB3A-651D-425B-BBA0-61BCD8A2E2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5" y="150051"/>
                <a:ext cx="5915025" cy="738664"/>
              </a:xfrm>
              <a:prstGeom prst="rect">
                <a:avLst/>
              </a:prstGeom>
              <a:blipFill>
                <a:blip r:embed="rId2"/>
                <a:stretch>
                  <a:fillRect l="-206" t="-813" b="-65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AE69AA84-7170-4306-9C72-640432AD5B11}"/>
              </a:ext>
            </a:extLst>
          </p:cNvPr>
          <p:cNvSpPr/>
          <p:nvPr/>
        </p:nvSpPr>
        <p:spPr>
          <a:xfrm>
            <a:off x="1541199" y="786587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133D0CF7-6BAF-4245-9DD0-F224601CD29E}"/>
                  </a:ext>
                </a:extLst>
              </p:cNvPr>
              <p:cNvSpPr/>
              <p:nvPr/>
            </p:nvSpPr>
            <p:spPr>
              <a:xfrm>
                <a:off x="1486097" y="1948051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133D0CF7-6BAF-4245-9DD0-F224601CD2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097" y="1948051"/>
                <a:ext cx="868956" cy="307777"/>
              </a:xfrm>
              <a:prstGeom prst="rect">
                <a:avLst/>
              </a:prstGeom>
              <a:blipFill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067125C7-A284-4076-B073-B2693EF740F6}"/>
                  </a:ext>
                </a:extLst>
              </p:cNvPr>
              <p:cNvSpPr/>
              <p:nvPr/>
            </p:nvSpPr>
            <p:spPr>
              <a:xfrm>
                <a:off x="1504124" y="2315591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067125C7-A284-4076-B073-B2693EF740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24" y="2315591"/>
                <a:ext cx="868956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AB5A1DE4-BDFF-4752-964E-F85AD101AD24}"/>
                  </a:ext>
                </a:extLst>
              </p:cNvPr>
              <p:cNvSpPr/>
              <p:nvPr/>
            </p:nvSpPr>
            <p:spPr>
              <a:xfrm>
                <a:off x="1504124" y="4235667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AB5A1DE4-BDFF-4752-964E-F85AD101AD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24" y="4235667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A468D6E3-18D3-4BE8-8E31-BA7255651B43}"/>
                  </a:ext>
                </a:extLst>
              </p:cNvPr>
              <p:cNvSpPr/>
              <p:nvPr/>
            </p:nvSpPr>
            <p:spPr>
              <a:xfrm>
                <a:off x="1510295" y="4714165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A468D6E3-18D3-4BE8-8E31-BA7255651B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295" y="4714165"/>
                <a:ext cx="86895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86FA63E-B15C-4003-8505-DF6E54ECA251}"/>
                  </a:ext>
                </a:extLst>
              </p:cNvPr>
              <p:cNvSpPr/>
              <p:nvPr/>
            </p:nvSpPr>
            <p:spPr>
              <a:xfrm>
                <a:off x="2358451" y="1818532"/>
                <a:ext cx="101271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E86FA63E-B15C-4003-8505-DF6E54ECA2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451" y="1818532"/>
                <a:ext cx="1012713" cy="497059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C19896ED-97D0-4517-96B7-EEBDB9765C4E}"/>
                  </a:ext>
                </a:extLst>
              </p:cNvPr>
              <p:cNvSpPr/>
              <p:nvPr/>
            </p:nvSpPr>
            <p:spPr>
              <a:xfrm>
                <a:off x="2353601" y="2315591"/>
                <a:ext cx="8753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C19896ED-97D0-4517-96B7-EEBDB9765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601" y="2315591"/>
                <a:ext cx="87536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0039A8E6-294B-4CC5-8F62-53D87DD98113}"/>
                  </a:ext>
                </a:extLst>
              </p:cNvPr>
              <p:cNvSpPr/>
              <p:nvPr/>
            </p:nvSpPr>
            <p:spPr>
              <a:xfrm>
                <a:off x="2343666" y="4142030"/>
                <a:ext cx="101271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0039A8E6-294B-4CC5-8F62-53D87DD981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666" y="4142030"/>
                <a:ext cx="1012713" cy="49705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FF198FCF-332F-470B-9969-54ACE6493671}"/>
                  </a:ext>
                </a:extLst>
              </p:cNvPr>
              <p:cNvSpPr/>
              <p:nvPr/>
            </p:nvSpPr>
            <p:spPr>
              <a:xfrm>
                <a:off x="2343666" y="4720860"/>
                <a:ext cx="8753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FF198FCF-332F-470B-9969-54ACE64936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666" y="4720860"/>
                <a:ext cx="87536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Skupina 12">
            <a:extLst>
              <a:ext uri="{FF2B5EF4-FFF2-40B4-BE49-F238E27FC236}">
                <a16:creationId xmlns:a16="http://schemas.microsoft.com/office/drawing/2014/main" id="{C8189C79-F5D2-4B32-92ED-15EAD58F6B70}"/>
              </a:ext>
            </a:extLst>
          </p:cNvPr>
          <p:cNvGrpSpPr/>
          <p:nvPr/>
        </p:nvGrpSpPr>
        <p:grpSpPr>
          <a:xfrm>
            <a:off x="1593626" y="1818532"/>
            <a:ext cx="1753494" cy="814456"/>
            <a:chOff x="8764788" y="2480882"/>
            <a:chExt cx="559965" cy="751400"/>
          </a:xfrm>
        </p:grpSpPr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1E0A84A5-FE38-49F0-9D24-87FB23CEF6A8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3CB54FD4-AE3A-4B33-8302-D0D3765FFEE4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08B4C670-8A29-4DF9-AB7A-4F1475EB6112}"/>
                  </a:ext>
                </a:extLst>
              </p:cNvPr>
              <p:cNvSpPr/>
              <p:nvPr/>
            </p:nvSpPr>
            <p:spPr>
              <a:xfrm>
                <a:off x="3764810" y="1640274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08B4C670-8A29-4DF9-AB7A-4F1475EB6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810" y="1640274"/>
                <a:ext cx="86895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F17A48D8-A6AD-4AAB-903E-E494326AB8B6}"/>
                  </a:ext>
                </a:extLst>
              </p:cNvPr>
              <p:cNvSpPr txBox="1"/>
              <p:nvPr/>
            </p:nvSpPr>
            <p:spPr>
              <a:xfrm>
                <a:off x="4601585" y="1668401"/>
                <a:ext cx="2003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F17A48D8-A6AD-4AAB-903E-E494326AB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85" y="1668401"/>
                <a:ext cx="200375" cy="246221"/>
              </a:xfrm>
              <a:prstGeom prst="rect">
                <a:avLst/>
              </a:prstGeom>
              <a:blipFill>
                <a:blip r:embed="rId12"/>
                <a:stretch>
                  <a:fillRect l="-18182" r="-18182"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DC3AF88A-59E0-4EC5-B549-0FA786D14E60}"/>
                  </a:ext>
                </a:extLst>
              </p:cNvPr>
              <p:cNvSpPr/>
              <p:nvPr/>
            </p:nvSpPr>
            <p:spPr>
              <a:xfrm>
                <a:off x="4801960" y="1504881"/>
                <a:ext cx="101271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DC3AF88A-59E0-4EC5-B549-0FA786D14E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960" y="1504881"/>
                <a:ext cx="1012713" cy="49705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E3421AA-8D14-4F60-AD60-9B6EF87B5691}"/>
                  </a:ext>
                </a:extLst>
              </p:cNvPr>
              <p:cNvSpPr txBox="1"/>
              <p:nvPr/>
            </p:nvSpPr>
            <p:spPr>
              <a:xfrm>
                <a:off x="3847742" y="2073899"/>
                <a:ext cx="236795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E3421AA-8D14-4F60-AD60-9B6EF87B5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742" y="2073899"/>
                <a:ext cx="2367956" cy="404726"/>
              </a:xfrm>
              <a:prstGeom prst="rect">
                <a:avLst/>
              </a:prstGeom>
              <a:blipFill>
                <a:blip r:embed="rId14"/>
                <a:stretch>
                  <a:fillRect l="-1285" r="-1028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A9DF927-97EF-4C6B-B8AE-94822C3AEF30}"/>
                  </a:ext>
                </a:extLst>
              </p:cNvPr>
              <p:cNvSpPr txBox="1"/>
              <p:nvPr/>
            </p:nvSpPr>
            <p:spPr>
              <a:xfrm>
                <a:off x="1598901" y="1312117"/>
                <a:ext cx="100867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r>
                  <a:rPr lang="cs-CZ" sz="1400" b="1" dirty="0"/>
                  <a:t> 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r>
                  <a:rPr lang="cs-CZ" sz="1400" b="1" dirty="0"/>
                  <a:t> </a:t>
                </a:r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A9DF927-97EF-4C6B-B8AE-94822C3AEF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901" y="1312117"/>
                <a:ext cx="1008674" cy="215444"/>
              </a:xfrm>
              <a:prstGeom prst="rect">
                <a:avLst/>
              </a:prstGeom>
              <a:blipFill>
                <a:blip r:embed="rId15"/>
                <a:stretch>
                  <a:fillRect l="-6024" r="-602"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Skupina 22">
            <a:extLst>
              <a:ext uri="{FF2B5EF4-FFF2-40B4-BE49-F238E27FC236}">
                <a16:creationId xmlns:a16="http://schemas.microsoft.com/office/drawing/2014/main" id="{79A2648B-F56C-44C2-8530-B16A9B3A7CE7}"/>
              </a:ext>
            </a:extLst>
          </p:cNvPr>
          <p:cNvGrpSpPr/>
          <p:nvPr/>
        </p:nvGrpSpPr>
        <p:grpSpPr>
          <a:xfrm>
            <a:off x="1574206" y="1352629"/>
            <a:ext cx="996555" cy="215444"/>
            <a:chOff x="8764788" y="2480882"/>
            <a:chExt cx="559965" cy="751400"/>
          </a:xfrm>
        </p:grpSpPr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409A680A-E0F2-4C7D-B0F9-41968E6B66BC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96EE2436-8833-42C1-A4BE-CFDCDE8D2A7D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1280DC65-0AF3-4D65-A190-E8EA54B4AC30}"/>
                  </a:ext>
                </a:extLst>
              </p:cNvPr>
              <p:cNvSpPr/>
              <p:nvPr/>
            </p:nvSpPr>
            <p:spPr>
              <a:xfrm>
                <a:off x="6667442" y="2442476"/>
                <a:ext cx="9234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1280DC65-0AF3-4D65-A190-E8EA54B4AC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442" y="2442476"/>
                <a:ext cx="92345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918C3B40-E93A-4243-A846-9586F7FEBFAC}"/>
                  </a:ext>
                </a:extLst>
              </p:cNvPr>
              <p:cNvSpPr/>
              <p:nvPr/>
            </p:nvSpPr>
            <p:spPr>
              <a:xfrm>
                <a:off x="3782467" y="2520156"/>
                <a:ext cx="77758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918C3B40-E93A-4243-A846-9586F7FEBF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467" y="2520156"/>
                <a:ext cx="777585" cy="497059"/>
              </a:xfrm>
              <a:prstGeom prst="rect">
                <a:avLst/>
              </a:prstGeom>
              <a:blipFill>
                <a:blip r:embed="rId1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1DAE27D8-9906-4ACB-B9EA-CE591B8E37BC}"/>
                  </a:ext>
                </a:extLst>
              </p:cNvPr>
              <p:cNvSpPr/>
              <p:nvPr/>
            </p:nvSpPr>
            <p:spPr>
              <a:xfrm>
                <a:off x="6688019" y="1548323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1DAE27D8-9906-4ACB-B9EA-CE591B8E3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019" y="1548323"/>
                <a:ext cx="868956" cy="307777"/>
              </a:xfrm>
              <a:prstGeom prst="rect">
                <a:avLst/>
              </a:prstGeom>
              <a:blipFill>
                <a:blip r:embed="rId1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95953BE6-64D1-433A-8839-E48EDC984C3A}"/>
                  </a:ext>
                </a:extLst>
              </p:cNvPr>
              <p:cNvSpPr/>
              <p:nvPr/>
            </p:nvSpPr>
            <p:spPr>
              <a:xfrm>
                <a:off x="7907095" y="1548323"/>
                <a:ext cx="8753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95953BE6-64D1-433A-8839-E48EDC984C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095" y="1548323"/>
                <a:ext cx="875368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AB26EB38-324D-442B-BD3C-0E527C46828E}"/>
                  </a:ext>
                </a:extLst>
              </p:cNvPr>
              <p:cNvSpPr txBox="1"/>
              <p:nvPr/>
            </p:nvSpPr>
            <p:spPr>
              <a:xfrm rot="10800000">
                <a:off x="7583262" y="1614123"/>
                <a:ext cx="2003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AB26EB38-324D-442B-BD3C-0E527C468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7583262" y="1614123"/>
                <a:ext cx="200375" cy="246221"/>
              </a:xfrm>
              <a:prstGeom prst="rect">
                <a:avLst/>
              </a:prstGeom>
              <a:blipFill>
                <a:blip r:embed="rId20"/>
                <a:stretch>
                  <a:fillRect l="-18182" t="-2500" r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78E5C3E5-D293-4F7C-A39E-2C93C768D865}"/>
                  </a:ext>
                </a:extLst>
              </p:cNvPr>
              <p:cNvSpPr/>
              <p:nvPr/>
            </p:nvSpPr>
            <p:spPr>
              <a:xfrm>
                <a:off x="6665516" y="1998824"/>
                <a:ext cx="25611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78E5C3E5-D293-4F7C-A39E-2C93C768D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516" y="1998824"/>
                <a:ext cx="2561150" cy="307777"/>
              </a:xfrm>
              <a:prstGeom prst="rect">
                <a:avLst/>
              </a:prstGeom>
              <a:blipFill>
                <a:blip r:embed="rId2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28E3D493-2215-4807-8780-22D1075784C8}"/>
              </a:ext>
            </a:extLst>
          </p:cNvPr>
          <p:cNvCxnSpPr>
            <a:cxnSpLocks/>
          </p:cNvCxnSpPr>
          <p:nvPr/>
        </p:nvCxnSpPr>
        <p:spPr>
          <a:xfrm flipV="1">
            <a:off x="2228850" y="3112363"/>
            <a:ext cx="8465820" cy="21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F31DFF54-47C7-4956-AA5F-49596915A7C7}"/>
              </a:ext>
            </a:extLst>
          </p:cNvPr>
          <p:cNvCxnSpPr/>
          <p:nvPr/>
        </p:nvCxnSpPr>
        <p:spPr>
          <a:xfrm>
            <a:off x="6390071" y="1504881"/>
            <a:ext cx="0" cy="1512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>
            <a:extLst>
              <a:ext uri="{FF2B5EF4-FFF2-40B4-BE49-F238E27FC236}">
                <a16:creationId xmlns:a16="http://schemas.microsoft.com/office/drawing/2014/main" id="{6956F8BC-DD82-4542-BCFE-8FD53C7D335E}"/>
              </a:ext>
            </a:extLst>
          </p:cNvPr>
          <p:cNvSpPr/>
          <p:nvPr/>
        </p:nvSpPr>
        <p:spPr>
          <a:xfrm>
            <a:off x="1504124" y="3194998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p:grpSp>
        <p:nvGrpSpPr>
          <p:cNvPr id="41" name="Skupina 40">
            <a:extLst>
              <a:ext uri="{FF2B5EF4-FFF2-40B4-BE49-F238E27FC236}">
                <a16:creationId xmlns:a16="http://schemas.microsoft.com/office/drawing/2014/main" id="{E1E03D2D-B72D-46A8-9382-D144F75A40A3}"/>
              </a:ext>
            </a:extLst>
          </p:cNvPr>
          <p:cNvGrpSpPr/>
          <p:nvPr/>
        </p:nvGrpSpPr>
        <p:grpSpPr>
          <a:xfrm>
            <a:off x="1578841" y="4172922"/>
            <a:ext cx="1753494" cy="941745"/>
            <a:chOff x="8764788" y="2480882"/>
            <a:chExt cx="559965" cy="751400"/>
          </a:xfrm>
        </p:grpSpPr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BF6C11FB-76E8-439E-8604-7FA20AE6638C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1B0CC546-C85C-4770-8C53-5FE5009CC87D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BCF8F253-5BAD-4C78-86C6-FF0F275D008F}"/>
                  </a:ext>
                </a:extLst>
              </p:cNvPr>
              <p:cNvSpPr txBox="1"/>
              <p:nvPr/>
            </p:nvSpPr>
            <p:spPr>
              <a:xfrm>
                <a:off x="1556825" y="3690209"/>
                <a:ext cx="114069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cs-CZ" sz="1400" b="1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14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cs-CZ" sz="1400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cs-CZ" sz="1400" b="1" dirty="0"/>
                  <a:t> </a:t>
                </a:r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BCF8F253-5BAD-4C78-86C6-FF0F275D0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825" y="3690209"/>
                <a:ext cx="1140697" cy="215444"/>
              </a:xfrm>
              <a:prstGeom prst="rect">
                <a:avLst/>
              </a:prstGeom>
              <a:blipFill>
                <a:blip r:embed="rId22"/>
                <a:stretch>
                  <a:fillRect l="-5319" r="-1064"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Skupina 44">
            <a:extLst>
              <a:ext uri="{FF2B5EF4-FFF2-40B4-BE49-F238E27FC236}">
                <a16:creationId xmlns:a16="http://schemas.microsoft.com/office/drawing/2014/main" id="{58761673-06C0-4115-BBE3-A9E4DB666E79}"/>
              </a:ext>
            </a:extLst>
          </p:cNvPr>
          <p:cNvGrpSpPr/>
          <p:nvPr/>
        </p:nvGrpSpPr>
        <p:grpSpPr>
          <a:xfrm>
            <a:off x="1532130" y="3730721"/>
            <a:ext cx="1165392" cy="215444"/>
            <a:chOff x="8764788" y="2480882"/>
            <a:chExt cx="559965" cy="751400"/>
          </a:xfrm>
        </p:grpSpPr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63721648-33DC-488E-A057-78F50B783108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97ABF9D7-D892-44D8-AFBB-64BF9B277B57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4AA01C91-95C9-4D94-8899-CB7B7E0C57D2}"/>
                  </a:ext>
                </a:extLst>
              </p:cNvPr>
              <p:cNvSpPr/>
              <p:nvPr/>
            </p:nvSpPr>
            <p:spPr>
              <a:xfrm>
                <a:off x="3765668" y="3951551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4AA01C91-95C9-4D94-8899-CB7B7E0C57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668" y="3951551"/>
                <a:ext cx="86895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4376218F-8134-4AC5-835F-624B5B82BD22}"/>
                  </a:ext>
                </a:extLst>
              </p:cNvPr>
              <p:cNvSpPr txBox="1"/>
              <p:nvPr/>
            </p:nvSpPr>
            <p:spPr>
              <a:xfrm rot="10800000">
                <a:off x="4602443" y="3979678"/>
                <a:ext cx="2003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4376218F-8134-4AC5-835F-624B5B82B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602443" y="3979678"/>
                <a:ext cx="200375" cy="246221"/>
              </a:xfrm>
              <a:prstGeom prst="rect">
                <a:avLst/>
              </a:prstGeom>
              <a:blipFill>
                <a:blip r:embed="rId24"/>
                <a:stretch>
                  <a:fillRect l="-18182" t="-2500" r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F98604DF-E06D-4006-BC1F-3CF9E777CF81}"/>
                  </a:ext>
                </a:extLst>
              </p:cNvPr>
              <p:cNvSpPr/>
              <p:nvPr/>
            </p:nvSpPr>
            <p:spPr>
              <a:xfrm>
                <a:off x="4802818" y="3816158"/>
                <a:ext cx="101271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F98604DF-E06D-4006-BC1F-3CF9E777CF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818" y="3816158"/>
                <a:ext cx="1012713" cy="497059"/>
              </a:xfrm>
              <a:prstGeom prst="rect">
                <a:avLst/>
              </a:prstGeom>
              <a:blipFill>
                <a:blip r:embed="rId2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CAB4087C-3EB3-4E86-A682-6BAEB06E9D72}"/>
                  </a:ext>
                </a:extLst>
              </p:cNvPr>
              <p:cNvSpPr txBox="1"/>
              <p:nvPr/>
            </p:nvSpPr>
            <p:spPr>
              <a:xfrm>
                <a:off x="3848600" y="4385176"/>
                <a:ext cx="247638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CAB4087C-3EB3-4E86-A682-6BAEB06E9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600" y="4385176"/>
                <a:ext cx="2476384" cy="404726"/>
              </a:xfrm>
              <a:prstGeom prst="rect">
                <a:avLst/>
              </a:prstGeom>
              <a:blipFill>
                <a:blip r:embed="rId26"/>
                <a:stretch>
                  <a:fillRect l="-1229" r="-737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9BA0BD94-B606-4DC3-A699-8B86D95AB4A9}"/>
                  </a:ext>
                </a:extLst>
              </p:cNvPr>
              <p:cNvSpPr/>
              <p:nvPr/>
            </p:nvSpPr>
            <p:spPr>
              <a:xfrm>
                <a:off x="6668300" y="4753753"/>
                <a:ext cx="8849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9BA0BD94-B606-4DC3-A699-8B86D95AB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300" y="4753753"/>
                <a:ext cx="884986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E7677BE7-9292-420F-9713-E35F73A7D787}"/>
                  </a:ext>
                </a:extLst>
              </p:cNvPr>
              <p:cNvSpPr/>
              <p:nvPr/>
            </p:nvSpPr>
            <p:spPr>
              <a:xfrm>
                <a:off x="3783325" y="4831433"/>
                <a:ext cx="81028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E7677BE7-9292-420F-9713-E35F73A7D7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25" y="4831433"/>
                <a:ext cx="810285" cy="497059"/>
              </a:xfrm>
              <a:prstGeom prst="rect">
                <a:avLst/>
              </a:prstGeom>
              <a:blipFill>
                <a:blip r:embed="rId2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CD97E638-D8E4-41ED-9417-BF5964927CD0}"/>
                  </a:ext>
                </a:extLst>
              </p:cNvPr>
              <p:cNvSpPr/>
              <p:nvPr/>
            </p:nvSpPr>
            <p:spPr>
              <a:xfrm>
                <a:off x="6688877" y="3859600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CD97E638-D8E4-41ED-9417-BF5964927C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877" y="3859600"/>
                <a:ext cx="868956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71DDEA16-813B-43C6-A7BF-543A6D4AC314}"/>
                  </a:ext>
                </a:extLst>
              </p:cNvPr>
              <p:cNvSpPr/>
              <p:nvPr/>
            </p:nvSpPr>
            <p:spPr>
              <a:xfrm>
                <a:off x="7907953" y="3859600"/>
                <a:ext cx="8753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71DDEA16-813B-43C6-A7BF-543A6D4AC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953" y="3859600"/>
                <a:ext cx="87536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5A18B910-EAF4-4BC0-9687-56FDB10D958C}"/>
                  </a:ext>
                </a:extLst>
              </p:cNvPr>
              <p:cNvSpPr txBox="1"/>
              <p:nvPr/>
            </p:nvSpPr>
            <p:spPr>
              <a:xfrm>
                <a:off x="7583262" y="3895809"/>
                <a:ext cx="2003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5A18B910-EAF4-4BC0-9687-56FDB10D9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262" y="3895809"/>
                <a:ext cx="200375" cy="246221"/>
              </a:xfrm>
              <a:prstGeom prst="rect">
                <a:avLst/>
              </a:prstGeom>
              <a:blipFill>
                <a:blip r:embed="rId30"/>
                <a:stretch>
                  <a:fillRect l="-18182" r="-18182"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D290A3EF-89A5-4180-BFA3-511997B64CEC}"/>
                  </a:ext>
                </a:extLst>
              </p:cNvPr>
              <p:cNvSpPr/>
              <p:nvPr/>
            </p:nvSpPr>
            <p:spPr>
              <a:xfrm>
                <a:off x="6666374" y="4310101"/>
                <a:ext cx="25926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D290A3EF-89A5-4180-BFA3-511997B64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374" y="4310101"/>
                <a:ext cx="2592633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2902E865-7605-4FE0-B857-33FA0501FB15}"/>
              </a:ext>
            </a:extLst>
          </p:cNvPr>
          <p:cNvCxnSpPr/>
          <p:nvPr/>
        </p:nvCxnSpPr>
        <p:spPr>
          <a:xfrm>
            <a:off x="6390929" y="3816158"/>
            <a:ext cx="0" cy="1512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číslo snímku 15">
            <a:extLst>
              <a:ext uri="{FF2B5EF4-FFF2-40B4-BE49-F238E27FC236}">
                <a16:creationId xmlns:a16="http://schemas.microsoft.com/office/drawing/2014/main" id="{0489579B-BF3C-4073-94E9-EAB8A13B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6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7" grpId="0"/>
      <p:bldP spid="19" grpId="0"/>
      <p:bldP spid="20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9" grpId="0" animBg="1"/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7F407AE-5075-4721-A45E-4C0C01561BF5}"/>
              </a:ext>
            </a:extLst>
          </p:cNvPr>
          <p:cNvSpPr txBox="1"/>
          <p:nvPr/>
        </p:nvSpPr>
        <p:spPr>
          <a:xfrm>
            <a:off x="1169968" y="57150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</a:t>
            </a:r>
            <a:r>
              <a:rPr lang="en-US" sz="1400" dirty="0"/>
              <a:t>8</a:t>
            </a:r>
            <a:r>
              <a:rPr lang="cs-CZ" sz="1400" dirty="0"/>
              <a:t>8./</a:t>
            </a:r>
            <a:r>
              <a:rPr lang="en-US" sz="1400" dirty="0"/>
              <a:t>5</a:t>
            </a:r>
            <a:r>
              <a:rPr lang="cs-CZ" sz="1400" dirty="0"/>
              <a:t>.</a:t>
            </a:r>
            <a:r>
              <a:rPr lang="en-US" sz="1400" dirty="0"/>
              <a:t>7</a:t>
            </a:r>
            <a:r>
              <a:rPr lang="cs-CZ" sz="1400" dirty="0"/>
              <a:t>. Příklady k řešení/č.p.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0CAFFD7E-CA78-4C84-9888-703BC9FB4000}"/>
                  </a:ext>
                </a:extLst>
              </p:cNvPr>
              <p:cNvSpPr/>
              <p:nvPr/>
            </p:nvSpPr>
            <p:spPr>
              <a:xfrm>
                <a:off x="4017645" y="57150"/>
                <a:ext cx="6179820" cy="95410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Na základě zadání ad 1) dále zjistěte:</a:t>
                </a:r>
              </a:p>
              <a:p>
                <a:r>
                  <a:rPr lang="cs-CZ" sz="1400" dirty="0"/>
                  <a:t>a) relativní cenu obou statků v zemi A bez mezinárodní směny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dirty="0"/>
                  <a:t>)</a:t>
                </a:r>
              </a:p>
              <a:p>
                <a:r>
                  <a:rPr lang="cs-CZ" sz="1400" dirty="0"/>
                  <a:t>b) relativní cenu obou statků v zemi B bez mezinárodní směny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b="1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dirty="0"/>
                  <a:t>)</a:t>
                </a:r>
              </a:p>
              <a:p>
                <a:r>
                  <a:rPr lang="cs-CZ" sz="1400" dirty="0"/>
                  <a:t>c) směnné relace v obou zemích po vzniku mezinárodní směny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0CAFFD7E-CA78-4C84-9888-703BC9FB40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645" y="57150"/>
                <a:ext cx="6179820" cy="954107"/>
              </a:xfrm>
              <a:prstGeom prst="rect">
                <a:avLst/>
              </a:prstGeom>
              <a:blipFill>
                <a:blip r:embed="rId2"/>
                <a:stretch>
                  <a:fillRect l="-197" b="-50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>
            <a:extLst>
              <a:ext uri="{FF2B5EF4-FFF2-40B4-BE49-F238E27FC236}">
                <a16:creationId xmlns:a16="http://schemas.microsoft.com/office/drawing/2014/main" id="{9123BE02-E183-4EDB-A12B-2B70766BBDF2}"/>
              </a:ext>
            </a:extLst>
          </p:cNvPr>
          <p:cNvSpPr/>
          <p:nvPr/>
        </p:nvSpPr>
        <p:spPr>
          <a:xfrm>
            <a:off x="1169968" y="857368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BFB47B84-F4AF-4F91-BEDC-CBCF467C3DFF}"/>
                  </a:ext>
                </a:extLst>
              </p:cNvPr>
              <p:cNvSpPr txBox="1"/>
              <p:nvPr/>
            </p:nvSpPr>
            <p:spPr>
              <a:xfrm>
                <a:off x="1535774" y="1225359"/>
                <a:ext cx="4506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BFB47B84-F4AF-4F91-BEDC-CBCF467C3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774" y="1225359"/>
                <a:ext cx="450636" cy="215444"/>
              </a:xfrm>
              <a:prstGeom prst="rect">
                <a:avLst/>
              </a:prstGeom>
              <a:blipFill>
                <a:blip r:embed="rId3"/>
                <a:stretch>
                  <a:fillRect l="-9459" r="-8108" b="-8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>
            <a:extLst>
              <a:ext uri="{FF2B5EF4-FFF2-40B4-BE49-F238E27FC236}">
                <a16:creationId xmlns:a16="http://schemas.microsoft.com/office/drawing/2014/main" id="{EEECB471-70C1-4EAD-9DC1-3C954C2635C4}"/>
              </a:ext>
            </a:extLst>
          </p:cNvPr>
          <p:cNvGrpSpPr/>
          <p:nvPr/>
        </p:nvGrpSpPr>
        <p:grpSpPr>
          <a:xfrm>
            <a:off x="1480185" y="1193240"/>
            <a:ext cx="553866" cy="307777"/>
            <a:chOff x="8764788" y="2480882"/>
            <a:chExt cx="559965" cy="75140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56FE8EDB-5966-47D9-B772-FB9B00DDB9A4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437ED1BA-5D15-4C22-9484-501B90E0A6C0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C3E79BBA-D9C6-46A2-9172-8EA46E1532B8}"/>
                  </a:ext>
                </a:extLst>
              </p:cNvPr>
              <p:cNvSpPr/>
              <p:nvPr/>
            </p:nvSpPr>
            <p:spPr>
              <a:xfrm>
                <a:off x="2086889" y="1154456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C3E79BBA-D9C6-46A2-9172-8EA46E153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889" y="1154456"/>
                <a:ext cx="86895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3F753FC9-6C17-41E3-8914-3114FCA501BD}"/>
                  </a:ext>
                </a:extLst>
              </p:cNvPr>
              <p:cNvSpPr/>
              <p:nvPr/>
            </p:nvSpPr>
            <p:spPr>
              <a:xfrm>
                <a:off x="2086889" y="1462233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3F753FC9-6C17-41E3-8914-3114FCA501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889" y="1462233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E7607C22-62A2-4627-A35E-D081E20A1316}"/>
                  </a:ext>
                </a:extLst>
              </p:cNvPr>
              <p:cNvSpPr/>
              <p:nvPr/>
            </p:nvSpPr>
            <p:spPr>
              <a:xfrm>
                <a:off x="2086889" y="1737890"/>
                <a:ext cx="6755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E7607C22-62A2-4627-A35E-D081E20A13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889" y="1737890"/>
                <a:ext cx="6755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Skupina 12">
            <a:extLst>
              <a:ext uri="{FF2B5EF4-FFF2-40B4-BE49-F238E27FC236}">
                <a16:creationId xmlns:a16="http://schemas.microsoft.com/office/drawing/2014/main" id="{8A757ACC-1520-4B5D-A745-3B632FAE744F}"/>
              </a:ext>
            </a:extLst>
          </p:cNvPr>
          <p:cNvGrpSpPr/>
          <p:nvPr/>
        </p:nvGrpSpPr>
        <p:grpSpPr>
          <a:xfrm>
            <a:off x="2144776" y="1184464"/>
            <a:ext cx="897211" cy="909389"/>
            <a:chOff x="8764788" y="2480882"/>
            <a:chExt cx="559965" cy="751400"/>
          </a:xfrm>
        </p:grpSpPr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C7F79178-A1E1-4D34-9BAB-6B868B51FAAF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48524B17-28A0-40C4-B856-134A23E9B606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C80E8C4F-C788-4A6E-A352-D5DEFF845AA8}"/>
                  </a:ext>
                </a:extLst>
              </p:cNvPr>
              <p:cNvSpPr/>
              <p:nvPr/>
            </p:nvSpPr>
            <p:spPr>
              <a:xfrm>
                <a:off x="1671528" y="5055197"/>
                <a:ext cx="2388731" cy="4980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C80E8C4F-C788-4A6E-A352-D5DEFF845A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528" y="5055197"/>
                <a:ext cx="2388731" cy="498085"/>
              </a:xfrm>
              <a:prstGeom prst="rect">
                <a:avLst/>
              </a:prstGeom>
              <a:blipFill>
                <a:blip r:embed="rId7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>
            <a:extLst>
              <a:ext uri="{FF2B5EF4-FFF2-40B4-BE49-F238E27FC236}">
                <a16:creationId xmlns:a16="http://schemas.microsoft.com/office/drawing/2014/main" id="{9B48B19C-1212-4EC5-9C4D-D2E04EAC5E5B}"/>
              </a:ext>
            </a:extLst>
          </p:cNvPr>
          <p:cNvSpPr/>
          <p:nvPr/>
        </p:nvSpPr>
        <p:spPr>
          <a:xfrm>
            <a:off x="1161569" y="2160003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34269BBD-452E-4A49-B063-9272971D72F6}"/>
              </a:ext>
            </a:extLst>
          </p:cNvPr>
          <p:cNvSpPr/>
          <p:nvPr/>
        </p:nvSpPr>
        <p:spPr>
          <a:xfrm>
            <a:off x="1368177" y="4401696"/>
            <a:ext cx="299543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/>
              <a:t>Relativní cena </a:t>
            </a:r>
            <a:r>
              <a:rPr lang="cs-CZ" sz="1400" b="1" dirty="0">
                <a:solidFill>
                  <a:srgbClr val="FF0000"/>
                </a:solidFill>
              </a:rPr>
              <a:t>bez mezinárodní směny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B5A5B6B2-A19D-4A26-A052-55736E0C755A}"/>
                  </a:ext>
                </a:extLst>
              </p:cNvPr>
              <p:cNvSpPr/>
              <p:nvPr/>
            </p:nvSpPr>
            <p:spPr>
              <a:xfrm>
                <a:off x="1579084" y="2519803"/>
                <a:ext cx="2388731" cy="4980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̂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B5A5B6B2-A19D-4A26-A052-55736E0C75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084" y="2519803"/>
                <a:ext cx="2388731" cy="498085"/>
              </a:xfrm>
              <a:prstGeom prst="rect">
                <a:avLst/>
              </a:prstGeom>
              <a:blipFill>
                <a:blip r:embed="rId8"/>
                <a:stretch>
                  <a:fillRect r="-8629"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Pravá složená závorka 19">
            <a:extLst>
              <a:ext uri="{FF2B5EF4-FFF2-40B4-BE49-F238E27FC236}">
                <a16:creationId xmlns:a16="http://schemas.microsoft.com/office/drawing/2014/main" id="{AD7BAA92-3D8D-4AC4-B45F-35FB96FB99A6}"/>
              </a:ext>
            </a:extLst>
          </p:cNvPr>
          <p:cNvSpPr/>
          <p:nvPr/>
        </p:nvSpPr>
        <p:spPr>
          <a:xfrm rot="5400000">
            <a:off x="2739233" y="3310691"/>
            <a:ext cx="253322" cy="3084554"/>
          </a:xfrm>
          <a:prstGeom prst="rightBrace">
            <a:avLst>
              <a:gd name="adj1" fmla="val 13297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0ED48308-BBE5-47C2-BCB3-9CADC40753D9}"/>
              </a:ext>
            </a:extLst>
          </p:cNvPr>
          <p:cNvGrpSpPr/>
          <p:nvPr/>
        </p:nvGrpSpPr>
        <p:grpSpPr>
          <a:xfrm>
            <a:off x="1253549" y="1654903"/>
            <a:ext cx="3273724" cy="4861997"/>
            <a:chOff x="8764788" y="2480882"/>
            <a:chExt cx="559965" cy="751400"/>
          </a:xfrm>
        </p:grpSpPr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DC65FD49-8F16-4A25-AA3D-26530BD36BB0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619C9C8F-10CB-4626-8506-00A3EC41DB55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bdélník 23">
            <a:extLst>
              <a:ext uri="{FF2B5EF4-FFF2-40B4-BE49-F238E27FC236}">
                <a16:creationId xmlns:a16="http://schemas.microsoft.com/office/drawing/2014/main" id="{669DF3F3-02E1-4A65-8C22-23DCDF6C5416}"/>
              </a:ext>
            </a:extLst>
          </p:cNvPr>
          <p:cNvSpPr/>
          <p:nvPr/>
        </p:nvSpPr>
        <p:spPr>
          <a:xfrm>
            <a:off x="1584985" y="486695"/>
            <a:ext cx="12672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</a:rPr>
              <a:t>Relativní cena 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C37EBB6F-14FD-49C9-823E-20D39361BB24}"/>
              </a:ext>
            </a:extLst>
          </p:cNvPr>
          <p:cNvCxnSpPr>
            <a:stCxn id="24" idx="2"/>
          </p:cNvCxnSpPr>
          <p:nvPr/>
        </p:nvCxnSpPr>
        <p:spPr>
          <a:xfrm flipH="1">
            <a:off x="1654562" y="794472"/>
            <a:ext cx="564026" cy="4308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>
            <a:extLst>
              <a:ext uri="{FF2B5EF4-FFF2-40B4-BE49-F238E27FC236}">
                <a16:creationId xmlns:a16="http://schemas.microsoft.com/office/drawing/2014/main" id="{1E2AA12C-91E2-4162-9877-21CBC69D086B}"/>
              </a:ext>
            </a:extLst>
          </p:cNvPr>
          <p:cNvSpPr/>
          <p:nvPr/>
        </p:nvSpPr>
        <p:spPr>
          <a:xfrm>
            <a:off x="4346381" y="1063552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7FA92073-1828-42CA-8A61-E9BCC19A3C9F}"/>
                  </a:ext>
                </a:extLst>
              </p:cNvPr>
              <p:cNvSpPr/>
              <p:nvPr/>
            </p:nvSpPr>
            <p:spPr>
              <a:xfrm>
                <a:off x="5011252" y="1212491"/>
                <a:ext cx="2388731" cy="498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7FA92073-1828-42CA-8A61-E9BCC19A3C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252" y="1212491"/>
                <a:ext cx="2388731" cy="498085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76279C9E-C835-4CEC-841C-C33FEC259BFD}"/>
                  </a:ext>
                </a:extLst>
              </p:cNvPr>
              <p:cNvSpPr/>
              <p:nvPr/>
            </p:nvSpPr>
            <p:spPr>
              <a:xfrm>
                <a:off x="5753492" y="1761583"/>
                <a:ext cx="85555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76279C9E-C835-4CEC-841C-C33FEC259B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492" y="1761583"/>
                <a:ext cx="85555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CECDB5E2-E860-464E-A51E-837181EBED0F}"/>
                  </a:ext>
                </a:extLst>
              </p:cNvPr>
              <p:cNvSpPr/>
              <p:nvPr/>
            </p:nvSpPr>
            <p:spPr>
              <a:xfrm>
                <a:off x="5071533" y="210820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CECDB5E2-E860-464E-A51E-837181EBE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533" y="2108202"/>
                <a:ext cx="868956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Pravá složená závorka 34">
            <a:extLst>
              <a:ext uri="{FF2B5EF4-FFF2-40B4-BE49-F238E27FC236}">
                <a16:creationId xmlns:a16="http://schemas.microsoft.com/office/drawing/2014/main" id="{902BB5BD-BA12-4BE3-B822-F9FD0338ECA2}"/>
              </a:ext>
            </a:extLst>
          </p:cNvPr>
          <p:cNvSpPr/>
          <p:nvPr/>
        </p:nvSpPr>
        <p:spPr>
          <a:xfrm rot="5400000">
            <a:off x="5944695" y="1483334"/>
            <a:ext cx="185369" cy="1904023"/>
          </a:xfrm>
          <a:prstGeom prst="rightBrace">
            <a:avLst>
              <a:gd name="adj1" fmla="val 13838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559F3344-22CD-4AE8-9D7A-271B5D80C7C4}"/>
                  </a:ext>
                </a:extLst>
              </p:cNvPr>
              <p:cNvSpPr/>
              <p:nvPr/>
            </p:nvSpPr>
            <p:spPr>
              <a:xfrm>
                <a:off x="5071662" y="2560741"/>
                <a:ext cx="2438553" cy="500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559F3344-22CD-4AE8-9D7A-271B5D80C7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662" y="2560741"/>
                <a:ext cx="2438553" cy="500650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C63323ED-D0F3-4F6B-8019-3B675C0DA8FC}"/>
                  </a:ext>
                </a:extLst>
              </p:cNvPr>
              <p:cNvSpPr/>
              <p:nvPr/>
            </p:nvSpPr>
            <p:spPr>
              <a:xfrm>
                <a:off x="5071662" y="3106822"/>
                <a:ext cx="131798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C63323ED-D0F3-4F6B-8019-3B675C0DA8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662" y="3106822"/>
                <a:ext cx="1317989" cy="497059"/>
              </a:xfrm>
              <a:prstGeom prst="rect">
                <a:avLst/>
              </a:prstGeom>
              <a:blipFill>
                <a:blip r:embed="rId13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42B62A09-875D-4473-ABA0-9DC9E3F02622}"/>
                  </a:ext>
                </a:extLst>
              </p:cNvPr>
              <p:cNvSpPr/>
              <p:nvPr/>
            </p:nvSpPr>
            <p:spPr>
              <a:xfrm>
                <a:off x="1579084" y="3150579"/>
                <a:ext cx="2388731" cy="5707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42B62A09-875D-4473-ABA0-9DC9E3F026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084" y="3150579"/>
                <a:ext cx="2388731" cy="57073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2A134EAC-428A-49BF-B246-9A9B7BB8885C}"/>
                  </a:ext>
                </a:extLst>
              </p:cNvPr>
              <p:cNvSpPr/>
              <p:nvPr/>
            </p:nvSpPr>
            <p:spPr>
              <a:xfrm>
                <a:off x="1671528" y="5655229"/>
                <a:ext cx="2388731" cy="5352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2A134EAC-428A-49BF-B246-9A9B7BB888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528" y="5655229"/>
                <a:ext cx="2388731" cy="535275"/>
              </a:xfrm>
              <a:prstGeom prst="rect">
                <a:avLst/>
              </a:prstGeom>
              <a:blipFill>
                <a:blip r:embed="rId15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402C3825-089B-44EC-AC31-13122BB08A97}"/>
                  </a:ext>
                </a:extLst>
              </p:cNvPr>
              <p:cNvSpPr/>
              <p:nvPr/>
            </p:nvSpPr>
            <p:spPr>
              <a:xfrm>
                <a:off x="5075377" y="3675964"/>
                <a:ext cx="15392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402C3825-089B-44EC-AC31-13122BB08A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377" y="3675964"/>
                <a:ext cx="1539204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9AA4022F-EB4B-416B-BD0E-4939CCE88A7A}"/>
                  </a:ext>
                </a:extLst>
              </p:cNvPr>
              <p:cNvSpPr/>
              <p:nvPr/>
            </p:nvSpPr>
            <p:spPr>
              <a:xfrm>
                <a:off x="5075377" y="4064565"/>
                <a:ext cx="15392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9AA4022F-EB4B-416B-BD0E-4939CCE88A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377" y="4064565"/>
                <a:ext cx="1539204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5DEC9D8F-8377-4A41-9523-D88C944B0540}"/>
                  </a:ext>
                </a:extLst>
              </p:cNvPr>
              <p:cNvSpPr/>
              <p:nvPr/>
            </p:nvSpPr>
            <p:spPr>
              <a:xfrm>
                <a:off x="5075377" y="4401696"/>
                <a:ext cx="8919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5DEC9D8F-8377-4A41-9523-D88C944B05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377" y="4401696"/>
                <a:ext cx="891975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CD72F6EB-6641-421C-879C-927F2BC90859}"/>
                  </a:ext>
                </a:extLst>
              </p:cNvPr>
              <p:cNvSpPr/>
              <p:nvPr/>
            </p:nvSpPr>
            <p:spPr>
              <a:xfrm>
                <a:off x="5084044" y="4738827"/>
                <a:ext cx="784574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CD72F6EB-6641-421C-879C-927F2BC908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044" y="4738827"/>
                <a:ext cx="784574" cy="495649"/>
              </a:xfrm>
              <a:prstGeom prst="rect">
                <a:avLst/>
              </a:prstGeom>
              <a:blipFill>
                <a:blip r:embed="rId1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B92B6FCE-2F79-441E-A5CB-BE71AA09DD01}"/>
                  </a:ext>
                </a:extLst>
              </p:cNvPr>
              <p:cNvSpPr/>
              <p:nvPr/>
            </p:nvSpPr>
            <p:spPr>
              <a:xfrm>
                <a:off x="5097880" y="5263830"/>
                <a:ext cx="7786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B92B6FCE-2F79-441E-A5CB-BE71AA09D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880" y="5263830"/>
                <a:ext cx="77861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5D025542-D9DC-4B98-A94B-F4B7D83B4653}"/>
              </a:ext>
            </a:extLst>
          </p:cNvPr>
          <p:cNvCxnSpPr/>
          <p:nvPr/>
        </p:nvCxnSpPr>
        <p:spPr>
          <a:xfrm>
            <a:off x="7835265" y="1654903"/>
            <a:ext cx="0" cy="4256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72BFB77A-07B5-47E2-8284-51ED9E7BC040}"/>
                  </a:ext>
                </a:extLst>
              </p:cNvPr>
              <p:cNvSpPr/>
              <p:nvPr/>
            </p:nvSpPr>
            <p:spPr>
              <a:xfrm>
                <a:off x="8435862" y="1146705"/>
                <a:ext cx="2388731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72BFB77A-07B5-47E2-8284-51ED9E7BC0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862" y="1146705"/>
                <a:ext cx="2388731" cy="535275"/>
              </a:xfrm>
              <a:prstGeom prst="rect">
                <a:avLst/>
              </a:prstGeom>
              <a:blipFill>
                <a:blip r:embed="rId21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08843CB2-570D-46B7-9014-403FCDDF0E26}"/>
                  </a:ext>
                </a:extLst>
              </p:cNvPr>
              <p:cNvSpPr/>
              <p:nvPr/>
            </p:nvSpPr>
            <p:spPr>
              <a:xfrm>
                <a:off x="9218896" y="2073547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8" name="Obdélník 47">
                <a:extLst>
                  <a:ext uri="{FF2B5EF4-FFF2-40B4-BE49-F238E27FC236}">
                    <a16:creationId xmlns:a16="http://schemas.microsoft.com/office/drawing/2014/main" id="{08843CB2-570D-46B7-9014-403FCDDF0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896" y="2073547"/>
                <a:ext cx="868956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1F682AFE-0001-4234-A819-3DFECF07B166}"/>
                  </a:ext>
                </a:extLst>
              </p:cNvPr>
              <p:cNvSpPr/>
              <p:nvPr/>
            </p:nvSpPr>
            <p:spPr>
              <a:xfrm>
                <a:off x="9202450" y="1722892"/>
                <a:ext cx="855555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1F682AFE-0001-4234-A819-3DFECF07B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2450" y="1722892"/>
                <a:ext cx="855555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Pravá složená závorka 50">
            <a:extLst>
              <a:ext uri="{FF2B5EF4-FFF2-40B4-BE49-F238E27FC236}">
                <a16:creationId xmlns:a16="http://schemas.microsoft.com/office/drawing/2014/main" id="{E4D2696D-C059-49C0-BA3B-BE828F43C854}"/>
              </a:ext>
            </a:extLst>
          </p:cNvPr>
          <p:cNvSpPr/>
          <p:nvPr/>
        </p:nvSpPr>
        <p:spPr>
          <a:xfrm rot="5400000">
            <a:off x="9534597" y="1402197"/>
            <a:ext cx="107006" cy="2048615"/>
          </a:xfrm>
          <a:prstGeom prst="rightBrace">
            <a:avLst>
              <a:gd name="adj1" fmla="val 13838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0976FCB3-AB1D-436C-B89F-EB6D835B7DDB}"/>
                  </a:ext>
                </a:extLst>
              </p:cNvPr>
              <p:cNvSpPr/>
              <p:nvPr/>
            </p:nvSpPr>
            <p:spPr>
              <a:xfrm>
                <a:off x="8595983" y="2481985"/>
                <a:ext cx="2438553" cy="50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0976FCB3-AB1D-436C-B89F-EB6D835B7D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983" y="2481985"/>
                <a:ext cx="2438553" cy="505138"/>
              </a:xfrm>
              <a:prstGeom prst="rect">
                <a:avLst/>
              </a:prstGeom>
              <a:blipFill>
                <a:blip r:embed="rId24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44EEF589-1AB0-4CD4-81FF-014CB7C289B0}"/>
                  </a:ext>
                </a:extLst>
              </p:cNvPr>
              <p:cNvSpPr/>
              <p:nvPr/>
            </p:nvSpPr>
            <p:spPr>
              <a:xfrm>
                <a:off x="6424968" y="2087154"/>
                <a:ext cx="6755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44EEF589-1AB0-4CD4-81FF-014CB7C289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968" y="2087154"/>
                <a:ext cx="6755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CFBEF04A-2397-4C7B-9799-EA204151D68B}"/>
                  </a:ext>
                </a:extLst>
              </p:cNvPr>
              <p:cNvSpPr/>
              <p:nvPr/>
            </p:nvSpPr>
            <p:spPr>
              <a:xfrm>
                <a:off x="9957305" y="2073547"/>
                <a:ext cx="6755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CFBEF04A-2397-4C7B-9799-EA204151D6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305" y="2073547"/>
                <a:ext cx="6755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9051CA80-47BD-4B9B-B6BD-E670C829F4B3}"/>
                  </a:ext>
                </a:extLst>
              </p:cNvPr>
              <p:cNvSpPr/>
              <p:nvPr/>
            </p:nvSpPr>
            <p:spPr>
              <a:xfrm>
                <a:off x="5723720" y="2087154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5" name="Obdélník 54">
                <a:extLst>
                  <a:ext uri="{FF2B5EF4-FFF2-40B4-BE49-F238E27FC236}">
                    <a16:creationId xmlns:a16="http://schemas.microsoft.com/office/drawing/2014/main" id="{9051CA80-47BD-4B9B-B6BD-E670C829F4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720" y="2087154"/>
                <a:ext cx="868956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5E529CC1-0692-4779-90D9-3107964151DE}"/>
                  </a:ext>
                </a:extLst>
              </p:cNvPr>
              <p:cNvSpPr/>
              <p:nvPr/>
            </p:nvSpPr>
            <p:spPr>
              <a:xfrm>
                <a:off x="8512280" y="209098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6" name="Obdélník 55">
                <a:extLst>
                  <a:ext uri="{FF2B5EF4-FFF2-40B4-BE49-F238E27FC236}">
                    <a16:creationId xmlns:a16="http://schemas.microsoft.com/office/drawing/2014/main" id="{5E529CC1-0692-4779-90D9-3107964151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280" y="2090982"/>
                <a:ext cx="868956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A90314D9-62A5-48EA-9D78-09C124EA2C10}"/>
                  </a:ext>
                </a:extLst>
              </p:cNvPr>
              <p:cNvSpPr/>
              <p:nvPr/>
            </p:nvSpPr>
            <p:spPr>
              <a:xfrm>
                <a:off x="8578008" y="2986931"/>
                <a:ext cx="12137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7" name="Obdélník 56">
                <a:extLst>
                  <a:ext uri="{FF2B5EF4-FFF2-40B4-BE49-F238E27FC236}">
                    <a16:creationId xmlns:a16="http://schemas.microsoft.com/office/drawing/2014/main" id="{A90314D9-62A5-48EA-9D78-09C124EA2C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008" y="2986931"/>
                <a:ext cx="1213794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B8FDA4C7-41C7-4633-B4D5-291A864A4E86}"/>
                  </a:ext>
                </a:extLst>
              </p:cNvPr>
              <p:cNvSpPr/>
              <p:nvPr/>
            </p:nvSpPr>
            <p:spPr>
              <a:xfrm>
                <a:off x="8578008" y="3355021"/>
                <a:ext cx="12137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B8FDA4C7-41C7-4633-B4D5-291A864A4E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008" y="3355021"/>
                <a:ext cx="1213794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43CD5519-0AEA-4570-ABAF-8C6BF2093D98}"/>
                  </a:ext>
                </a:extLst>
              </p:cNvPr>
              <p:cNvSpPr/>
              <p:nvPr/>
            </p:nvSpPr>
            <p:spPr>
              <a:xfrm>
                <a:off x="8587738" y="3685109"/>
                <a:ext cx="89197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43CD5519-0AEA-4570-ABAF-8C6BF2093D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7738" y="3685109"/>
                <a:ext cx="891975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FB7E25ED-D425-4008-BFD2-3D1F65C183F9}"/>
                  </a:ext>
                </a:extLst>
              </p:cNvPr>
              <p:cNvSpPr/>
              <p:nvPr/>
            </p:nvSpPr>
            <p:spPr>
              <a:xfrm>
                <a:off x="8595983" y="4035667"/>
                <a:ext cx="784574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FB7E25ED-D425-4008-BFD2-3D1F65C183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983" y="4035667"/>
                <a:ext cx="784574" cy="495649"/>
              </a:xfrm>
              <a:prstGeom prst="rect">
                <a:avLst/>
              </a:prstGeom>
              <a:blipFill>
                <a:blip r:embed="rId1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933BB637-1974-4F7D-843E-1F2605F1FF58}"/>
                  </a:ext>
                </a:extLst>
              </p:cNvPr>
              <p:cNvSpPr/>
              <p:nvPr/>
            </p:nvSpPr>
            <p:spPr>
              <a:xfrm>
                <a:off x="8618348" y="4594894"/>
                <a:ext cx="7845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1" name="Obdélník 60">
                <a:extLst>
                  <a:ext uri="{FF2B5EF4-FFF2-40B4-BE49-F238E27FC236}">
                    <a16:creationId xmlns:a16="http://schemas.microsoft.com/office/drawing/2014/main" id="{933BB637-1974-4F7D-843E-1F2605F1F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8348" y="4594894"/>
                <a:ext cx="784574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ravá složená závorka 11">
            <a:extLst>
              <a:ext uri="{FF2B5EF4-FFF2-40B4-BE49-F238E27FC236}">
                <a16:creationId xmlns:a16="http://schemas.microsoft.com/office/drawing/2014/main" id="{98D9F130-8C79-402C-95F7-EF09D2DE4FB1}"/>
              </a:ext>
            </a:extLst>
          </p:cNvPr>
          <p:cNvSpPr/>
          <p:nvPr/>
        </p:nvSpPr>
        <p:spPr>
          <a:xfrm rot="5400000">
            <a:off x="2514071" y="2759479"/>
            <a:ext cx="524709" cy="2482045"/>
          </a:xfrm>
          <a:prstGeom prst="rightBrace">
            <a:avLst>
              <a:gd name="adj1" fmla="val 36955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5" name="Zástupný symbol pro číslo snímku 24">
            <a:extLst>
              <a:ext uri="{FF2B5EF4-FFF2-40B4-BE49-F238E27FC236}">
                <a16:creationId xmlns:a16="http://schemas.microsoft.com/office/drawing/2014/main" id="{7D36D9B6-8A94-4B83-81EE-D1C49B2A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78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/>
      <p:bldP spid="11" grpId="0"/>
      <p:bldP spid="16" grpId="0" animBg="1"/>
      <p:bldP spid="17" grpId="0"/>
      <p:bldP spid="18" grpId="0" animBg="1"/>
      <p:bldP spid="19" grpId="0" animBg="1"/>
      <p:bldP spid="20" grpId="0" animBg="1"/>
      <p:bldP spid="24" grpId="0"/>
      <p:bldP spid="30" grpId="0"/>
      <p:bldP spid="31" grpId="0"/>
      <p:bldP spid="32" grpId="0" animBg="1"/>
      <p:bldP spid="33" grpId="0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7" grpId="0"/>
      <p:bldP spid="48" grpId="0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1C86E7D-61A0-4C7E-BF7A-C8F00A9D9F4C}"/>
              </a:ext>
            </a:extLst>
          </p:cNvPr>
          <p:cNvSpPr txBox="1"/>
          <p:nvPr/>
        </p:nvSpPr>
        <p:spPr>
          <a:xfrm>
            <a:off x="1122343" y="64326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</a:t>
            </a:r>
            <a:r>
              <a:rPr lang="en-US" sz="1400" dirty="0"/>
              <a:t>8</a:t>
            </a:r>
            <a:r>
              <a:rPr lang="cs-CZ" sz="1400" dirty="0"/>
              <a:t>8./</a:t>
            </a:r>
            <a:r>
              <a:rPr lang="en-US" sz="1400" dirty="0"/>
              <a:t>5</a:t>
            </a:r>
            <a:r>
              <a:rPr lang="cs-CZ" sz="1400" dirty="0"/>
              <a:t>.</a:t>
            </a:r>
            <a:r>
              <a:rPr lang="en-US" sz="1400" dirty="0"/>
              <a:t>7</a:t>
            </a:r>
            <a:r>
              <a:rPr lang="cs-CZ" sz="1400" dirty="0"/>
              <a:t>. Příklady k řešení/č.p.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5345AD2-AF60-4DDA-986E-CF7DBD3DF793}"/>
                  </a:ext>
                </a:extLst>
              </p:cNvPr>
              <p:cNvSpPr/>
              <p:nvPr/>
            </p:nvSpPr>
            <p:spPr>
              <a:xfrm>
                <a:off x="3970020" y="64326"/>
                <a:ext cx="6179820" cy="95410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Na základě zadání ad 1) dále zjistěte: </a:t>
                </a:r>
              </a:p>
              <a:p>
                <a:r>
                  <a:rPr lang="cs-CZ" sz="1400" dirty="0"/>
                  <a:t>a) relativní cenu obou statků v zemi A bez mezinárodní směny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dirty="0"/>
                  <a:t>)</a:t>
                </a:r>
              </a:p>
              <a:p>
                <a:r>
                  <a:rPr lang="cs-CZ" sz="1400" dirty="0"/>
                  <a:t>b) relativní cenu obou statků v zemi B bez mezinárodní směny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b="1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cs-CZ" sz="1400" dirty="0"/>
                  <a:t>)</a:t>
                </a:r>
              </a:p>
              <a:p>
                <a:r>
                  <a:rPr lang="cs-CZ" sz="1400" dirty="0"/>
                  <a:t>c) směnné relace v obou zemích po vzniku mezinárodní směny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F5345AD2-AF60-4DDA-986E-CF7DBD3DF7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020" y="64326"/>
                <a:ext cx="6179820" cy="954107"/>
              </a:xfrm>
              <a:prstGeom prst="rect">
                <a:avLst/>
              </a:prstGeom>
              <a:blipFill>
                <a:blip r:embed="rId2"/>
                <a:stretch>
                  <a:fillRect l="-197" t="-633" b="-50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06E21C57-3140-4D6F-A179-6BBD227E5398}"/>
                  </a:ext>
                </a:extLst>
              </p:cNvPr>
              <p:cNvSpPr/>
              <p:nvPr/>
            </p:nvSpPr>
            <p:spPr>
              <a:xfrm>
                <a:off x="1488149" y="3458119"/>
                <a:ext cx="2528641" cy="5707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06E21C57-3140-4D6F-A179-6BBD227E53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149" y="3458119"/>
                <a:ext cx="2528641" cy="5707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9624442-8895-4FAA-8616-A7C00FF2D3D1}"/>
                  </a:ext>
                </a:extLst>
              </p:cNvPr>
              <p:cNvSpPr/>
              <p:nvPr/>
            </p:nvSpPr>
            <p:spPr>
              <a:xfrm>
                <a:off x="1488149" y="2846102"/>
                <a:ext cx="2528641" cy="5432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9624442-8895-4FAA-8616-A7C00FF2D3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149" y="2846102"/>
                <a:ext cx="2528641" cy="543226"/>
              </a:xfrm>
              <a:prstGeom prst="rect">
                <a:avLst/>
              </a:prstGeom>
              <a:blipFill>
                <a:blip r:embed="rId4"/>
                <a:stretch>
                  <a:fillRect r="-8153" b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E670B8E-594C-49C3-9D05-7C2BBACDA934}"/>
                  </a:ext>
                </a:extLst>
              </p:cNvPr>
              <p:cNvSpPr/>
              <p:nvPr/>
            </p:nvSpPr>
            <p:spPr>
              <a:xfrm>
                <a:off x="2078352" y="1402235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E670B8E-594C-49C3-9D05-7C2BBACDA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352" y="1402235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6FA38195-23DF-413E-93B1-F9449147879F}"/>
                  </a:ext>
                </a:extLst>
              </p:cNvPr>
              <p:cNvSpPr/>
              <p:nvPr/>
            </p:nvSpPr>
            <p:spPr>
              <a:xfrm>
                <a:off x="2084523" y="171001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6FA38195-23DF-413E-93B1-F944914787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523" y="1710012"/>
                <a:ext cx="868956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D3063860-DDB1-43B4-A621-760A1F0D7B3B}"/>
                  </a:ext>
                </a:extLst>
              </p:cNvPr>
              <p:cNvSpPr txBox="1"/>
              <p:nvPr/>
            </p:nvSpPr>
            <p:spPr>
              <a:xfrm>
                <a:off x="2180655" y="2068344"/>
                <a:ext cx="6682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D3063860-DDB1-43B4-A621-760A1F0D7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55" y="2068344"/>
                <a:ext cx="668260" cy="215444"/>
              </a:xfrm>
              <a:prstGeom prst="rect">
                <a:avLst/>
              </a:prstGeom>
              <a:blipFill>
                <a:blip r:embed="rId7"/>
                <a:stretch>
                  <a:fillRect l="-6422" r="-5505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5653724B-4C0F-42B0-B9BB-584E79BF5842}"/>
                  </a:ext>
                </a:extLst>
              </p:cNvPr>
              <p:cNvSpPr txBox="1"/>
              <p:nvPr/>
            </p:nvSpPr>
            <p:spPr>
              <a:xfrm>
                <a:off x="1488149" y="1232535"/>
                <a:ext cx="5181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5653724B-4C0F-42B0-B9BB-584E79BF5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149" y="1232535"/>
                <a:ext cx="518154" cy="215444"/>
              </a:xfrm>
              <a:prstGeom prst="rect">
                <a:avLst/>
              </a:prstGeom>
              <a:blipFill>
                <a:blip r:embed="rId8"/>
                <a:stretch>
                  <a:fillRect l="-9412" r="-7059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Skupina 10">
            <a:extLst>
              <a:ext uri="{FF2B5EF4-FFF2-40B4-BE49-F238E27FC236}">
                <a16:creationId xmlns:a16="http://schemas.microsoft.com/office/drawing/2014/main" id="{829495B7-2ED3-4FBD-82C5-54E642F516E3}"/>
              </a:ext>
            </a:extLst>
          </p:cNvPr>
          <p:cNvGrpSpPr/>
          <p:nvPr/>
        </p:nvGrpSpPr>
        <p:grpSpPr>
          <a:xfrm>
            <a:off x="1432559" y="1200416"/>
            <a:ext cx="686509" cy="307777"/>
            <a:chOff x="8764788" y="2480882"/>
            <a:chExt cx="559965" cy="751400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8B7BC8AA-A87A-461A-9A07-F313B91AFE75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4487F57A-DBF8-4B60-A141-D875F270F29F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483F291-5458-4CB1-A102-DDC429AB0E6B}"/>
              </a:ext>
            </a:extLst>
          </p:cNvPr>
          <p:cNvGrpSpPr/>
          <p:nvPr/>
        </p:nvGrpSpPr>
        <p:grpSpPr>
          <a:xfrm>
            <a:off x="2034067" y="1430568"/>
            <a:ext cx="897211" cy="909389"/>
            <a:chOff x="8764788" y="2480882"/>
            <a:chExt cx="559965" cy="751400"/>
          </a:xfrm>
        </p:grpSpPr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3F9D1640-AF8C-4AE3-907C-1332DD0AF478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FA423822-3C5C-4E20-AF26-75D728C639B4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bdélník 16">
            <a:extLst>
              <a:ext uri="{FF2B5EF4-FFF2-40B4-BE49-F238E27FC236}">
                <a16:creationId xmlns:a16="http://schemas.microsoft.com/office/drawing/2014/main" id="{62D9B7D9-EF82-47CD-99F6-1EAE87327245}"/>
              </a:ext>
            </a:extLst>
          </p:cNvPr>
          <p:cNvSpPr/>
          <p:nvPr/>
        </p:nvSpPr>
        <p:spPr>
          <a:xfrm>
            <a:off x="1114329" y="864544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1CC64DD2-6C7B-47BD-8B7E-AAB6AF94BB2C}"/>
              </a:ext>
            </a:extLst>
          </p:cNvPr>
          <p:cNvSpPr/>
          <p:nvPr/>
        </p:nvSpPr>
        <p:spPr>
          <a:xfrm>
            <a:off x="1279202" y="2460700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569E989B-FB6F-4058-86DE-F80EE0822531}"/>
              </a:ext>
            </a:extLst>
          </p:cNvPr>
          <p:cNvSpPr/>
          <p:nvPr/>
        </p:nvSpPr>
        <p:spPr>
          <a:xfrm>
            <a:off x="1261737" y="4525963"/>
            <a:ext cx="299543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/>
              <a:t>Relativní cena </a:t>
            </a:r>
            <a:r>
              <a:rPr lang="cs-CZ" sz="1400" b="1" dirty="0">
                <a:solidFill>
                  <a:srgbClr val="FF0000"/>
                </a:solidFill>
              </a:rPr>
              <a:t>bez mezinárodní směny</a:t>
            </a:r>
          </a:p>
        </p:txBody>
      </p:sp>
      <p:sp>
        <p:nvSpPr>
          <p:cNvPr id="20" name="Pravá složená závorka 19">
            <a:extLst>
              <a:ext uri="{FF2B5EF4-FFF2-40B4-BE49-F238E27FC236}">
                <a16:creationId xmlns:a16="http://schemas.microsoft.com/office/drawing/2014/main" id="{B60A6858-3B75-4137-B633-4A38F908936C}"/>
              </a:ext>
            </a:extLst>
          </p:cNvPr>
          <p:cNvSpPr/>
          <p:nvPr/>
        </p:nvSpPr>
        <p:spPr>
          <a:xfrm rot="5400000">
            <a:off x="2632793" y="3434958"/>
            <a:ext cx="253322" cy="3084554"/>
          </a:xfrm>
          <a:prstGeom prst="rightBrace">
            <a:avLst>
              <a:gd name="adj1" fmla="val 13297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B1C7D4E2-75E2-4A0C-96FD-206B2BF45D8D}"/>
                  </a:ext>
                </a:extLst>
              </p:cNvPr>
              <p:cNvSpPr/>
              <p:nvPr/>
            </p:nvSpPr>
            <p:spPr>
              <a:xfrm>
                <a:off x="1470684" y="5875996"/>
                <a:ext cx="2528641" cy="53707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B1C7D4E2-75E2-4A0C-96FD-206B2BF45D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684" y="5875996"/>
                <a:ext cx="2528641" cy="537070"/>
              </a:xfrm>
              <a:prstGeom prst="rect">
                <a:avLst/>
              </a:prstGeom>
              <a:blipFill>
                <a:blip r:embed="rId9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04178663-7860-411C-ADE4-3F7DCF8700BE}"/>
                  </a:ext>
                </a:extLst>
              </p:cNvPr>
              <p:cNvSpPr/>
              <p:nvPr/>
            </p:nvSpPr>
            <p:spPr>
              <a:xfrm>
                <a:off x="1470684" y="5263979"/>
                <a:ext cx="2528641" cy="5432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04178663-7860-411C-ADE4-3F7DCF8700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684" y="5263979"/>
                <a:ext cx="2528641" cy="543226"/>
              </a:xfrm>
              <a:prstGeom prst="rect">
                <a:avLst/>
              </a:prstGeom>
              <a:blipFill>
                <a:blip r:embed="rId10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Skupina 22">
            <a:extLst>
              <a:ext uri="{FF2B5EF4-FFF2-40B4-BE49-F238E27FC236}">
                <a16:creationId xmlns:a16="http://schemas.microsoft.com/office/drawing/2014/main" id="{CD6A1252-420C-4928-B5F8-EDDC995876BE}"/>
              </a:ext>
            </a:extLst>
          </p:cNvPr>
          <p:cNvGrpSpPr/>
          <p:nvPr/>
        </p:nvGrpSpPr>
        <p:grpSpPr>
          <a:xfrm>
            <a:off x="1140057" y="2308411"/>
            <a:ext cx="3273724" cy="4221817"/>
            <a:chOff x="8764788" y="2480882"/>
            <a:chExt cx="559965" cy="751400"/>
          </a:xfrm>
        </p:grpSpPr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99720F61-D6F4-4ACB-AB5D-95EF3FF6B6F8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16CE9B55-C7F2-4150-A173-B31D000CA347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96355746-78D4-4549-BD5D-2E39102E8DF2}"/>
                  </a:ext>
                </a:extLst>
              </p:cNvPr>
              <p:cNvSpPr/>
              <p:nvPr/>
            </p:nvSpPr>
            <p:spPr>
              <a:xfrm>
                <a:off x="4828575" y="1016794"/>
                <a:ext cx="2528641" cy="543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96355746-78D4-4549-BD5D-2E39102E8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575" y="1016794"/>
                <a:ext cx="2528641" cy="543226"/>
              </a:xfrm>
              <a:prstGeom prst="rect">
                <a:avLst/>
              </a:prstGeom>
              <a:blipFill>
                <a:blip r:embed="rId11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4F0993A6-5F2D-445B-8119-686CA2E7E3E5}"/>
                  </a:ext>
                </a:extLst>
              </p:cNvPr>
              <p:cNvSpPr/>
              <p:nvPr/>
            </p:nvSpPr>
            <p:spPr>
              <a:xfrm>
                <a:off x="4615866" y="1638728"/>
                <a:ext cx="85555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4F0993A6-5F2D-445B-8119-686CA2E7E3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866" y="1638728"/>
                <a:ext cx="85555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A986C2DB-F461-4750-8BF6-D83CBD87D3C8}"/>
                  </a:ext>
                </a:extLst>
              </p:cNvPr>
              <p:cNvSpPr/>
              <p:nvPr/>
            </p:nvSpPr>
            <p:spPr>
              <a:xfrm>
                <a:off x="5473374" y="1622229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A986C2DB-F461-4750-8BF6-D83CBD87D3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374" y="1622229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C90AA0E4-B6EC-4C43-B30C-1F674D522202}"/>
                  </a:ext>
                </a:extLst>
              </p:cNvPr>
              <p:cNvSpPr/>
              <p:nvPr/>
            </p:nvSpPr>
            <p:spPr>
              <a:xfrm>
                <a:off x="6212110" y="1617356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C90AA0E4-B6EC-4C43-B30C-1F674D5222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110" y="1617356"/>
                <a:ext cx="86895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C57B0C69-2F23-412E-8D20-46609B59FBEE}"/>
                  </a:ext>
                </a:extLst>
              </p:cNvPr>
              <p:cNvSpPr txBox="1"/>
              <p:nvPr/>
            </p:nvSpPr>
            <p:spPr>
              <a:xfrm>
                <a:off x="7006891" y="1652353"/>
                <a:ext cx="6682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C57B0C69-2F23-412E-8D20-46609B59F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891" y="1652353"/>
                <a:ext cx="668260" cy="215444"/>
              </a:xfrm>
              <a:prstGeom prst="rect">
                <a:avLst/>
              </a:prstGeom>
              <a:blipFill>
                <a:blip r:embed="rId14"/>
                <a:stretch>
                  <a:fillRect l="-5455" r="-5455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ravá složená závorka 30">
            <a:extLst>
              <a:ext uri="{FF2B5EF4-FFF2-40B4-BE49-F238E27FC236}">
                <a16:creationId xmlns:a16="http://schemas.microsoft.com/office/drawing/2014/main" id="{3F38E2A0-357F-4D2B-A735-025EA77CE567}"/>
              </a:ext>
            </a:extLst>
          </p:cNvPr>
          <p:cNvSpPr/>
          <p:nvPr/>
        </p:nvSpPr>
        <p:spPr>
          <a:xfrm rot="5400000">
            <a:off x="6034569" y="483758"/>
            <a:ext cx="145108" cy="3084554"/>
          </a:xfrm>
          <a:prstGeom prst="rightBrace">
            <a:avLst>
              <a:gd name="adj1" fmla="val 13297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1A6ECE54-3B87-4462-BA09-0FE1CD1FB049}"/>
                  </a:ext>
                </a:extLst>
              </p:cNvPr>
              <p:cNvSpPr/>
              <p:nvPr/>
            </p:nvSpPr>
            <p:spPr>
              <a:xfrm>
                <a:off x="4810764" y="2098589"/>
                <a:ext cx="2653355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𝟒𝟖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1A6ECE54-3B87-4462-BA09-0FE1CD1FB0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764" y="2098589"/>
                <a:ext cx="2653355" cy="505010"/>
              </a:xfrm>
              <a:prstGeom prst="rect">
                <a:avLst/>
              </a:prstGeom>
              <a:blipFill>
                <a:blip r:embed="rId15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64B08617-AFD6-4979-A1BA-CF492D4AA50F}"/>
                  </a:ext>
                </a:extLst>
              </p:cNvPr>
              <p:cNvSpPr/>
              <p:nvPr/>
            </p:nvSpPr>
            <p:spPr>
              <a:xfrm>
                <a:off x="4802877" y="2578000"/>
                <a:ext cx="1317989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64B08617-AFD6-4979-A1BA-CF492D4AA5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877" y="2578000"/>
                <a:ext cx="1317989" cy="501419"/>
              </a:xfrm>
              <a:prstGeom prst="rect">
                <a:avLst/>
              </a:prstGeom>
              <a:blipFill>
                <a:blip r:embed="rId1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9B5B4A03-B748-4284-B832-3A506379CFC2}"/>
                  </a:ext>
                </a:extLst>
              </p:cNvPr>
              <p:cNvSpPr/>
              <p:nvPr/>
            </p:nvSpPr>
            <p:spPr>
              <a:xfrm>
                <a:off x="4815726" y="3039053"/>
                <a:ext cx="16791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9B5B4A03-B748-4284-B832-3A506379CF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726" y="3039053"/>
                <a:ext cx="167911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B4146805-7A02-446C-83E1-81BADDB155A8}"/>
                  </a:ext>
                </a:extLst>
              </p:cNvPr>
              <p:cNvSpPr/>
              <p:nvPr/>
            </p:nvSpPr>
            <p:spPr>
              <a:xfrm>
                <a:off x="4828575" y="3349856"/>
                <a:ext cx="8545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B4146805-7A02-446C-83E1-81BADDB155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575" y="3349856"/>
                <a:ext cx="854529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13912787-5232-4BF6-8769-51ACE82AC704}"/>
              </a:ext>
            </a:extLst>
          </p:cNvPr>
          <p:cNvCxnSpPr/>
          <p:nvPr/>
        </p:nvCxnSpPr>
        <p:spPr>
          <a:xfrm>
            <a:off x="4735112" y="3657633"/>
            <a:ext cx="30228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BD3534CF-591D-42F4-ADF4-D3EEBE24CB97}"/>
                  </a:ext>
                </a:extLst>
              </p:cNvPr>
              <p:cNvSpPr/>
              <p:nvPr/>
            </p:nvSpPr>
            <p:spPr>
              <a:xfrm>
                <a:off x="4947789" y="3714462"/>
                <a:ext cx="2528641" cy="537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BD3534CF-591D-42F4-ADF4-D3EEBE24CB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789" y="3714462"/>
                <a:ext cx="2528641" cy="537070"/>
              </a:xfrm>
              <a:prstGeom prst="rect">
                <a:avLst/>
              </a:prstGeom>
              <a:blipFill>
                <a:blip r:embed="rId19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019891C2-156E-42C9-9986-6022231457DC}"/>
                  </a:ext>
                </a:extLst>
              </p:cNvPr>
              <p:cNvSpPr/>
              <p:nvPr/>
            </p:nvSpPr>
            <p:spPr>
              <a:xfrm>
                <a:off x="4768872" y="4328773"/>
                <a:ext cx="855554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019891C2-156E-42C9-9986-6022231457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872" y="4328773"/>
                <a:ext cx="855554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B0CEB3F6-FD32-4A13-B57F-E8128A614F75}"/>
                  </a:ext>
                </a:extLst>
              </p:cNvPr>
              <p:cNvSpPr/>
              <p:nvPr/>
            </p:nvSpPr>
            <p:spPr>
              <a:xfrm>
                <a:off x="5618753" y="431001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B0CEB3F6-FD32-4A13-B57F-E8128A614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753" y="4310012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4030F972-3036-4CBD-B5FA-4D0A9123E662}"/>
                  </a:ext>
                </a:extLst>
              </p:cNvPr>
              <p:cNvSpPr/>
              <p:nvPr/>
            </p:nvSpPr>
            <p:spPr>
              <a:xfrm>
                <a:off x="6357489" y="4305139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4030F972-3036-4CBD-B5FA-4D0A9123E6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489" y="4305139"/>
                <a:ext cx="86895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3A2F4CA8-24E0-4A61-B643-E26C6248F45C}"/>
                  </a:ext>
                </a:extLst>
              </p:cNvPr>
              <p:cNvSpPr txBox="1"/>
              <p:nvPr/>
            </p:nvSpPr>
            <p:spPr>
              <a:xfrm>
                <a:off x="7152270" y="4340136"/>
                <a:ext cx="6682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3A2F4CA8-24E0-4A61-B643-E26C6248F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270" y="4340136"/>
                <a:ext cx="668260" cy="215444"/>
              </a:xfrm>
              <a:prstGeom prst="rect">
                <a:avLst/>
              </a:prstGeom>
              <a:blipFill>
                <a:blip r:embed="rId22"/>
                <a:stretch>
                  <a:fillRect l="-5455" r="-5455" b="-2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Pravá složená závorka 42">
            <a:extLst>
              <a:ext uri="{FF2B5EF4-FFF2-40B4-BE49-F238E27FC236}">
                <a16:creationId xmlns:a16="http://schemas.microsoft.com/office/drawing/2014/main" id="{9E7E3378-42A8-43E3-8448-23ECDDCFB45C}"/>
              </a:ext>
            </a:extLst>
          </p:cNvPr>
          <p:cNvSpPr/>
          <p:nvPr/>
        </p:nvSpPr>
        <p:spPr>
          <a:xfrm rot="5400000">
            <a:off x="6167214" y="3182877"/>
            <a:ext cx="145108" cy="3084554"/>
          </a:xfrm>
          <a:prstGeom prst="rightBrace">
            <a:avLst>
              <a:gd name="adj1" fmla="val 13297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6238B497-D7B1-493C-91CD-320487E3B7F7}"/>
                  </a:ext>
                </a:extLst>
              </p:cNvPr>
              <p:cNvSpPr/>
              <p:nvPr/>
            </p:nvSpPr>
            <p:spPr>
              <a:xfrm>
                <a:off x="4975447" y="4788145"/>
                <a:ext cx="2653355" cy="506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6238B497-D7B1-493C-91CD-320487E3B7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47" y="4788145"/>
                <a:ext cx="2653355" cy="50693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26263F87-BB7C-4458-B87F-6F64B0BDA78C}"/>
                  </a:ext>
                </a:extLst>
              </p:cNvPr>
              <p:cNvSpPr/>
              <p:nvPr/>
            </p:nvSpPr>
            <p:spPr>
              <a:xfrm>
                <a:off x="5043819" y="5290067"/>
                <a:ext cx="117634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26263F87-BB7C-4458-B87F-6F64B0BDA7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819" y="5290067"/>
                <a:ext cx="1176348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EA0CF1CF-AFF6-4478-A1D3-B412C94AED97}"/>
                  </a:ext>
                </a:extLst>
              </p:cNvPr>
              <p:cNvSpPr/>
              <p:nvPr/>
            </p:nvSpPr>
            <p:spPr>
              <a:xfrm>
                <a:off x="5043643" y="5676970"/>
                <a:ext cx="8545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6" name="Obdélník 45">
                <a:extLst>
                  <a:ext uri="{FF2B5EF4-FFF2-40B4-BE49-F238E27FC236}">
                    <a16:creationId xmlns:a16="http://schemas.microsoft.com/office/drawing/2014/main" id="{EA0CF1CF-AFF6-4478-A1D3-B412C94AED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643" y="5676970"/>
                <a:ext cx="854529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157026B1-7494-4E0D-BA63-1FA6001A1CA6}"/>
              </a:ext>
            </a:extLst>
          </p:cNvPr>
          <p:cNvCxnSpPr>
            <a:cxnSpLocks/>
          </p:cNvCxnSpPr>
          <p:nvPr/>
        </p:nvCxnSpPr>
        <p:spPr>
          <a:xfrm>
            <a:off x="7940040" y="1492350"/>
            <a:ext cx="0" cy="5095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bdélník 49">
            <a:extLst>
              <a:ext uri="{FF2B5EF4-FFF2-40B4-BE49-F238E27FC236}">
                <a16:creationId xmlns:a16="http://schemas.microsoft.com/office/drawing/2014/main" id="{F2EDB634-DF19-47E5-A737-B42BC935D43E}"/>
              </a:ext>
            </a:extLst>
          </p:cNvPr>
          <p:cNvSpPr/>
          <p:nvPr/>
        </p:nvSpPr>
        <p:spPr>
          <a:xfrm>
            <a:off x="7940040" y="1122791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23C49DC1-B702-4C6C-A2CA-5BE1AA2D5857}"/>
                  </a:ext>
                </a:extLst>
              </p:cNvPr>
              <p:cNvSpPr txBox="1"/>
              <p:nvPr/>
            </p:nvSpPr>
            <p:spPr>
              <a:xfrm>
                <a:off x="8526794" y="1993447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23C49DC1-B702-4C6C-A2CA-5BE1AA2D5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794" y="1993447"/>
                <a:ext cx="206788" cy="215444"/>
              </a:xfrm>
              <a:prstGeom prst="rect">
                <a:avLst/>
              </a:prstGeom>
              <a:blipFill>
                <a:blip r:embed="rId26"/>
                <a:stretch>
                  <a:fillRect l="-20588" r="-11765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31262370-35D8-461D-B194-076C4B742165}"/>
                  </a:ext>
                </a:extLst>
              </p:cNvPr>
              <p:cNvSpPr/>
              <p:nvPr/>
            </p:nvSpPr>
            <p:spPr>
              <a:xfrm>
                <a:off x="8752251" y="1835744"/>
                <a:ext cx="1228413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31262370-35D8-461D-B194-076C4B742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2251" y="1835744"/>
                <a:ext cx="1228413" cy="530851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bdélník 53">
            <a:extLst>
              <a:ext uri="{FF2B5EF4-FFF2-40B4-BE49-F238E27FC236}">
                <a16:creationId xmlns:a16="http://schemas.microsoft.com/office/drawing/2014/main" id="{5DEC6701-FC88-44E8-9029-0E1E0C22484A}"/>
              </a:ext>
            </a:extLst>
          </p:cNvPr>
          <p:cNvSpPr/>
          <p:nvPr/>
        </p:nvSpPr>
        <p:spPr>
          <a:xfrm>
            <a:off x="8292326" y="1402235"/>
            <a:ext cx="15308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Směnné relace:  </a:t>
            </a:r>
            <a:r>
              <a:rPr lang="cs-CZ" sz="1400" b="1" dirty="0">
                <a:solidFill>
                  <a:srgbClr val="FF0000"/>
                </a:solidFill>
              </a:rPr>
              <a:t>?</a:t>
            </a:r>
            <a:r>
              <a:rPr lang="cs-CZ" sz="1400" b="1" dirty="0">
                <a:solidFill>
                  <a:prstClr val="black"/>
                </a:solidFill>
              </a:rPr>
              <a:t> </a:t>
            </a:r>
            <a:endParaRPr lang="cs-CZ" b="1" dirty="0"/>
          </a:p>
        </p:txBody>
      </p:sp>
      <p:grpSp>
        <p:nvGrpSpPr>
          <p:cNvPr id="55" name="Skupina 54">
            <a:extLst>
              <a:ext uri="{FF2B5EF4-FFF2-40B4-BE49-F238E27FC236}">
                <a16:creationId xmlns:a16="http://schemas.microsoft.com/office/drawing/2014/main" id="{7A9A7113-4A86-4C4A-97B6-57D436CED7C1}"/>
              </a:ext>
            </a:extLst>
          </p:cNvPr>
          <p:cNvGrpSpPr/>
          <p:nvPr/>
        </p:nvGrpSpPr>
        <p:grpSpPr>
          <a:xfrm>
            <a:off x="8335801" y="1422299"/>
            <a:ext cx="1398757" cy="307777"/>
            <a:chOff x="8764788" y="2480882"/>
            <a:chExt cx="559965" cy="751400"/>
          </a:xfrm>
        </p:grpSpPr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7EDC7EBA-EDD6-4C9E-A052-DE9DA219FA21}"/>
                </a:ext>
              </a:extLst>
            </p:cNvPr>
            <p:cNvCxnSpPr/>
            <p:nvPr/>
          </p:nvCxnSpPr>
          <p:spPr>
            <a:xfrm>
              <a:off x="9324753" y="2480882"/>
              <a:ext cx="0" cy="751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>
              <a:extLst>
                <a:ext uri="{FF2B5EF4-FFF2-40B4-BE49-F238E27FC236}">
                  <a16:creationId xmlns:a16="http://schemas.microsoft.com/office/drawing/2014/main" id="{6211E70D-3D45-458A-96F7-DC51D3CB9988}"/>
                </a:ext>
              </a:extLst>
            </p:cNvPr>
            <p:cNvCxnSpPr/>
            <p:nvPr/>
          </p:nvCxnSpPr>
          <p:spPr>
            <a:xfrm flipH="1">
              <a:off x="8764788" y="3232282"/>
              <a:ext cx="55996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95D0D387-9D74-4394-8935-469067DD711A}"/>
                  </a:ext>
                </a:extLst>
              </p:cNvPr>
              <p:cNvSpPr/>
              <p:nvPr/>
            </p:nvSpPr>
            <p:spPr>
              <a:xfrm>
                <a:off x="8733582" y="2411288"/>
                <a:ext cx="1228413" cy="556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8" name="Obdélník 57">
                <a:extLst>
                  <a:ext uri="{FF2B5EF4-FFF2-40B4-BE49-F238E27FC236}">
                    <a16:creationId xmlns:a16="http://schemas.microsoft.com/office/drawing/2014/main" id="{95D0D387-9D74-4394-8935-469067DD71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582" y="2411288"/>
                <a:ext cx="1228413" cy="55675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F3312EA4-0E93-4013-9057-A25C128B1E52}"/>
                  </a:ext>
                </a:extLst>
              </p:cNvPr>
              <p:cNvSpPr txBox="1"/>
              <p:nvPr/>
            </p:nvSpPr>
            <p:spPr>
              <a:xfrm>
                <a:off x="8516045" y="2578994"/>
                <a:ext cx="2180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F3312EA4-0E93-4013-9057-A25C128B1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045" y="2578994"/>
                <a:ext cx="218008" cy="215444"/>
              </a:xfrm>
              <a:prstGeom prst="rect">
                <a:avLst/>
              </a:prstGeom>
              <a:blipFill>
                <a:blip r:embed="rId29"/>
                <a:stretch>
                  <a:fillRect l="-19444" r="-8333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Pravá složená závorka 59">
            <a:extLst>
              <a:ext uri="{FF2B5EF4-FFF2-40B4-BE49-F238E27FC236}">
                <a16:creationId xmlns:a16="http://schemas.microsoft.com/office/drawing/2014/main" id="{1BDAE5AC-A9FF-458B-B506-3C98C4A5B8E0}"/>
              </a:ext>
            </a:extLst>
          </p:cNvPr>
          <p:cNvSpPr/>
          <p:nvPr/>
        </p:nvSpPr>
        <p:spPr>
          <a:xfrm rot="5400000">
            <a:off x="2608589" y="2943312"/>
            <a:ext cx="307777" cy="2548657"/>
          </a:xfrm>
          <a:prstGeom prst="rightBrace">
            <a:avLst>
              <a:gd name="adj1" fmla="val 36955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6E437A-6F3F-4630-BD23-7CB9D8C5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20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0" grpId="0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6" grpId="0"/>
      <p:bldP spid="27" grpId="0" animBg="1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5" grpId="0"/>
      <p:bldP spid="38" grpId="0"/>
      <p:bldP spid="39" grpId="0" animBg="1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50" grpId="0" animBg="1"/>
      <p:bldP spid="51" grpId="0"/>
      <p:bldP spid="53" grpId="0"/>
      <p:bldP spid="54" grpId="0"/>
      <p:bldP spid="58" grpId="0"/>
      <p:bldP spid="59" grpId="0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3ED790E-699A-422F-A774-08289A8A64AD}"/>
                  </a:ext>
                </a:extLst>
              </p:cNvPr>
              <p:cNvSpPr/>
              <p:nvPr/>
            </p:nvSpPr>
            <p:spPr>
              <a:xfrm>
                <a:off x="3114675" y="42178"/>
                <a:ext cx="6096000" cy="11695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cs-CZ" sz="1400" dirty="0">
                    <a:solidFill>
                      <a:prstClr val="black"/>
                    </a:solidFill>
                  </a:rPr>
                  <a:t>(</a:t>
                </a:r>
                <a:r>
                  <a:rPr lang="cs-CZ" sz="1400" b="1" i="1" dirty="0">
                    <a:solidFill>
                      <a:srgbClr val="00B050"/>
                    </a:solidFill>
                  </a:rPr>
                  <a:t>Na základě zadání ad 1</a:t>
                </a:r>
                <a:r>
                  <a:rPr lang="cs-CZ" sz="1400" b="1" i="1" dirty="0">
                    <a:solidFill>
                      <a:prstClr val="black"/>
                    </a:solidFill>
                  </a:rPr>
                  <a:t>)</a:t>
                </a:r>
                <a:r>
                  <a:rPr lang="cs-CZ" sz="1400" dirty="0">
                    <a:solidFill>
                      <a:prstClr val="black"/>
                    </a:solidFill>
                  </a:rPr>
                  <a:t>) </a:t>
                </a:r>
                <a:r>
                  <a:rPr lang="cs-CZ" sz="1400" dirty="0"/>
                  <a:t>Zjistěte, jak se změní následující veličiny, jestliže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odevzdá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cs-CZ" sz="1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svého důchodu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cs-CZ" sz="1400" dirty="0"/>
                  <a:t>.</a:t>
                </a:r>
              </a:p>
              <a:p>
                <a:r>
                  <a:rPr lang="cs-CZ" sz="1400" dirty="0"/>
                  <a:t>a) nabízená množství obou statků v obou zemích</a:t>
                </a:r>
              </a:p>
              <a:p>
                <a:r>
                  <a:rPr lang="cs-CZ" sz="1400" dirty="0"/>
                  <a:t>b) množství obou statků ve světové ekonomice</a:t>
                </a:r>
              </a:p>
              <a:p>
                <a:r>
                  <a:rPr lang="cs-CZ" sz="1400" dirty="0"/>
                  <a:t>c) poptávaná množství obou statků v obou zemích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3ED790E-699A-422F-A774-08289A8A64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675" y="42178"/>
                <a:ext cx="6096000" cy="1169551"/>
              </a:xfrm>
              <a:prstGeom prst="rect">
                <a:avLst/>
              </a:prstGeom>
              <a:blipFill>
                <a:blip r:embed="rId2"/>
                <a:stretch>
                  <a:fillRect l="-200" t="-515" b="-3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>
            <a:extLst>
              <a:ext uri="{FF2B5EF4-FFF2-40B4-BE49-F238E27FC236}">
                <a16:creationId xmlns:a16="http://schemas.microsoft.com/office/drawing/2014/main" id="{0715FEA5-D206-49C8-B969-982235163682}"/>
              </a:ext>
            </a:extLst>
          </p:cNvPr>
          <p:cNvSpPr txBox="1"/>
          <p:nvPr/>
        </p:nvSpPr>
        <p:spPr>
          <a:xfrm>
            <a:off x="198418" y="38100"/>
            <a:ext cx="26300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/>
              <a:t>St.</a:t>
            </a:r>
            <a:r>
              <a:rPr lang="en-US" sz="1400" dirty="0"/>
              <a:t>8</a:t>
            </a:r>
            <a:r>
              <a:rPr lang="cs-CZ" sz="1400" dirty="0"/>
              <a:t>8./</a:t>
            </a:r>
            <a:r>
              <a:rPr lang="en-US" sz="1400" dirty="0"/>
              <a:t>5</a:t>
            </a:r>
            <a:r>
              <a:rPr lang="cs-CZ" sz="1400" dirty="0"/>
              <a:t>.</a:t>
            </a:r>
            <a:r>
              <a:rPr lang="en-US" sz="1400" dirty="0"/>
              <a:t>7</a:t>
            </a:r>
            <a:r>
              <a:rPr lang="cs-CZ" sz="1400" dirty="0"/>
              <a:t>. Příklady k řešení/č.p.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1B4B21C-800E-4082-98B4-20F606A20BB3}"/>
                  </a:ext>
                </a:extLst>
              </p:cNvPr>
              <p:cNvSpPr/>
              <p:nvPr/>
            </p:nvSpPr>
            <p:spPr>
              <a:xfrm>
                <a:off x="457041" y="1488158"/>
                <a:ext cx="3914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1B4B21C-800E-4082-98B4-20F606A20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41" y="1488158"/>
                <a:ext cx="39145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6F926FA0-1ABD-40B3-81FE-A370A8EA6D2E}"/>
                  </a:ext>
                </a:extLst>
              </p:cNvPr>
              <p:cNvSpPr/>
              <p:nvPr/>
            </p:nvSpPr>
            <p:spPr>
              <a:xfrm>
                <a:off x="472795" y="1736119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6F926FA0-1ABD-40B3-81FE-A370A8EA6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95" y="1736119"/>
                <a:ext cx="868956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6E9FC757-7A4F-4947-AE16-87AD9370E6A8}"/>
                  </a:ext>
                </a:extLst>
              </p:cNvPr>
              <p:cNvSpPr/>
              <p:nvPr/>
            </p:nvSpPr>
            <p:spPr>
              <a:xfrm>
                <a:off x="462148" y="201760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6E9FC757-7A4F-4947-AE16-87AD9370E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48" y="2017602"/>
                <a:ext cx="868956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BF133DB8-3F3C-4D8D-B1AC-3192741FF30B}"/>
                  </a:ext>
                </a:extLst>
              </p:cNvPr>
              <p:cNvSpPr/>
              <p:nvPr/>
            </p:nvSpPr>
            <p:spPr>
              <a:xfrm>
                <a:off x="1442769" y="1709825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BF133DB8-3F3C-4D8D-B1AC-3192741FF3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769" y="1709825"/>
                <a:ext cx="86895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F6F89911-E816-484C-9B75-0EB7AC708BE9}"/>
                  </a:ext>
                </a:extLst>
              </p:cNvPr>
              <p:cNvSpPr/>
              <p:nvPr/>
            </p:nvSpPr>
            <p:spPr>
              <a:xfrm>
                <a:off x="1368407" y="1488159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8" name="Obdélník 7">
                <a:extLst>
                  <a:ext uri="{FF2B5EF4-FFF2-40B4-BE49-F238E27FC236}">
                    <a16:creationId xmlns:a16="http://schemas.microsoft.com/office/drawing/2014/main" id="{F6F89911-E816-484C-9B75-0EB7AC708B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407" y="1488159"/>
                <a:ext cx="40267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399B4282-9182-4915-8F30-60C8E155C68D}"/>
                  </a:ext>
                </a:extLst>
              </p:cNvPr>
              <p:cNvSpPr/>
              <p:nvPr/>
            </p:nvSpPr>
            <p:spPr>
              <a:xfrm>
                <a:off x="1448940" y="2017602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>
                <a:extLst>
                  <a:ext uri="{FF2B5EF4-FFF2-40B4-BE49-F238E27FC236}">
                    <a16:creationId xmlns:a16="http://schemas.microsoft.com/office/drawing/2014/main" id="{399B4282-9182-4915-8F30-60C8E155C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940" y="2017602"/>
                <a:ext cx="868956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>
            <a:extLst>
              <a:ext uri="{FF2B5EF4-FFF2-40B4-BE49-F238E27FC236}">
                <a16:creationId xmlns:a16="http://schemas.microsoft.com/office/drawing/2014/main" id="{85E81AD4-67FB-4E65-9F79-1A9A7E84D6A3}"/>
              </a:ext>
            </a:extLst>
          </p:cNvPr>
          <p:cNvSpPr/>
          <p:nvPr/>
        </p:nvSpPr>
        <p:spPr>
          <a:xfrm>
            <a:off x="198418" y="1052786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7922472-5A7D-4CB6-848F-1831F2DEFBD0}"/>
              </a:ext>
            </a:extLst>
          </p:cNvPr>
          <p:cNvCxnSpPr>
            <a:stCxn id="8" idx="1"/>
          </p:cNvCxnSpPr>
          <p:nvPr/>
        </p:nvCxnSpPr>
        <p:spPr>
          <a:xfrm>
            <a:off x="1368407" y="1642048"/>
            <a:ext cx="0" cy="737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14299A66-2EE5-49BE-882D-A2D5655BFEF4}"/>
              </a:ext>
            </a:extLst>
          </p:cNvPr>
          <p:cNvGrpSpPr/>
          <p:nvPr/>
        </p:nvGrpSpPr>
        <p:grpSpPr>
          <a:xfrm>
            <a:off x="564224" y="1569632"/>
            <a:ext cx="1706022" cy="878737"/>
            <a:chOff x="131743" y="3322653"/>
            <a:chExt cx="1949457" cy="1572106"/>
          </a:xfrm>
        </p:grpSpPr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70F5898F-DC81-4511-9D8F-88CD12C44AC7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F13DF8C9-1B93-40EA-B7B1-5D439914F9D3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bdélník 15">
            <a:extLst>
              <a:ext uri="{FF2B5EF4-FFF2-40B4-BE49-F238E27FC236}">
                <a16:creationId xmlns:a16="http://schemas.microsoft.com/office/drawing/2014/main" id="{BD9B1104-A9A1-4ED9-9855-DB74E2CC56C5}"/>
              </a:ext>
            </a:extLst>
          </p:cNvPr>
          <p:cNvSpPr/>
          <p:nvPr/>
        </p:nvSpPr>
        <p:spPr>
          <a:xfrm>
            <a:off x="295012" y="2630439"/>
            <a:ext cx="841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F3287C97-43EE-49F5-8FB8-10AB7192DD81}"/>
                  </a:ext>
                </a:extLst>
              </p:cNvPr>
              <p:cNvSpPr/>
              <p:nvPr/>
            </p:nvSpPr>
            <p:spPr>
              <a:xfrm>
                <a:off x="652768" y="4708477"/>
                <a:ext cx="1640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F3287C97-43EE-49F5-8FB8-10AB7192DD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68" y="4708477"/>
                <a:ext cx="164000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A5F76AFD-0F48-4E0D-884B-94E46BB952A4}"/>
                  </a:ext>
                </a:extLst>
              </p:cNvPr>
              <p:cNvSpPr/>
              <p:nvPr/>
            </p:nvSpPr>
            <p:spPr>
              <a:xfrm>
                <a:off x="366221" y="2975097"/>
                <a:ext cx="4678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A5F76AFD-0F48-4E0D-884B-94E46BB952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21" y="2975097"/>
                <a:ext cx="46782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6EAE3FCD-0BEF-4462-86F4-CC227C4F6F37}"/>
                  </a:ext>
                </a:extLst>
              </p:cNvPr>
              <p:cNvSpPr/>
              <p:nvPr/>
            </p:nvSpPr>
            <p:spPr>
              <a:xfrm>
                <a:off x="588034" y="3649665"/>
                <a:ext cx="1640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6EAE3FCD-0BEF-4462-86F4-CC227C4F6F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34" y="3649665"/>
                <a:ext cx="1640001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165F141F-76B9-4807-85B5-0A1B67BDA7A8}"/>
                  </a:ext>
                </a:extLst>
              </p:cNvPr>
              <p:cNvSpPr txBox="1"/>
              <p:nvPr/>
            </p:nvSpPr>
            <p:spPr>
              <a:xfrm>
                <a:off x="653572" y="3326350"/>
                <a:ext cx="10093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165F141F-76B9-4807-85B5-0A1B67BDA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72" y="3326350"/>
                <a:ext cx="1009379" cy="215444"/>
              </a:xfrm>
              <a:prstGeom prst="rect">
                <a:avLst/>
              </a:prstGeom>
              <a:blipFill>
                <a:blip r:embed="rId12"/>
                <a:stretch>
                  <a:fillRect l="-3614" r="-3012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F59CDD65-4714-4EBC-859C-8A316B981FC6}"/>
              </a:ext>
            </a:extLst>
          </p:cNvPr>
          <p:cNvCxnSpPr/>
          <p:nvPr/>
        </p:nvCxnSpPr>
        <p:spPr>
          <a:xfrm>
            <a:off x="709132" y="4018089"/>
            <a:ext cx="13920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F96D471B-4D71-4A30-97FA-CFCD34511581}"/>
                  </a:ext>
                </a:extLst>
              </p:cNvPr>
              <p:cNvSpPr/>
              <p:nvPr/>
            </p:nvSpPr>
            <p:spPr>
              <a:xfrm>
                <a:off x="313537" y="4078737"/>
                <a:ext cx="4678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F96D471B-4D71-4A30-97FA-CFCD345115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37" y="4078737"/>
                <a:ext cx="46782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D4FDE7B2-BF84-4242-BD53-667B39FD8C52}"/>
                  </a:ext>
                </a:extLst>
              </p:cNvPr>
              <p:cNvSpPr txBox="1"/>
              <p:nvPr/>
            </p:nvSpPr>
            <p:spPr>
              <a:xfrm>
                <a:off x="709132" y="4409450"/>
                <a:ext cx="10093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D4FDE7B2-BF84-4242-BD53-667B39FD8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32" y="4409450"/>
                <a:ext cx="1009379" cy="215444"/>
              </a:xfrm>
              <a:prstGeom prst="rect">
                <a:avLst/>
              </a:prstGeom>
              <a:blipFill>
                <a:blip r:embed="rId14"/>
                <a:stretch>
                  <a:fillRect l="-3614" r="-3012"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DF54302A-47BA-45F1-88A2-D16F1EB29B6E}"/>
              </a:ext>
            </a:extLst>
          </p:cNvPr>
          <p:cNvCxnSpPr/>
          <p:nvPr/>
        </p:nvCxnSpPr>
        <p:spPr>
          <a:xfrm>
            <a:off x="2274690" y="2994105"/>
            <a:ext cx="0" cy="2169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CED5DC6F-198E-4615-B196-A759B6BB14EF}"/>
                  </a:ext>
                </a:extLst>
              </p:cNvPr>
              <p:cNvSpPr/>
              <p:nvPr/>
            </p:nvSpPr>
            <p:spPr>
              <a:xfrm>
                <a:off x="2418421" y="2938216"/>
                <a:ext cx="4678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CED5DC6F-198E-4615-B196-A759B6BB14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421" y="2938216"/>
                <a:ext cx="467820" cy="307777"/>
              </a:xfrm>
              <a:prstGeom prst="rect">
                <a:avLst/>
              </a:prstGeom>
              <a:blipFill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C58EBF84-B183-4C89-ABCD-F2A8B29FCC58}"/>
                  </a:ext>
                </a:extLst>
              </p:cNvPr>
              <p:cNvSpPr/>
              <p:nvPr/>
            </p:nvSpPr>
            <p:spPr>
              <a:xfrm>
                <a:off x="2486128" y="3251850"/>
                <a:ext cx="1640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C58EBF84-B183-4C89-ABCD-F2A8B29FC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128" y="3251850"/>
                <a:ext cx="164000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44DD404C-0D9A-47C0-8AAE-366F930F7684}"/>
                  </a:ext>
                </a:extLst>
              </p:cNvPr>
              <p:cNvSpPr/>
              <p:nvPr/>
            </p:nvSpPr>
            <p:spPr>
              <a:xfrm>
                <a:off x="2360613" y="3803553"/>
                <a:ext cx="4678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44DD404C-0D9A-47C0-8AAE-366F930F76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613" y="3803553"/>
                <a:ext cx="467820" cy="307777"/>
              </a:xfrm>
              <a:prstGeom prst="rect">
                <a:avLst/>
              </a:prstGeom>
              <a:blipFill>
                <a:blip r:embed="rId1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68730BED-BF07-4113-9197-14A72D2BED9E}"/>
              </a:ext>
            </a:extLst>
          </p:cNvPr>
          <p:cNvCxnSpPr/>
          <p:nvPr/>
        </p:nvCxnSpPr>
        <p:spPr>
          <a:xfrm>
            <a:off x="2578347" y="3634425"/>
            <a:ext cx="13920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3CF565A6-4870-4ED4-AFC6-2DD5D5821928}"/>
                  </a:ext>
                </a:extLst>
              </p:cNvPr>
              <p:cNvSpPr/>
              <p:nvPr/>
            </p:nvSpPr>
            <p:spPr>
              <a:xfrm>
                <a:off x="2491273" y="4190910"/>
                <a:ext cx="1640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3CF565A6-4870-4ED4-AFC6-2DD5D58219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273" y="4190910"/>
                <a:ext cx="164000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2EF974D3-EC38-4290-9894-FDB512B4896E}"/>
              </a:ext>
            </a:extLst>
          </p:cNvPr>
          <p:cNvCxnSpPr/>
          <p:nvPr/>
        </p:nvCxnSpPr>
        <p:spPr>
          <a:xfrm>
            <a:off x="4094502" y="1863713"/>
            <a:ext cx="0" cy="4648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>
            <a:extLst>
              <a:ext uri="{FF2B5EF4-FFF2-40B4-BE49-F238E27FC236}">
                <a16:creationId xmlns:a16="http://schemas.microsoft.com/office/drawing/2014/main" id="{F3CBA6F8-D9DF-4571-BB30-C1889297F9D7}"/>
              </a:ext>
            </a:extLst>
          </p:cNvPr>
          <p:cNvSpPr/>
          <p:nvPr/>
        </p:nvSpPr>
        <p:spPr>
          <a:xfrm>
            <a:off x="4031965" y="1285598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A6BC4826-1F84-4B3D-AB2F-6898DD0C8240}"/>
                  </a:ext>
                </a:extLst>
              </p:cNvPr>
              <p:cNvSpPr/>
              <p:nvPr/>
            </p:nvSpPr>
            <p:spPr>
              <a:xfrm>
                <a:off x="4236201" y="2368476"/>
                <a:ext cx="2587696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A6BC4826-1F84-4B3D-AB2F-6898DD0C82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01" y="2368476"/>
                <a:ext cx="2587696" cy="307777"/>
              </a:xfrm>
              <a:prstGeom prst="rect">
                <a:avLst/>
              </a:prstGeom>
              <a:blipFill>
                <a:blip r:embed="rId19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Pravá složená závorka 37">
            <a:extLst>
              <a:ext uri="{FF2B5EF4-FFF2-40B4-BE49-F238E27FC236}">
                <a16:creationId xmlns:a16="http://schemas.microsoft.com/office/drawing/2014/main" id="{4E0D7EEC-8732-43C8-BBB7-089DD4322F18}"/>
              </a:ext>
            </a:extLst>
          </p:cNvPr>
          <p:cNvSpPr/>
          <p:nvPr/>
        </p:nvSpPr>
        <p:spPr>
          <a:xfrm rot="5400000">
            <a:off x="5438499" y="1462730"/>
            <a:ext cx="200575" cy="2682236"/>
          </a:xfrm>
          <a:prstGeom prst="rightBrace">
            <a:avLst>
              <a:gd name="adj1" fmla="val 18995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89F89007-2D29-46C2-A0D6-C8ADBD069805}"/>
                  </a:ext>
                </a:extLst>
              </p:cNvPr>
              <p:cNvSpPr/>
              <p:nvPr/>
            </p:nvSpPr>
            <p:spPr>
              <a:xfrm>
                <a:off x="4240629" y="2931443"/>
                <a:ext cx="289938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89F89007-2D29-46C2-A0D6-C8ADBD069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629" y="2931443"/>
                <a:ext cx="2899383" cy="497059"/>
              </a:xfrm>
              <a:prstGeom prst="rect">
                <a:avLst/>
              </a:prstGeom>
              <a:blipFill>
                <a:blip r:embed="rId2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96428682-E639-4863-B24C-95CEAD8D8E66}"/>
                  </a:ext>
                </a:extLst>
              </p:cNvPr>
              <p:cNvSpPr/>
              <p:nvPr/>
            </p:nvSpPr>
            <p:spPr>
              <a:xfrm>
                <a:off x="4240629" y="3472573"/>
                <a:ext cx="260866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96428682-E639-4863-B24C-95CEAD8D8E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629" y="3472573"/>
                <a:ext cx="2608663" cy="307777"/>
              </a:xfrm>
              <a:prstGeom prst="rect">
                <a:avLst/>
              </a:prstGeom>
              <a:blipFill>
                <a:blip r:embed="rId2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B2ED7404-49BC-4AA5-B2AE-33231C738805}"/>
                  </a:ext>
                </a:extLst>
              </p:cNvPr>
              <p:cNvSpPr/>
              <p:nvPr/>
            </p:nvSpPr>
            <p:spPr>
              <a:xfrm>
                <a:off x="4292209" y="4043427"/>
                <a:ext cx="2587696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B2ED7404-49BC-4AA5-B2AE-33231C738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209" y="4043427"/>
                <a:ext cx="2587696" cy="307777"/>
              </a:xfrm>
              <a:prstGeom prst="rect">
                <a:avLst/>
              </a:prstGeom>
              <a:blipFill>
                <a:blip r:embed="rId2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Pravá složená závorka 41">
            <a:extLst>
              <a:ext uri="{FF2B5EF4-FFF2-40B4-BE49-F238E27FC236}">
                <a16:creationId xmlns:a16="http://schemas.microsoft.com/office/drawing/2014/main" id="{8D32CD7A-C843-417C-8DA8-4EB3F1CCD49C}"/>
              </a:ext>
            </a:extLst>
          </p:cNvPr>
          <p:cNvSpPr/>
          <p:nvPr/>
        </p:nvSpPr>
        <p:spPr>
          <a:xfrm rot="5400000">
            <a:off x="5506607" y="3168982"/>
            <a:ext cx="200575" cy="2682236"/>
          </a:xfrm>
          <a:prstGeom prst="rightBrace">
            <a:avLst>
              <a:gd name="adj1" fmla="val 18995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5CDEA766-9C13-40BB-8791-A674351894CE}"/>
                  </a:ext>
                </a:extLst>
              </p:cNvPr>
              <p:cNvSpPr/>
              <p:nvPr/>
            </p:nvSpPr>
            <p:spPr>
              <a:xfrm>
                <a:off x="4265776" y="4671559"/>
                <a:ext cx="268223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5CDEA766-9C13-40BB-8791-A674351894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76" y="4671559"/>
                <a:ext cx="2682237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A648E002-F6C5-4BF8-9CBD-7CC450C7CB94}"/>
                  </a:ext>
                </a:extLst>
              </p:cNvPr>
              <p:cNvSpPr/>
              <p:nvPr/>
            </p:nvSpPr>
            <p:spPr>
              <a:xfrm>
                <a:off x="4344920" y="4995640"/>
                <a:ext cx="260866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𝟖𝟖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A648E002-F6C5-4BF8-9CBD-7CC450C7C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920" y="4995640"/>
                <a:ext cx="2608663" cy="307777"/>
              </a:xfrm>
              <a:prstGeom prst="rect">
                <a:avLst/>
              </a:prstGeom>
              <a:blipFill>
                <a:blip r:embed="rId2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bdélník 44">
            <a:extLst>
              <a:ext uri="{FF2B5EF4-FFF2-40B4-BE49-F238E27FC236}">
                <a16:creationId xmlns:a16="http://schemas.microsoft.com/office/drawing/2014/main" id="{BB9720D1-89EF-4707-A13D-26F71F712D8F}"/>
              </a:ext>
            </a:extLst>
          </p:cNvPr>
          <p:cNvSpPr/>
          <p:nvPr/>
        </p:nvSpPr>
        <p:spPr>
          <a:xfrm>
            <a:off x="4607094" y="1977464"/>
            <a:ext cx="1042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Nezmění se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0CAB84E9-D08E-496A-AA44-8F66BC63AB5B}"/>
              </a:ext>
            </a:extLst>
          </p:cNvPr>
          <p:cNvSpPr/>
          <p:nvPr/>
        </p:nvSpPr>
        <p:spPr>
          <a:xfrm>
            <a:off x="4199533" y="1651244"/>
            <a:ext cx="725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Řešení: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2863725F-0196-45EA-AA71-56263A4DE7BD}"/>
              </a:ext>
            </a:extLst>
          </p:cNvPr>
          <p:cNvCxnSpPr/>
          <p:nvPr/>
        </p:nvCxnSpPr>
        <p:spPr>
          <a:xfrm>
            <a:off x="7111933" y="1565526"/>
            <a:ext cx="0" cy="4946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>
            <a:extLst>
              <a:ext uri="{FF2B5EF4-FFF2-40B4-BE49-F238E27FC236}">
                <a16:creationId xmlns:a16="http://schemas.microsoft.com/office/drawing/2014/main" id="{C422403D-FA00-4A8F-972F-B38D4A66544E}"/>
              </a:ext>
            </a:extLst>
          </p:cNvPr>
          <p:cNvSpPr/>
          <p:nvPr/>
        </p:nvSpPr>
        <p:spPr>
          <a:xfrm>
            <a:off x="7060882" y="1204695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24AFD0C4-6798-460B-88C2-91BE5C66DBF8}"/>
                  </a:ext>
                </a:extLst>
              </p:cNvPr>
              <p:cNvSpPr/>
              <p:nvPr/>
            </p:nvSpPr>
            <p:spPr>
              <a:xfrm>
                <a:off x="7540832" y="1788082"/>
                <a:ext cx="3914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24AFD0C4-6798-460B-88C2-91BE5C66DB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832" y="1788082"/>
                <a:ext cx="39145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575D5B53-B98A-4DAA-AA81-A6CA2748279C}"/>
                  </a:ext>
                </a:extLst>
              </p:cNvPr>
              <p:cNvSpPr/>
              <p:nvPr/>
            </p:nvSpPr>
            <p:spPr>
              <a:xfrm>
                <a:off x="7556586" y="2036043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0" name="Obdélník 49">
                <a:extLst>
                  <a:ext uri="{FF2B5EF4-FFF2-40B4-BE49-F238E27FC236}">
                    <a16:creationId xmlns:a16="http://schemas.microsoft.com/office/drawing/2014/main" id="{575D5B53-B98A-4DAA-AA81-A6CA27482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586" y="2036043"/>
                <a:ext cx="868956" cy="307777"/>
              </a:xfrm>
              <a:prstGeom prst="rect">
                <a:avLst/>
              </a:prstGeom>
              <a:blipFill>
                <a:blip r:embed="rId2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délník 50">
                <a:extLst>
                  <a:ext uri="{FF2B5EF4-FFF2-40B4-BE49-F238E27FC236}">
                    <a16:creationId xmlns:a16="http://schemas.microsoft.com/office/drawing/2014/main" id="{3BB739FB-9C8B-4330-B220-3F7B213DF895}"/>
                  </a:ext>
                </a:extLst>
              </p:cNvPr>
              <p:cNvSpPr/>
              <p:nvPr/>
            </p:nvSpPr>
            <p:spPr>
              <a:xfrm>
                <a:off x="7545939" y="2317526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1" name="Obdélník 50">
                <a:extLst>
                  <a:ext uri="{FF2B5EF4-FFF2-40B4-BE49-F238E27FC236}">
                    <a16:creationId xmlns:a16="http://schemas.microsoft.com/office/drawing/2014/main" id="{3BB739FB-9C8B-4330-B220-3F7B213DF8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939" y="2317526"/>
                <a:ext cx="868956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4E54633E-5F30-434C-A916-E0B3B106864F}"/>
                  </a:ext>
                </a:extLst>
              </p:cNvPr>
              <p:cNvSpPr/>
              <p:nvPr/>
            </p:nvSpPr>
            <p:spPr>
              <a:xfrm>
                <a:off x="8526560" y="2009749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2" name="Obdélník 51">
                <a:extLst>
                  <a:ext uri="{FF2B5EF4-FFF2-40B4-BE49-F238E27FC236}">
                    <a16:creationId xmlns:a16="http://schemas.microsoft.com/office/drawing/2014/main" id="{4E54633E-5F30-434C-A916-E0B3B10686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560" y="2009749"/>
                <a:ext cx="868956" cy="307777"/>
              </a:xfrm>
              <a:prstGeom prst="rect">
                <a:avLst/>
              </a:prstGeom>
              <a:blipFill>
                <a:blip r:embed="rId2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52DDB759-4178-42A9-8490-0C37379B2A1B}"/>
                  </a:ext>
                </a:extLst>
              </p:cNvPr>
              <p:cNvSpPr/>
              <p:nvPr/>
            </p:nvSpPr>
            <p:spPr>
              <a:xfrm>
                <a:off x="8452198" y="1788083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sz="1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53" name="Obdélník 52">
                <a:extLst>
                  <a:ext uri="{FF2B5EF4-FFF2-40B4-BE49-F238E27FC236}">
                    <a16:creationId xmlns:a16="http://schemas.microsoft.com/office/drawing/2014/main" id="{52DDB759-4178-42A9-8490-0C37379B2A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198" y="1788083"/>
                <a:ext cx="402674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0950A532-50F7-48D8-A382-3DAD581AE9ED}"/>
                  </a:ext>
                </a:extLst>
              </p:cNvPr>
              <p:cNvSpPr/>
              <p:nvPr/>
            </p:nvSpPr>
            <p:spPr>
              <a:xfrm>
                <a:off x="8532731" y="2317526"/>
                <a:ext cx="868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4" name="Obdélník 53">
                <a:extLst>
                  <a:ext uri="{FF2B5EF4-FFF2-40B4-BE49-F238E27FC236}">
                    <a16:creationId xmlns:a16="http://schemas.microsoft.com/office/drawing/2014/main" id="{0950A532-50F7-48D8-A382-3DAD581AE9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731" y="2317526"/>
                <a:ext cx="868956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1BE009C3-7D34-47BB-9255-60DBBE5BAE27}"/>
              </a:ext>
            </a:extLst>
          </p:cNvPr>
          <p:cNvCxnSpPr>
            <a:stCxn id="53" idx="1"/>
          </p:cNvCxnSpPr>
          <p:nvPr/>
        </p:nvCxnSpPr>
        <p:spPr>
          <a:xfrm>
            <a:off x="8452198" y="1941972"/>
            <a:ext cx="0" cy="737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Skupina 55">
            <a:extLst>
              <a:ext uri="{FF2B5EF4-FFF2-40B4-BE49-F238E27FC236}">
                <a16:creationId xmlns:a16="http://schemas.microsoft.com/office/drawing/2014/main" id="{7BE6723E-82BD-40CD-A349-AC4C0FA5CD2E}"/>
              </a:ext>
            </a:extLst>
          </p:cNvPr>
          <p:cNvGrpSpPr/>
          <p:nvPr/>
        </p:nvGrpSpPr>
        <p:grpSpPr>
          <a:xfrm>
            <a:off x="7648014" y="1869556"/>
            <a:ext cx="2479475" cy="878737"/>
            <a:chOff x="131743" y="3322653"/>
            <a:chExt cx="1949457" cy="1572106"/>
          </a:xfrm>
        </p:grpSpPr>
        <p:cxnSp>
          <p:nvCxnSpPr>
            <p:cNvPr id="57" name="Přímá spojnice 56">
              <a:extLst>
                <a:ext uri="{FF2B5EF4-FFF2-40B4-BE49-F238E27FC236}">
                  <a16:creationId xmlns:a16="http://schemas.microsoft.com/office/drawing/2014/main" id="{7657733C-4235-4697-8167-5682D9DF5C46}"/>
                </a:ext>
              </a:extLst>
            </p:cNvPr>
            <p:cNvCxnSpPr/>
            <p:nvPr/>
          </p:nvCxnSpPr>
          <p:spPr>
            <a:xfrm>
              <a:off x="2081200" y="3322653"/>
              <a:ext cx="0" cy="1572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>
              <a:extLst>
                <a:ext uri="{FF2B5EF4-FFF2-40B4-BE49-F238E27FC236}">
                  <a16:creationId xmlns:a16="http://schemas.microsoft.com/office/drawing/2014/main" id="{C017991E-EBB2-41AA-BAC8-FE3FADF7EBD7}"/>
                </a:ext>
              </a:extLst>
            </p:cNvPr>
            <p:cNvCxnSpPr/>
            <p:nvPr/>
          </p:nvCxnSpPr>
          <p:spPr>
            <a:xfrm flipH="1">
              <a:off x="131743" y="4894759"/>
              <a:ext cx="19494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A2B863CC-0DCE-4E03-AA4A-D4C1D50B4954}"/>
                  </a:ext>
                </a:extLst>
              </p:cNvPr>
              <p:cNvSpPr/>
              <p:nvPr/>
            </p:nvSpPr>
            <p:spPr>
              <a:xfrm>
                <a:off x="7166961" y="2773181"/>
                <a:ext cx="4632358" cy="540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𝟖𝟖</m:t>
                      </m:r>
                    </m:oMath>
                  </m:oMathPara>
                </a14:m>
                <a:endParaRPr lang="cs-C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A2B863CC-0DCE-4E03-AA4A-D4C1D50B4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961" y="2773181"/>
                <a:ext cx="4632358" cy="54059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B515705E-3FC6-4FC1-A5FD-C9218A6837F6}"/>
                  </a:ext>
                </a:extLst>
              </p:cNvPr>
              <p:cNvSpPr/>
              <p:nvPr/>
            </p:nvSpPr>
            <p:spPr>
              <a:xfrm>
                <a:off x="9353234" y="1987149"/>
                <a:ext cx="6755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B515705E-3FC6-4FC1-A5FD-C9218A6837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234" y="1987149"/>
                <a:ext cx="675570" cy="307777"/>
              </a:xfrm>
              <a:prstGeom prst="rect">
                <a:avLst/>
              </a:prstGeom>
              <a:blipFill>
                <a:blip r:embed="rId3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605AB89F-B52D-4E52-BFF1-29729B11FC42}"/>
                  </a:ext>
                </a:extLst>
              </p:cNvPr>
              <p:cNvSpPr txBox="1"/>
              <p:nvPr/>
            </p:nvSpPr>
            <p:spPr>
              <a:xfrm>
                <a:off x="9439735" y="2385885"/>
                <a:ext cx="6682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605AB89F-B52D-4E52-BFF1-29729B11F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9735" y="2385885"/>
                <a:ext cx="668260" cy="215444"/>
              </a:xfrm>
              <a:prstGeom prst="rect">
                <a:avLst/>
              </a:prstGeom>
              <a:blipFill>
                <a:blip r:embed="rId32"/>
                <a:stretch>
                  <a:fillRect l="-6422" r="-5505" b="-2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B000220-68CA-44F2-B3FD-8EF512E0AA7E}"/>
              </a:ext>
            </a:extLst>
          </p:cNvPr>
          <p:cNvCxnSpPr/>
          <p:nvPr/>
        </p:nvCxnSpPr>
        <p:spPr>
          <a:xfrm>
            <a:off x="9353234" y="1953259"/>
            <a:ext cx="0" cy="683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1CD1BE67-5466-4492-B731-FC5904DC13BB}"/>
                  </a:ext>
                </a:extLst>
              </p:cNvPr>
              <p:cNvSpPr/>
              <p:nvPr/>
            </p:nvSpPr>
            <p:spPr>
              <a:xfrm>
                <a:off x="7136553" y="3390364"/>
                <a:ext cx="2772297" cy="319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acc>
                        <m:accPr>
                          <m:chr m:val="̂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n-US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𝟖𝟖</m:t>
                      </m:r>
                    </m:oMath>
                  </m:oMathPara>
                </a14:m>
                <a:endParaRPr lang="cs-C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1CD1BE67-5466-4492-B731-FC5904DC13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553" y="3390364"/>
                <a:ext cx="2772297" cy="319511"/>
              </a:xfrm>
              <a:prstGeom prst="rect">
                <a:avLst/>
              </a:prstGeom>
              <a:blipFill>
                <a:blip r:embed="rId33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81B9DBD7-673E-40CF-B922-DD4AC2D2674C}"/>
                  </a:ext>
                </a:extLst>
              </p:cNvPr>
              <p:cNvSpPr/>
              <p:nvPr/>
            </p:nvSpPr>
            <p:spPr>
              <a:xfrm>
                <a:off x="7204661" y="3727848"/>
                <a:ext cx="1689630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𝟖𝟓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81B9DBD7-673E-40CF-B922-DD4AC2D26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661" y="3727848"/>
                <a:ext cx="1689630" cy="519886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1EE2FCDE-35B5-4FAC-AA51-0855B7B9E1F9}"/>
                  </a:ext>
                </a:extLst>
              </p:cNvPr>
              <p:cNvSpPr/>
              <p:nvPr/>
            </p:nvSpPr>
            <p:spPr>
              <a:xfrm>
                <a:off x="7112108" y="4219278"/>
                <a:ext cx="4771884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𝟑𝟐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𝟐𝟖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𝟎𝟎𝟗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𝟒𝟏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Obdélník 63">
                <a:extLst>
                  <a:ext uri="{FF2B5EF4-FFF2-40B4-BE49-F238E27FC236}">
                    <a16:creationId xmlns:a16="http://schemas.microsoft.com/office/drawing/2014/main" id="{1EE2FCDE-35B5-4FAC-AA51-0855B7B9E1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108" y="4219278"/>
                <a:ext cx="4771884" cy="519886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AEEC91D7-5701-49EF-95DA-EC507FEEA0F9}"/>
                  </a:ext>
                </a:extLst>
              </p:cNvPr>
              <p:cNvSpPr/>
              <p:nvPr/>
            </p:nvSpPr>
            <p:spPr>
              <a:xfrm>
                <a:off x="7106146" y="4771827"/>
                <a:ext cx="4557466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𝟔𝟒𝟖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5" name="Obdélník 64">
                <a:extLst>
                  <a:ext uri="{FF2B5EF4-FFF2-40B4-BE49-F238E27FC236}">
                    <a16:creationId xmlns:a16="http://schemas.microsoft.com/office/drawing/2014/main" id="{AEEC91D7-5701-49EF-95DA-EC507FEEA0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46" y="4771827"/>
                <a:ext cx="4557466" cy="505010"/>
              </a:xfrm>
              <a:prstGeom prst="rect">
                <a:avLst/>
              </a:prstGeom>
              <a:blipFill>
                <a:blip r:embed="rId3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73C1044A-37B4-4B8D-98E9-C73375C97D3A}"/>
                  </a:ext>
                </a:extLst>
              </p:cNvPr>
              <p:cNvSpPr/>
              <p:nvPr/>
            </p:nvSpPr>
            <p:spPr>
              <a:xfrm>
                <a:off x="7106146" y="5334455"/>
                <a:ext cx="4986686" cy="524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𝟓𝟔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𝟐𝟖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𝟓𝟑</m:t>
                          </m:r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6" name="Obdélník 65">
                <a:extLst>
                  <a:ext uri="{FF2B5EF4-FFF2-40B4-BE49-F238E27FC236}">
                    <a16:creationId xmlns:a16="http://schemas.microsoft.com/office/drawing/2014/main" id="{73C1044A-37B4-4B8D-98E9-C73375C97D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46" y="5334455"/>
                <a:ext cx="4986686" cy="524246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Obdélník 66">
                <a:extLst>
                  <a:ext uri="{FF2B5EF4-FFF2-40B4-BE49-F238E27FC236}">
                    <a16:creationId xmlns:a16="http://schemas.microsoft.com/office/drawing/2014/main" id="{E674CAD2-EC2D-4EF4-8123-AADA65D248A0}"/>
                  </a:ext>
                </a:extLst>
              </p:cNvPr>
              <p:cNvSpPr/>
              <p:nvPr/>
            </p:nvSpPr>
            <p:spPr>
              <a:xfrm>
                <a:off x="7136553" y="5874593"/>
                <a:ext cx="4812471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𝟓𝟔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𝟔𝟔𝟐𝟓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𝟑𝟗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7" name="Obdélník 66">
                <a:extLst>
                  <a:ext uri="{FF2B5EF4-FFF2-40B4-BE49-F238E27FC236}">
                    <a16:creationId xmlns:a16="http://schemas.microsoft.com/office/drawing/2014/main" id="{E674CAD2-EC2D-4EF4-8123-AADA65D24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553" y="5874593"/>
                <a:ext cx="4812471" cy="505010"/>
              </a:xfrm>
              <a:prstGeom prst="rect">
                <a:avLst/>
              </a:prstGeom>
              <a:blipFill>
                <a:blip r:embed="rId3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37119FF4-89FE-43F5-ABD8-EC89E3EFB3B5}"/>
                  </a:ext>
                </a:extLst>
              </p:cNvPr>
              <p:cNvSpPr/>
              <p:nvPr/>
            </p:nvSpPr>
            <p:spPr>
              <a:xfrm>
                <a:off x="7455222" y="1317063"/>
                <a:ext cx="2209628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 </m:t>
                    </m:r>
                    <m:sSubSup>
                      <m:sSubSup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  <m:sSubSup>
                      <m:sSubSup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cs-CZ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37119FF4-89FE-43F5-ABD8-EC89E3EFB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222" y="1317063"/>
                <a:ext cx="2209628" cy="381515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Skupina 68">
            <a:extLst>
              <a:ext uri="{FF2B5EF4-FFF2-40B4-BE49-F238E27FC236}">
                <a16:creationId xmlns:a16="http://schemas.microsoft.com/office/drawing/2014/main" id="{1015733D-1464-4992-89AE-94D76BE317F5}"/>
              </a:ext>
            </a:extLst>
          </p:cNvPr>
          <p:cNvGrpSpPr/>
          <p:nvPr/>
        </p:nvGrpSpPr>
        <p:grpSpPr>
          <a:xfrm>
            <a:off x="7400593" y="1369456"/>
            <a:ext cx="2198012" cy="340369"/>
            <a:chOff x="229020" y="3481388"/>
            <a:chExt cx="1856885" cy="438150"/>
          </a:xfrm>
        </p:grpSpPr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153532B4-3EBB-4C8E-9A2D-C6411E91B5AF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FD870027-60D5-4061-BCB4-C0FC13CB19DF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A20C1D49-5526-4816-B101-87D224FC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6" grpId="0"/>
      <p:bldP spid="18" grpId="0"/>
      <p:bldP spid="19" grpId="0"/>
      <p:bldP spid="20" grpId="0"/>
      <p:bldP spid="21" grpId="0"/>
      <p:bldP spid="24" grpId="0"/>
      <p:bldP spid="25" grpId="0"/>
      <p:bldP spid="28" grpId="0"/>
      <p:bldP spid="29" grpId="0"/>
      <p:bldP spid="30" grpId="0"/>
      <p:bldP spid="32" grpId="0"/>
      <p:bldP spid="35" grpId="0" animBg="1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/>
      <p:bldP spid="26" grpId="0" animBg="1"/>
      <p:bldP spid="47" grpId="0"/>
      <p:bldP spid="50" grpId="0"/>
      <p:bldP spid="51" grpId="0"/>
      <p:bldP spid="52" grpId="0"/>
      <p:bldP spid="53" grpId="0"/>
      <p:bldP spid="54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3C1FF5-B6F2-4E5B-964B-EEC1F325EA79}"/>
                  </a:ext>
                </a:extLst>
              </p:cNvPr>
              <p:cNvSpPr/>
              <p:nvPr/>
            </p:nvSpPr>
            <p:spPr>
              <a:xfrm>
                <a:off x="1109340" y="839734"/>
                <a:ext cx="9755883" cy="303826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dirty="0"/>
                  <a:t>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vyrábí dva statky: oděvy s využitím práce a kapitálu a potraviny s využitím práce a půdy. Půda je specifická pro odvětví výroby potravin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400" dirty="0"/>
                  <a:t> a fyzický kapitál pro odvětví výroby oděvů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400" dirty="0"/>
                  <a:t>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𝟑𝟔𝟎𝟎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𝟏𝟔𝟎𝟎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𝟒𝟎𝟎𝟎𝟎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jednotek. Produkční funkce výroby obou statků jsou tyto: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</m:rad>
                  </m:oMath>
                </a14:m>
                <a:r>
                  <a:rPr lang="cs-CZ" sz="1400" dirty="0"/>
                  <a:t> u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</m:rad>
                  </m:oMath>
                </a14:m>
                <a:r>
                  <a:rPr lang="cs-CZ" sz="1400" dirty="0"/>
                  <a:t> u potravin. Funkce relativní nabídky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𝑹𝑺</m:t>
                    </m:r>
                  </m:oMath>
                </a14:m>
                <a:r>
                  <a:rPr lang="cs-CZ" sz="1400" dirty="0"/>
                  <a:t> země A je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num>
                      <m:den>
                        <m:r>
                          <a:rPr lang="cs-CZ" sz="16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lang="cs-CZ" sz="16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cs-CZ" sz="1400" dirty="0"/>
                  <a:t>, kde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cs-CZ" sz="1400" dirty="0"/>
                  <a:t> je relativní cena obou statků (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dirty="0"/>
                  <a:t>) a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cs-CZ" sz="1400" dirty="0"/>
                  <a:t> je jejich relativní nabízené množství (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dirty="0"/>
                  <a:t>). Funkce relativní poptávky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𝑹𝑫</m:t>
                    </m:r>
                  </m:oMath>
                </a14:m>
                <a:r>
                  <a:rPr lang="cs-CZ" sz="1400" dirty="0"/>
                  <a:t> je dána vztahem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6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cs-CZ" sz="16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, kde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cs-CZ" sz="1400" dirty="0"/>
                  <a:t> relativní poptávané množství obou statků (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cs-CZ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1400" dirty="0"/>
                  <a:t>). Relativní cena na domácím i světovém trhuje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dirty="0"/>
                  <a:t>.</a:t>
                </a:r>
              </a:p>
              <a:p>
                <a:r>
                  <a:rPr lang="cs-CZ" sz="1400" dirty="0"/>
                  <a:t>Zjistěte:</a:t>
                </a:r>
              </a:p>
              <a:p>
                <a:r>
                  <a:rPr lang="cs-CZ" sz="1400" dirty="0"/>
                  <a:t>a)</a:t>
                </a:r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vyráběné</a:t>
                </a:r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nabízené</a:t>
                </a:r>
                <a:r>
                  <a:rPr lang="cs-CZ" sz="1400" dirty="0"/>
                  <a:t> množství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oděvů</a:t>
                </a:r>
                <a:r>
                  <a:rPr lang="cs-CZ" sz="1400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dirty="0"/>
                  <a:t>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potravin</a:t>
                </a:r>
                <a:r>
                  <a:rPr lang="cs-CZ" sz="1400" dirty="0"/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b)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poptávané</a:t>
                </a:r>
                <a:r>
                  <a:rPr lang="cs-CZ" sz="1400" dirty="0"/>
                  <a:t> množství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oděvů</a:t>
                </a:r>
                <a:r>
                  <a:rPr lang="cs-CZ" sz="1400" dirty="0"/>
                  <a:t> 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potravin</a:t>
                </a:r>
                <a:r>
                  <a:rPr lang="cs-CZ" sz="1400" dirty="0"/>
                  <a:t> v zemi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c) výši vývozu oděvů ze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sz="1400" dirty="0"/>
                  <a:t> do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cs-CZ" sz="1400" b="1" dirty="0"/>
              </a:p>
              <a:p>
                <a:r>
                  <a:rPr lang="cs-CZ" sz="1400" dirty="0"/>
                  <a:t>d) výši dovozu potravin do země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dirty="0"/>
                  <a:t>ze země </a:t>
                </a:r>
                <a14:m>
                  <m:oMath xmlns:m="http://schemas.openxmlformats.org/officeDocument/2006/math"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3C1FF5-B6F2-4E5B-964B-EEC1F325E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340" y="839734"/>
                <a:ext cx="9755883" cy="3038268"/>
              </a:xfrm>
              <a:prstGeom prst="rect">
                <a:avLst/>
              </a:prstGeom>
              <a:blipFill>
                <a:blip r:embed="rId2"/>
                <a:stretch>
                  <a:fillRect l="-125" t="-200" b="-1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6F4E7178-BEDC-441D-9C6D-2962C090513B}"/>
              </a:ext>
            </a:extLst>
          </p:cNvPr>
          <p:cNvSpPr/>
          <p:nvPr/>
        </p:nvSpPr>
        <p:spPr>
          <a:xfrm>
            <a:off x="203447" y="132343"/>
            <a:ext cx="275434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cs-CZ" sz="1400" dirty="0">
                <a:solidFill>
                  <a:prstClr val="black"/>
                </a:solidFill>
              </a:rPr>
              <a:t>St.88./5.7. Příklady k řešení/č.p. 5.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82891-D28F-476A-8679-7015F5F0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3245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2651</Words>
  <Application>Microsoft Office PowerPoint</Application>
  <PresentationFormat>Širokoúhlá obrazovka</PresentationFormat>
  <Paragraphs>387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Motiv Office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Rodonaia Elizbar</dc:creator>
  <cp:lastModifiedBy>Rodonaia Elizbar</cp:lastModifiedBy>
  <cp:revision>111</cp:revision>
  <cp:lastPrinted>2020-11-30T09:29:55Z</cp:lastPrinted>
  <dcterms:created xsi:type="dcterms:W3CDTF">2020-11-21T08:31:43Z</dcterms:created>
  <dcterms:modified xsi:type="dcterms:W3CDTF">2023-12-08T11:17:35Z</dcterms:modified>
</cp:coreProperties>
</file>